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omments/comment1.xml" ContentType="application/vnd.openxmlformats-officedocument.presentationml.comments+xml"/>
  <Override PartName="/ppt/notesSlides/notesSlide2.xml" ContentType="application/vnd.openxmlformats-officedocument.presentationml.notesSlide+xml"/>
  <Override PartName="/ppt/comments/comment2.xml" ContentType="application/vnd.openxmlformats-officedocument.presentationml.comment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comments/comment3.xml" ContentType="application/vnd.openxmlformats-officedocument.presentationml.comments+xml"/>
  <Override PartName="/ppt/notesSlides/notesSlide48.xml" ContentType="application/vnd.openxmlformats-officedocument.presentationml.notesSlide+xml"/>
  <Override PartName="/ppt/comments/comment4.xml" ContentType="application/vnd.openxmlformats-officedocument.presentationml.comments+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82"/>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Lst>
  <p:sldSz cx="9144000" cy="5143500" type="screen16x9"/>
  <p:notesSz cx="6858000" cy="9144000"/>
  <p:embeddedFontLst>
    <p:embeddedFont>
      <p:font typeface="Helvetica Neue" panose="020B0604020202020204" charset="0"/>
      <p:regular r:id="rId83"/>
      <p:bold r:id="rId84"/>
      <p:italic r:id="rId85"/>
      <p:boldItalic r:id="rId86"/>
    </p:embeddedFont>
    <p:embeddedFont>
      <p:font typeface="Lato" panose="020B0604020202020204" charset="0"/>
      <p:regular r:id="rId87"/>
      <p:bold r:id="rId88"/>
      <p:italic r:id="rId89"/>
      <p:boldItalic r:id="rId90"/>
    </p:embeddedFont>
    <p:embeddedFont>
      <p:font typeface="Raleway" panose="020B0604020202020204" charset="0"/>
      <p:regular r:id="rId91"/>
      <p:bold r:id="rId92"/>
      <p:italic r:id="rId93"/>
      <p:boldItalic r:id="rId94"/>
    </p:embeddedFont>
    <p:embeddedFont>
      <p:font typeface="Roboto" panose="020B0604020202020204" charset="0"/>
      <p:regular r:id="rId95"/>
      <p:bold r:id="rId96"/>
      <p:italic r:id="rId97"/>
      <p:boldItalic r:id="rId9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9AA0A6"/>
          </p15:clr>
        </p15:guide>
        <p15:guide id="2" pos="2880">
          <p15:clr>
            <a:srgbClr val="9AA0A6"/>
          </p15:clr>
        </p15:guide>
      </p15:sldGuideLst>
    </p:ext>
    <p:ext uri="http://customooxmlschemas.google.com/">
      <go:slidesCustomData xmlns:go="http://customooxmlschemas.google.com/"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104" roundtripDataSignature="AMtx7mhnj9ZpSYcSH2X2ienZpIO0nabkpA=="/>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Napassorn Kleangklang" initials="" lastIdx="5" clrIdx="0"/>
  <p:cmAuthor id="1" name="Alberto Pajarilla" initials="" lastIdx="3" clrIdx="1"/>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E47524D7-2335-4AB9-8CF1-0D968FAC3876}">
  <a:tblStyle styleId="{E47524D7-2335-4AB9-8CF1-0D968FAC3876}"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CA4D0826-E7F9-4425-85D0-0DF0C8502D61}" styleName="Table_1">
    <a:wholeTbl>
      <a:tcTxStyle b="off" i="off">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b="off" i="off"/>
      <a:tcStyle>
        <a:tcBdr/>
      </a:tcStyle>
    </a:band1H>
    <a:band2H>
      <a:tcTxStyle b="off" i="off"/>
      <a:tcStyle>
        <a:tcBdr/>
      </a:tcStyle>
    </a:band2H>
    <a:band1V>
      <a:tcTxStyle b="off" i="off"/>
      <a:tcStyle>
        <a:tcBdr/>
      </a:tcStyle>
    </a:band1V>
    <a:band2V>
      <a:tcTxStyle b="off" i="off"/>
      <a:tcStyle>
        <a:tcBdr/>
      </a:tcStyle>
    </a:band2V>
    <a:lastCol>
      <a:tcTxStyle b="off" i="off"/>
      <a:tcStyle>
        <a:tcBdr/>
      </a:tcStyle>
    </a:lastCol>
    <a:firstCol>
      <a:tcTxStyle b="off" i="off"/>
      <a:tcStyle>
        <a:tcBdr/>
      </a:tcStyle>
    </a:firstCol>
    <a:lastRow>
      <a:tcTxStyle b="off" i="off"/>
      <a:tcStyle>
        <a:tcBdr/>
      </a:tcStyle>
    </a:lastRow>
    <a:seCell>
      <a:tcTxStyle b="off" i="off"/>
      <a:tcStyle>
        <a:tcBdr/>
      </a:tcStyle>
    </a:seCell>
    <a:swCell>
      <a:tcTxStyle b="off" i="off"/>
      <a:tcStyle>
        <a:tcBdr/>
      </a:tcStyle>
    </a:swCell>
    <a:firstRow>
      <a:tcTxStyle b="off" i="off"/>
      <a:tcStyle>
        <a:tcBdr/>
      </a:tcStyle>
    </a:firstRow>
    <a:neCell>
      <a:tcTxStyle b="off" i="off"/>
      <a:tcStyle>
        <a:tcBdr/>
      </a:tcStyle>
    </a:neCell>
    <a:nwCell>
      <a:tcTxStyle b="off" i="off"/>
      <a:tcStyle>
        <a:tcBdr/>
      </a:tcStyle>
    </a:nwCell>
  </a:tblStyle>
  <a:tblStyle styleId="{FE1A02DA-BEB6-4038-8FA4-D2C8CD06FE4B}" styleName="Table_2">
    <a:wholeTbl>
      <a:tcTxStyle b="on" i="off">
        <a:font>
          <a:latin typeface="Palatino"/>
          <a:ea typeface="Palatino"/>
          <a:cs typeface="Palatino"/>
        </a:font>
        <a:srgbClr val="7B867F"/>
      </a:tcTxStyle>
      <a:tcStyle>
        <a:tcBdr>
          <a:left>
            <a:ln w="12700" cap="flat" cmpd="sng">
              <a:solidFill>
                <a:srgbClr val="79A0AF">
                  <a:alpha val="49020"/>
                </a:srgbClr>
              </a:solidFill>
              <a:prstDash val="solid"/>
              <a:round/>
              <a:headEnd type="none" w="sm" len="sm"/>
              <a:tailEnd type="none" w="sm" len="sm"/>
            </a:ln>
          </a:left>
          <a:right>
            <a:ln w="12700" cap="flat" cmpd="sng">
              <a:solidFill>
                <a:srgbClr val="79A0AF">
                  <a:alpha val="49020"/>
                </a:srgbClr>
              </a:solidFill>
              <a:prstDash val="solid"/>
              <a:round/>
              <a:headEnd type="none" w="sm" len="sm"/>
              <a:tailEnd type="none" w="sm" len="sm"/>
            </a:ln>
          </a:right>
          <a:top>
            <a:ln w="12700" cap="flat" cmpd="sng">
              <a:solidFill>
                <a:srgbClr val="79A0AF">
                  <a:alpha val="49020"/>
                </a:srgbClr>
              </a:solidFill>
              <a:prstDash val="solid"/>
              <a:round/>
              <a:headEnd type="none" w="sm" len="sm"/>
              <a:tailEnd type="none" w="sm" len="sm"/>
            </a:ln>
          </a:top>
          <a:bottom>
            <a:ln w="12700" cap="flat" cmpd="sng">
              <a:solidFill>
                <a:srgbClr val="79A0AF">
                  <a:alpha val="49020"/>
                </a:srgbClr>
              </a:solidFill>
              <a:prstDash val="solid"/>
              <a:round/>
              <a:headEnd type="none" w="sm" len="sm"/>
              <a:tailEnd type="none" w="sm" len="sm"/>
            </a:ln>
          </a:bottom>
          <a:insideH>
            <a:ln w="12700" cap="flat" cmpd="sng">
              <a:solidFill>
                <a:srgbClr val="79A0AF">
                  <a:alpha val="49020"/>
                </a:srgbClr>
              </a:solidFill>
              <a:prstDash val="solid"/>
              <a:round/>
              <a:headEnd type="none" w="sm" len="sm"/>
              <a:tailEnd type="none" w="sm" len="sm"/>
            </a:ln>
          </a:insideH>
          <a:insideV>
            <a:ln w="12700" cap="flat" cmpd="sng">
              <a:solidFill>
                <a:srgbClr val="79A0AF">
                  <a:alpha val="49020"/>
                </a:srgbClr>
              </a:solidFill>
              <a:prstDash val="solid"/>
              <a:round/>
              <a:headEnd type="none" w="sm" len="sm"/>
              <a:tailEnd type="none" w="sm" len="sm"/>
            </a:ln>
          </a:insideV>
        </a:tcBdr>
        <a:fill>
          <a:solidFill>
            <a:srgbClr val="FFFFFF">
              <a:alpha val="0"/>
            </a:srgbClr>
          </a:solidFill>
        </a:fill>
      </a:tcStyle>
    </a:wholeTbl>
    <a:band1H>
      <a:tcTxStyle b="off" i="off"/>
      <a:tcStyle>
        <a:tcBdr/>
      </a:tcStyle>
    </a:band1H>
    <a:band2H>
      <a:tcTxStyle b="off" i="off"/>
      <a:tcStyle>
        <a:tcBdr/>
        <a:fill>
          <a:solidFill>
            <a:srgbClr val="BFC0B3">
              <a:alpha val="29020"/>
            </a:srgbClr>
          </a:solidFill>
        </a:fill>
      </a:tcStyle>
    </a:band2H>
    <a:band1V>
      <a:tcTxStyle b="off" i="off"/>
      <a:tcStyle>
        <a:tcBdr/>
      </a:tcStyle>
    </a:band1V>
    <a:band2V>
      <a:tcTxStyle b="off" i="off"/>
      <a:tcStyle>
        <a:tcBdr/>
      </a:tcStyle>
    </a:band2V>
    <a:lastCol>
      <a:tcTxStyle b="off" i="off"/>
      <a:tcStyle>
        <a:tcBdr/>
      </a:tcStyle>
    </a:lastCol>
    <a:firstCol>
      <a:tcTxStyle b="on" i="off">
        <a:font>
          <a:latin typeface="Palatino"/>
          <a:ea typeface="Palatino"/>
          <a:cs typeface="Palatino"/>
        </a:font>
        <a:srgbClr val="F5F5EA"/>
      </a:tcTxStyle>
      <a:tcStyle>
        <a:tcBdr>
          <a:left>
            <a:ln w="12700" cap="flat" cmpd="sng">
              <a:solidFill>
                <a:srgbClr val="79A0AF">
                  <a:alpha val="49020"/>
                </a:srgbClr>
              </a:solidFill>
              <a:prstDash val="solid"/>
              <a:round/>
              <a:headEnd type="none" w="sm" len="sm"/>
              <a:tailEnd type="none" w="sm" len="sm"/>
            </a:ln>
          </a:left>
          <a:right>
            <a:ln w="12700" cap="flat" cmpd="sng">
              <a:solidFill>
                <a:srgbClr val="79A0AF">
                  <a:alpha val="49020"/>
                </a:srgbClr>
              </a:solidFill>
              <a:prstDash val="solid"/>
              <a:round/>
              <a:headEnd type="none" w="sm" len="sm"/>
              <a:tailEnd type="none" w="sm" len="sm"/>
            </a:ln>
          </a:right>
          <a:top>
            <a:ln w="12700" cap="flat" cmpd="sng">
              <a:solidFill>
                <a:srgbClr val="79A0AF">
                  <a:alpha val="49020"/>
                </a:srgbClr>
              </a:solidFill>
              <a:prstDash val="solid"/>
              <a:round/>
              <a:headEnd type="none" w="sm" len="sm"/>
              <a:tailEnd type="none" w="sm" len="sm"/>
            </a:ln>
          </a:top>
          <a:bottom>
            <a:ln w="12700" cap="flat" cmpd="sng">
              <a:solidFill>
                <a:srgbClr val="79A0AF">
                  <a:alpha val="49020"/>
                </a:srgbClr>
              </a:solidFill>
              <a:prstDash val="solid"/>
              <a:round/>
              <a:headEnd type="none" w="sm" len="sm"/>
              <a:tailEnd type="none" w="sm" len="sm"/>
            </a:ln>
          </a:bottom>
          <a:insideH>
            <a:ln w="12700" cap="flat" cmpd="sng">
              <a:solidFill>
                <a:srgbClr val="79A0AF">
                  <a:alpha val="49020"/>
                </a:srgbClr>
              </a:solidFill>
              <a:prstDash val="solid"/>
              <a:round/>
              <a:headEnd type="none" w="sm" len="sm"/>
              <a:tailEnd type="none" w="sm" len="sm"/>
            </a:ln>
          </a:insideH>
          <a:insideV>
            <a:ln w="12700" cap="flat" cmpd="sng">
              <a:solidFill>
                <a:srgbClr val="79A0AF">
                  <a:alpha val="49020"/>
                </a:srgbClr>
              </a:solidFill>
              <a:prstDash val="solid"/>
              <a:round/>
              <a:headEnd type="none" w="sm" len="sm"/>
              <a:tailEnd type="none" w="sm" len="sm"/>
            </a:ln>
          </a:insideV>
        </a:tcBdr>
        <a:fill>
          <a:solidFill>
            <a:srgbClr val="FFFFFF">
              <a:alpha val="0"/>
            </a:srgbClr>
          </a:solidFill>
        </a:fill>
      </a:tcStyle>
    </a:firstCol>
    <a:lastRow>
      <a:tcTxStyle b="on" i="off">
        <a:font>
          <a:latin typeface="Palatino"/>
          <a:ea typeface="Palatino"/>
          <a:cs typeface="Palatino"/>
        </a:font>
        <a:srgbClr val="7B867F"/>
      </a:tcTxStyle>
      <a:tcStyle>
        <a:tcBdr>
          <a:left>
            <a:ln w="12700" cap="flat" cmpd="sng">
              <a:solidFill>
                <a:srgbClr val="79A0AF">
                  <a:alpha val="49020"/>
                </a:srgbClr>
              </a:solidFill>
              <a:prstDash val="solid"/>
              <a:round/>
              <a:headEnd type="none" w="sm" len="sm"/>
              <a:tailEnd type="none" w="sm" len="sm"/>
            </a:ln>
          </a:left>
          <a:right>
            <a:ln w="12700" cap="flat" cmpd="sng">
              <a:solidFill>
                <a:srgbClr val="79A0AF">
                  <a:alpha val="49020"/>
                </a:srgbClr>
              </a:solidFill>
              <a:prstDash val="solid"/>
              <a:round/>
              <a:headEnd type="none" w="sm" len="sm"/>
              <a:tailEnd type="none" w="sm" len="sm"/>
            </a:ln>
          </a:right>
          <a:top>
            <a:ln w="25400" cap="flat" cmpd="sng">
              <a:solidFill>
                <a:srgbClr val="79A0AF">
                  <a:alpha val="49020"/>
                </a:srgbClr>
              </a:solidFill>
              <a:prstDash val="solid"/>
              <a:round/>
              <a:headEnd type="none" w="sm" len="sm"/>
              <a:tailEnd type="none" w="sm" len="sm"/>
            </a:ln>
          </a:top>
          <a:bottom>
            <a:ln w="12700" cap="flat" cmpd="sng">
              <a:solidFill>
                <a:srgbClr val="79A0AF">
                  <a:alpha val="49020"/>
                </a:srgbClr>
              </a:solidFill>
              <a:prstDash val="solid"/>
              <a:round/>
              <a:headEnd type="none" w="sm" len="sm"/>
              <a:tailEnd type="none" w="sm" len="sm"/>
            </a:ln>
          </a:bottom>
          <a:insideH>
            <a:ln w="12700" cap="flat" cmpd="sng">
              <a:solidFill>
                <a:srgbClr val="79A0AF">
                  <a:alpha val="49020"/>
                </a:srgbClr>
              </a:solidFill>
              <a:prstDash val="solid"/>
              <a:round/>
              <a:headEnd type="none" w="sm" len="sm"/>
              <a:tailEnd type="none" w="sm" len="sm"/>
            </a:ln>
          </a:insideH>
          <a:insideV>
            <a:ln w="12700" cap="flat" cmpd="sng">
              <a:solidFill>
                <a:srgbClr val="79A0AF">
                  <a:alpha val="49020"/>
                </a:srgbClr>
              </a:solidFill>
              <a:prstDash val="solid"/>
              <a:round/>
              <a:headEnd type="none" w="sm" len="sm"/>
              <a:tailEnd type="none" w="sm" len="sm"/>
            </a:ln>
          </a:insideV>
        </a:tcBdr>
        <a:fill>
          <a:solidFill>
            <a:srgbClr val="FFFFFF">
              <a:alpha val="0"/>
            </a:srgbClr>
          </a:solidFill>
        </a:fill>
      </a:tcStyle>
    </a:lastRow>
    <a:seCell>
      <a:tcTxStyle b="off" i="off"/>
      <a:tcStyle>
        <a:tcBdr/>
      </a:tcStyle>
    </a:seCell>
    <a:swCell>
      <a:tcTxStyle b="off" i="off"/>
      <a:tcStyle>
        <a:tcBdr/>
      </a:tcStyle>
    </a:swCell>
    <a:firstRow>
      <a:tcTxStyle b="on" i="off">
        <a:font>
          <a:latin typeface="Palatino"/>
          <a:ea typeface="Palatino"/>
          <a:cs typeface="Palatino"/>
        </a:font>
        <a:srgbClr val="F5F5EA"/>
      </a:tcTxStyle>
      <a:tcStyle>
        <a:tcBdr>
          <a:left>
            <a:ln w="12700" cap="flat" cmpd="sng">
              <a:solidFill>
                <a:srgbClr val="79A0AF">
                  <a:alpha val="49020"/>
                </a:srgbClr>
              </a:solidFill>
              <a:prstDash val="solid"/>
              <a:round/>
              <a:headEnd type="none" w="sm" len="sm"/>
              <a:tailEnd type="none" w="sm" len="sm"/>
            </a:ln>
          </a:left>
          <a:right>
            <a:ln w="12700" cap="flat" cmpd="sng">
              <a:solidFill>
                <a:srgbClr val="79A0AF">
                  <a:alpha val="49020"/>
                </a:srgbClr>
              </a:solidFill>
              <a:prstDash val="solid"/>
              <a:round/>
              <a:headEnd type="none" w="sm" len="sm"/>
              <a:tailEnd type="none" w="sm" len="sm"/>
            </a:ln>
          </a:right>
          <a:top>
            <a:ln w="12700" cap="flat" cmpd="sng">
              <a:solidFill>
                <a:srgbClr val="79A0AF">
                  <a:alpha val="49020"/>
                </a:srgbClr>
              </a:solidFill>
              <a:prstDash val="solid"/>
              <a:round/>
              <a:headEnd type="none" w="sm" len="sm"/>
              <a:tailEnd type="none" w="sm" len="sm"/>
            </a:ln>
          </a:top>
          <a:bottom>
            <a:ln w="12700" cap="flat" cmpd="sng">
              <a:solidFill>
                <a:srgbClr val="79A0AF">
                  <a:alpha val="49020"/>
                </a:srgbClr>
              </a:solidFill>
              <a:prstDash val="solid"/>
              <a:round/>
              <a:headEnd type="none" w="sm" len="sm"/>
              <a:tailEnd type="none" w="sm" len="sm"/>
            </a:ln>
          </a:bottom>
          <a:insideH>
            <a:ln w="12700" cap="flat" cmpd="sng">
              <a:solidFill>
                <a:srgbClr val="79A0AF">
                  <a:alpha val="49020"/>
                </a:srgbClr>
              </a:solidFill>
              <a:prstDash val="solid"/>
              <a:round/>
              <a:headEnd type="none" w="sm" len="sm"/>
              <a:tailEnd type="none" w="sm" len="sm"/>
            </a:ln>
          </a:insideH>
          <a:insideV>
            <a:ln w="12700" cap="flat" cmpd="sng">
              <a:solidFill>
                <a:srgbClr val="79A0AF">
                  <a:alpha val="49020"/>
                </a:srgbClr>
              </a:solidFill>
              <a:prstDash val="solid"/>
              <a:round/>
              <a:headEnd type="none" w="sm" len="sm"/>
              <a:tailEnd type="none" w="sm" len="sm"/>
            </a:ln>
          </a:insideV>
        </a:tcBdr>
        <a:fill>
          <a:solidFill>
            <a:srgbClr val="FFFFFF">
              <a:alpha val="0"/>
            </a:srgbClr>
          </a:solidFill>
        </a:fill>
      </a:tcStyle>
    </a:firstRow>
    <a:neCell>
      <a:tcTxStyle b="off" i="off"/>
      <a:tcStyle>
        <a:tcBdr/>
      </a:tcStyle>
    </a:neCell>
    <a:nwCell>
      <a:tcTxStyle b="off" i="off"/>
      <a:tcStyle>
        <a:tcBdr/>
      </a:tcStyle>
    </a:nwCell>
  </a:tblStyle>
  <a:tblStyle styleId="{217E68F8-457D-4DA2-A1A4-632FD87B6D1E}" styleName="Table_3">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0" d="100"/>
          <a:sy n="90" d="100"/>
        </p:scale>
        <p:origin x="816" y="72"/>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font" Target="fonts/font2.fntdata"/><Relationship Id="rId89" Type="http://schemas.openxmlformats.org/officeDocument/2006/relationships/font" Target="fonts/font7.fntdata"/><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font" Target="fonts/font10.fntdata"/><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07" Type="http://schemas.openxmlformats.org/officeDocument/2006/relationships/viewProps" Target="viewProps.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font" Target="fonts/font5.fntdata"/><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notesMaster" Target="notesMasters/notesMaster1.xml"/><Relationship Id="rId90" Type="http://schemas.openxmlformats.org/officeDocument/2006/relationships/font" Target="fonts/font8.fntdata"/><Relationship Id="rId95" Type="http://schemas.openxmlformats.org/officeDocument/2006/relationships/font" Target="fonts/font13.fntdata"/><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5" Type="http://schemas.openxmlformats.org/officeDocument/2006/relationships/commentAuthors" Target="commentAuthor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font" Target="fonts/font3.fntdata"/><Relationship Id="rId93" Type="http://schemas.openxmlformats.org/officeDocument/2006/relationships/font" Target="fonts/font11.fntdata"/><Relationship Id="rId98" Type="http://schemas.openxmlformats.org/officeDocument/2006/relationships/font" Target="fonts/font16.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8"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font" Target="fonts/font1.fntdata"/><Relationship Id="rId88" Type="http://schemas.openxmlformats.org/officeDocument/2006/relationships/font" Target="fonts/font6.fntdata"/><Relationship Id="rId91" Type="http://schemas.openxmlformats.org/officeDocument/2006/relationships/font" Target="fonts/font9.fntdata"/><Relationship Id="rId96" Type="http://schemas.openxmlformats.org/officeDocument/2006/relationships/font" Target="fonts/font14.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font" Target="fonts/font4.fntdata"/><Relationship Id="rId94" Type="http://schemas.openxmlformats.org/officeDocument/2006/relationships/font" Target="fonts/font12.fntdata"/><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tableStyles" Target="tableStyles.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font" Target="fonts/font15.fntdata"/><Relationship Id="rId104" Type="http://customschemas.google.com/relationships/presentationmetadata" Target="metadata"/></Relationships>
</file>

<file path=ppt/comments/comment1.xml><?xml version="1.0" encoding="utf-8"?>
<p:cmLst xmlns:a="http://schemas.openxmlformats.org/drawingml/2006/main" xmlns:r="http://schemas.openxmlformats.org/officeDocument/2006/relationships" xmlns:p="http://schemas.openxmlformats.org/presentationml/2006/main">
  <p:cm authorId="0" dt="2019-11-28T21:03:03.649" idx="1">
    <p:pos x="391" y="1846"/>
    <p:text>Type your name here</p:text>
    <p:extLst>
      <p:ext uri="{C676402C-5697-4E1C-873F-D02D1690AC5C}">
        <p15:threadingInfo xmlns:p15="http://schemas.microsoft.com/office/powerpoint/2012/main" timeZoneBias="0"/>
      </p:ext>
      <p:ext uri="http://customooxmlschemas.google.com/">
        <go:slidesCustomData xmlns:go="http://customooxmlschemas.google.com/"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commentPostId="AAAADgsnexA"/>
      </p:ext>
    </p:extLst>
  </p:cm>
</p:cmLst>
</file>

<file path=ppt/comments/comment2.xml><?xml version="1.0" encoding="utf-8"?>
<p:cmLst xmlns:a="http://schemas.openxmlformats.org/drawingml/2006/main" xmlns:r="http://schemas.openxmlformats.org/officeDocument/2006/relationships" xmlns:p="http://schemas.openxmlformats.org/presentationml/2006/main">
  <p:cm authorId="1" dt="2019-12-01T01:57:20.884" idx="1">
    <p:pos x="6000" y="0"/>
    <p:text>recommend font for powerpoint slide is 36 for title and 28 for text box. Let us put together as uniformity. Less 26 font is too small for powerpoint slide.</p:text>
    <p:extLst>
      <p:ext uri="{C676402C-5697-4E1C-873F-D02D1690AC5C}">
        <p15:threadingInfo xmlns:p15="http://schemas.microsoft.com/office/powerpoint/2012/main" timeZoneBias="0"/>
      </p:ext>
      <p:ext uri="http://customooxmlschemas.google.com/">
        <go:slidesCustomData xmlns:go="http://customooxmlschemas.google.com/"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commentPostId="AAAADygm8VM"/>
      </p:ext>
    </p:extLst>
  </p:cm>
  <p:cm authorId="0" dt="2019-12-01T01:55:26.008" idx="2">
    <p:pos x="6000" y="0"/>
    <p:text>Think 14-16 is good. Click present and you will see.</p:text>
    <p:extLst>
      <p:ext uri="{C676402C-5697-4E1C-873F-D02D1690AC5C}">
        <p15:threadingInfo xmlns:p15="http://schemas.microsoft.com/office/powerpoint/2012/main" timeZoneBias="0">
          <p15:parentCm authorId="1" idx="1"/>
        </p15:threadingInfo>
      </p:ext>
      <p:ext uri="http://customooxmlschemas.google.com/">
        <go:slidesCustomData xmlns:go="http://customooxmlschemas.google.com/"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commentPostId="AAAADygm8YQ"/>
      </p:ext>
    </p:extLst>
  </p:cm>
  <p:cm authorId="1" dt="2019-12-01T01:55:59.901" idx="2">
    <p:pos x="6000" y="0"/>
    <p:text>16 for heading and 14 for text box</p:text>
    <p:extLst>
      <p:ext uri="{C676402C-5697-4E1C-873F-D02D1690AC5C}">
        <p15:threadingInfo xmlns:p15="http://schemas.microsoft.com/office/powerpoint/2012/main" timeZoneBias="0">
          <p15:parentCm authorId="1" idx="1"/>
        </p15:threadingInfo>
      </p:ext>
      <p:ext uri="http://customooxmlschemas.google.com/">
        <go:slidesCustomData xmlns:go="http://customooxmlschemas.google.com/"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commentPostId="AAAADygm8YU"/>
      </p:ext>
    </p:extLst>
  </p:cm>
  <p:cm authorId="0" dt="2019-12-01T01:56:56.685" idx="3">
    <p:pos x="6000" y="0"/>
    <p:text>ok cool</p:text>
    <p:extLst>
      <p:ext uri="{C676402C-5697-4E1C-873F-D02D1690AC5C}">
        <p15:threadingInfo xmlns:p15="http://schemas.microsoft.com/office/powerpoint/2012/main" timeZoneBias="0">
          <p15:parentCm authorId="1" idx="1"/>
        </p15:threadingInfo>
      </p:ext>
      <p:ext uri="http://customooxmlschemas.google.com/">
        <go:slidesCustomData xmlns:go="http://customooxmlschemas.google.com/"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commentPostId="AAAADygm8Yc"/>
      </p:ext>
    </p:extLst>
  </p:cm>
  <p:cm authorId="1" dt="2019-12-01T01:57:20.884" idx="3">
    <p:pos x="6000" y="0"/>
    <p:text>too small for 16 font on text</p:text>
    <p:extLst>
      <p:ext uri="{C676402C-5697-4E1C-873F-D02D1690AC5C}">
        <p15:threadingInfo xmlns:p15="http://schemas.microsoft.com/office/powerpoint/2012/main" timeZoneBias="0">
          <p15:parentCm authorId="1" idx="1"/>
        </p15:threadingInfo>
      </p:ext>
      <p:ext uri="http://customooxmlschemas.google.com/">
        <go:slidesCustomData xmlns:go="http://customooxmlschemas.google.com/"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commentPostId="AAAADygm8Yk"/>
      </p:ext>
    </p:extLst>
  </p:cm>
</p:cmLst>
</file>

<file path=ppt/comments/comment3.xml><?xml version="1.0" encoding="utf-8"?>
<p:cmLst xmlns:a="http://schemas.openxmlformats.org/drawingml/2006/main" xmlns:r="http://schemas.openxmlformats.org/officeDocument/2006/relationships" xmlns:p="http://schemas.openxmlformats.org/presentationml/2006/main">
  <p:cm authorId="0" dt="2019-12-03T02:29:32.969" idx="4">
    <p:pos x="6000" y="0"/>
    <p:text>Put the total</p:text>
    <p:extLst>
      <p:ext uri="{C676402C-5697-4E1C-873F-D02D1690AC5C}">
        <p15:threadingInfo xmlns:p15="http://schemas.microsoft.com/office/powerpoint/2012/main" timeZoneBias="0"/>
      </p:ext>
      <p:ext uri="http://customooxmlschemas.google.com/">
        <go:slidesCustomData xmlns:go="http://customooxmlschemas.google.com/"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commentPostId="AAAAD-K-CKM"/>
      </p:ext>
    </p:extLst>
  </p:cm>
</p:cmLst>
</file>

<file path=ppt/comments/comment4.xml><?xml version="1.0" encoding="utf-8"?>
<p:cmLst xmlns:a="http://schemas.openxmlformats.org/drawingml/2006/main" xmlns:r="http://schemas.openxmlformats.org/officeDocument/2006/relationships" xmlns:p="http://schemas.openxmlformats.org/presentationml/2006/main">
  <p:cm authorId="0" dt="2019-12-03T02:31:33.889" idx="5">
    <p:pos x="6000" y="0"/>
    <p:text>Add 4 more</p:text>
    <p:extLst>
      <p:ext uri="{C676402C-5697-4E1C-873F-D02D1690AC5C}">
        <p15:threadingInfo xmlns:p15="http://schemas.microsoft.com/office/powerpoint/2012/main" timeZoneBias="0"/>
      </p:ext>
      <p:ext uri="http://customooxmlschemas.google.com/">
        <go:slidesCustomData xmlns:go="http://customooxmlschemas.google.com/"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commentPostId="AAAAD-K-CMA"/>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4" name="Google Shape;4;n"/>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17999"/>
              </a:lnSpc>
              <a:spcBef>
                <a:spcPts val="0"/>
              </a:spcBef>
              <a:spcAft>
                <a:spcPts val="0"/>
              </a:spcAft>
              <a:buClr>
                <a:srgbClr val="000000"/>
              </a:buClr>
              <a:buSzPts val="1400"/>
              <a:buFont typeface="Arial"/>
              <a:buNone/>
              <a:defRPr sz="2200" b="0" i="0" u="none" strike="noStrike" cap="none">
                <a:solidFill>
                  <a:srgbClr val="000000"/>
                </a:solidFill>
                <a:latin typeface="Helvetica Neue"/>
                <a:ea typeface="Helvetica Neue"/>
                <a:cs typeface="Helvetica Neue"/>
                <a:sym typeface="Helvetica Neue"/>
              </a:defRPr>
            </a:lvl1pPr>
            <a:lvl2pPr marL="914400" marR="0" lvl="1" indent="-228600" algn="l" rtl="0">
              <a:lnSpc>
                <a:spcPct val="117999"/>
              </a:lnSpc>
              <a:spcBef>
                <a:spcPts val="0"/>
              </a:spcBef>
              <a:spcAft>
                <a:spcPts val="0"/>
              </a:spcAft>
              <a:buClr>
                <a:srgbClr val="000000"/>
              </a:buClr>
              <a:buSzPts val="1400"/>
              <a:buFont typeface="Arial"/>
              <a:buNone/>
              <a:defRPr sz="2200" b="0" i="0" u="none" strike="noStrike" cap="none">
                <a:solidFill>
                  <a:srgbClr val="000000"/>
                </a:solidFill>
                <a:latin typeface="Helvetica Neue"/>
                <a:ea typeface="Helvetica Neue"/>
                <a:cs typeface="Helvetica Neue"/>
                <a:sym typeface="Helvetica Neue"/>
              </a:defRPr>
            </a:lvl2pPr>
            <a:lvl3pPr marL="1371600" marR="0" lvl="2" indent="-228600" algn="l" rtl="0">
              <a:lnSpc>
                <a:spcPct val="117999"/>
              </a:lnSpc>
              <a:spcBef>
                <a:spcPts val="0"/>
              </a:spcBef>
              <a:spcAft>
                <a:spcPts val="0"/>
              </a:spcAft>
              <a:buClr>
                <a:srgbClr val="000000"/>
              </a:buClr>
              <a:buSzPts val="1400"/>
              <a:buFont typeface="Arial"/>
              <a:buNone/>
              <a:defRPr sz="2200" b="0" i="0" u="none" strike="noStrike" cap="none">
                <a:solidFill>
                  <a:srgbClr val="000000"/>
                </a:solidFill>
                <a:latin typeface="Helvetica Neue"/>
                <a:ea typeface="Helvetica Neue"/>
                <a:cs typeface="Helvetica Neue"/>
                <a:sym typeface="Helvetica Neue"/>
              </a:defRPr>
            </a:lvl3pPr>
            <a:lvl4pPr marL="1828800" marR="0" lvl="3" indent="-228600" algn="l" rtl="0">
              <a:lnSpc>
                <a:spcPct val="117999"/>
              </a:lnSpc>
              <a:spcBef>
                <a:spcPts val="0"/>
              </a:spcBef>
              <a:spcAft>
                <a:spcPts val="0"/>
              </a:spcAft>
              <a:buClr>
                <a:srgbClr val="000000"/>
              </a:buClr>
              <a:buSzPts val="1400"/>
              <a:buFont typeface="Arial"/>
              <a:buNone/>
              <a:defRPr sz="2200" b="0" i="0" u="none" strike="noStrike" cap="none">
                <a:solidFill>
                  <a:srgbClr val="000000"/>
                </a:solidFill>
                <a:latin typeface="Helvetica Neue"/>
                <a:ea typeface="Helvetica Neue"/>
                <a:cs typeface="Helvetica Neue"/>
                <a:sym typeface="Helvetica Neue"/>
              </a:defRPr>
            </a:lvl4pPr>
            <a:lvl5pPr marL="2286000" marR="0" lvl="4" indent="-228600" algn="l" rtl="0">
              <a:lnSpc>
                <a:spcPct val="117999"/>
              </a:lnSpc>
              <a:spcBef>
                <a:spcPts val="0"/>
              </a:spcBef>
              <a:spcAft>
                <a:spcPts val="0"/>
              </a:spcAft>
              <a:buClr>
                <a:srgbClr val="000000"/>
              </a:buClr>
              <a:buSzPts val="1400"/>
              <a:buFont typeface="Arial"/>
              <a:buNone/>
              <a:defRPr sz="2200" b="0" i="0" u="none" strike="noStrike" cap="none">
                <a:solidFill>
                  <a:srgbClr val="000000"/>
                </a:solidFill>
                <a:latin typeface="Helvetica Neue"/>
                <a:ea typeface="Helvetica Neue"/>
                <a:cs typeface="Helvetica Neue"/>
                <a:sym typeface="Helvetica Neue"/>
              </a:defRPr>
            </a:lvl5pPr>
            <a:lvl6pPr marL="2743200" marR="0" lvl="5" indent="-228600" algn="l" rtl="0">
              <a:lnSpc>
                <a:spcPct val="117999"/>
              </a:lnSpc>
              <a:spcBef>
                <a:spcPts val="0"/>
              </a:spcBef>
              <a:spcAft>
                <a:spcPts val="0"/>
              </a:spcAft>
              <a:buClr>
                <a:srgbClr val="000000"/>
              </a:buClr>
              <a:buSzPts val="1400"/>
              <a:buFont typeface="Arial"/>
              <a:buNone/>
              <a:defRPr sz="2200" b="0" i="0" u="none" strike="noStrike" cap="none">
                <a:solidFill>
                  <a:srgbClr val="000000"/>
                </a:solidFill>
                <a:latin typeface="Helvetica Neue"/>
                <a:ea typeface="Helvetica Neue"/>
                <a:cs typeface="Helvetica Neue"/>
                <a:sym typeface="Helvetica Neue"/>
              </a:defRPr>
            </a:lvl6pPr>
            <a:lvl7pPr marL="3200400" marR="0" lvl="6" indent="-228600" algn="l" rtl="0">
              <a:lnSpc>
                <a:spcPct val="117999"/>
              </a:lnSpc>
              <a:spcBef>
                <a:spcPts val="0"/>
              </a:spcBef>
              <a:spcAft>
                <a:spcPts val="0"/>
              </a:spcAft>
              <a:buClr>
                <a:srgbClr val="000000"/>
              </a:buClr>
              <a:buSzPts val="1400"/>
              <a:buFont typeface="Arial"/>
              <a:buNone/>
              <a:defRPr sz="2200" b="0" i="0" u="none" strike="noStrike" cap="none">
                <a:solidFill>
                  <a:srgbClr val="000000"/>
                </a:solidFill>
                <a:latin typeface="Helvetica Neue"/>
                <a:ea typeface="Helvetica Neue"/>
                <a:cs typeface="Helvetica Neue"/>
                <a:sym typeface="Helvetica Neue"/>
              </a:defRPr>
            </a:lvl7pPr>
            <a:lvl8pPr marL="3657600" marR="0" lvl="7" indent="-228600" algn="l" rtl="0">
              <a:lnSpc>
                <a:spcPct val="117999"/>
              </a:lnSpc>
              <a:spcBef>
                <a:spcPts val="0"/>
              </a:spcBef>
              <a:spcAft>
                <a:spcPts val="0"/>
              </a:spcAft>
              <a:buClr>
                <a:srgbClr val="000000"/>
              </a:buClr>
              <a:buSzPts val="1400"/>
              <a:buFont typeface="Arial"/>
              <a:buNone/>
              <a:defRPr sz="2200" b="0" i="0" u="none" strike="noStrike" cap="none">
                <a:solidFill>
                  <a:srgbClr val="000000"/>
                </a:solidFill>
                <a:latin typeface="Helvetica Neue"/>
                <a:ea typeface="Helvetica Neue"/>
                <a:cs typeface="Helvetica Neue"/>
                <a:sym typeface="Helvetica Neue"/>
              </a:defRPr>
            </a:lvl8pPr>
            <a:lvl9pPr marL="4114800" marR="0" lvl="8" indent="-228600" algn="l" rtl="0">
              <a:lnSpc>
                <a:spcPct val="117999"/>
              </a:lnSpc>
              <a:spcBef>
                <a:spcPts val="0"/>
              </a:spcBef>
              <a:spcAft>
                <a:spcPts val="0"/>
              </a:spcAft>
              <a:buClr>
                <a:srgbClr val="000000"/>
              </a:buClr>
              <a:buSzPts val="1400"/>
              <a:buFont typeface="Arial"/>
              <a:buNone/>
              <a:defRPr sz="2200" b="0" i="0" u="none" strike="noStrike" cap="none">
                <a:solidFill>
                  <a:srgbClr val="000000"/>
                </a:solidFill>
                <a:latin typeface="Helvetica Neue"/>
                <a:ea typeface="Helvetica Neue"/>
                <a:cs typeface="Helvetica Neue"/>
                <a:sym typeface="Helvetica Neue"/>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www.statista.com/statistics/266466/net-revenue-of-the-starbucks-corporation-worldwide/"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panmore.com/starbucks-coffee-marketing-mix-4ps-analysis"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panmore.com/starbucks-coffee-generic-strategy-intensive-growth-strategies" TargetMode="External"/><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3" Type="http://schemas.openxmlformats.org/officeDocument/2006/relationships/hyperlink" Target="https://stories.starbucks.com/press/2018/starbucks-announces-strategic-priorities/" TargetMode="External"/><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g6bb98c898c_0_35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 name="Google Shape;92;g6bb98c898c_0_358: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p:cNvGrpSpPr/>
        <p:nvPr/>
      </p:nvGrpSpPr>
      <p:grpSpPr>
        <a:xfrm>
          <a:off x="0" y="0"/>
          <a:ext cx="0" cy="0"/>
          <a:chOff x="0" y="0"/>
          <a:chExt cx="0" cy="0"/>
        </a:xfrm>
      </p:grpSpPr>
      <p:sp>
        <p:nvSpPr>
          <p:cNvPr id="97" name="Google Shape;97;g6bb98c898c_0_45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8" name="Google Shape;98;g6bb98c898c_0_459: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457200" lvl="0" indent="-317500" algn="l" rtl="0">
              <a:lnSpc>
                <a:spcPct val="115000"/>
              </a:lnSpc>
              <a:spcBef>
                <a:spcPts val="0"/>
              </a:spcBef>
              <a:spcAft>
                <a:spcPts val="0"/>
              </a:spcAft>
              <a:buClr>
                <a:srgbClr val="111111"/>
              </a:buClr>
              <a:buSzPts val="1400"/>
              <a:buFont typeface="Lato"/>
              <a:buChar char="●"/>
            </a:pPr>
            <a:r>
              <a:rPr lang="en-US" sz="1300">
                <a:solidFill>
                  <a:srgbClr val="111111"/>
                </a:solidFill>
                <a:highlight>
                  <a:srgbClr val="FFFFFF"/>
                </a:highlight>
                <a:latin typeface="Arial"/>
                <a:ea typeface="Arial"/>
                <a:cs typeface="Arial"/>
                <a:sym typeface="Arial"/>
              </a:rPr>
              <a:t>Starbucks </a:t>
            </a:r>
            <a:r>
              <a:rPr lang="en-US" sz="1300" b="1">
                <a:solidFill>
                  <a:srgbClr val="111111"/>
                </a:solidFill>
                <a:highlight>
                  <a:srgbClr val="FFFFFF"/>
                </a:highlight>
                <a:latin typeface="Arial"/>
                <a:ea typeface="Arial"/>
                <a:cs typeface="Arial"/>
                <a:sym typeface="Arial"/>
              </a:rPr>
              <a:t>makes most of its money, 91%, by selling coffee and other products</a:t>
            </a:r>
            <a:r>
              <a:rPr lang="en-US" sz="1300">
                <a:solidFill>
                  <a:srgbClr val="111111"/>
                </a:solidFill>
                <a:highlight>
                  <a:srgbClr val="FFFFFF"/>
                </a:highlight>
                <a:latin typeface="Arial"/>
                <a:ea typeface="Arial"/>
                <a:cs typeface="Arial"/>
                <a:sym typeface="Arial"/>
              </a:rPr>
              <a:t> at its many </a:t>
            </a:r>
            <a:endParaRPr sz="1300">
              <a:solidFill>
                <a:srgbClr val="111111"/>
              </a:solidFill>
              <a:highlight>
                <a:srgbClr val="FFFFFF"/>
              </a:highlight>
              <a:latin typeface="Arial"/>
              <a:ea typeface="Arial"/>
              <a:cs typeface="Arial"/>
              <a:sym typeface="Arial"/>
            </a:endParaRPr>
          </a:p>
          <a:p>
            <a:pPr marL="0" lvl="0" indent="457200" algn="l" rtl="0">
              <a:lnSpc>
                <a:spcPct val="115000"/>
              </a:lnSpc>
              <a:spcBef>
                <a:spcPts val="0"/>
              </a:spcBef>
              <a:spcAft>
                <a:spcPts val="0"/>
              </a:spcAft>
              <a:buNone/>
            </a:pPr>
            <a:r>
              <a:rPr lang="en-US" sz="1300">
                <a:solidFill>
                  <a:srgbClr val="111111"/>
                </a:solidFill>
                <a:highlight>
                  <a:srgbClr val="FFFFFF"/>
                </a:highlight>
                <a:latin typeface="Arial"/>
                <a:ea typeface="Arial"/>
                <a:cs typeface="Arial"/>
                <a:sym typeface="Arial"/>
              </a:rPr>
              <a:t>locations.</a:t>
            </a:r>
            <a:endParaRPr sz="1300">
              <a:solidFill>
                <a:srgbClr val="111111"/>
              </a:solidFill>
              <a:highlight>
                <a:srgbClr val="FFFFFF"/>
              </a:highlight>
              <a:latin typeface="Arial"/>
              <a:ea typeface="Arial"/>
              <a:cs typeface="Arial"/>
              <a:sym typeface="Arial"/>
            </a:endParaRPr>
          </a:p>
          <a:p>
            <a:pPr marL="457200" lvl="0" indent="-311150" algn="l" rtl="0">
              <a:lnSpc>
                <a:spcPct val="115000"/>
              </a:lnSpc>
              <a:spcBef>
                <a:spcPts val="0"/>
              </a:spcBef>
              <a:spcAft>
                <a:spcPts val="0"/>
              </a:spcAft>
              <a:buClr>
                <a:srgbClr val="111111"/>
              </a:buClr>
              <a:buSzPts val="1300"/>
              <a:buFont typeface="Arial"/>
              <a:buChar char="●"/>
            </a:pPr>
            <a:r>
              <a:rPr lang="en-US" sz="1300">
                <a:solidFill>
                  <a:srgbClr val="111111"/>
                </a:solidFill>
                <a:highlight>
                  <a:srgbClr val="FFFFFF"/>
                </a:highlight>
                <a:latin typeface="Arial"/>
                <a:ea typeface="Arial"/>
                <a:cs typeface="Arial"/>
                <a:sym typeface="Arial"/>
              </a:rPr>
              <a:t>The remaining 9% of Starbucks’ revenue comes from an assortment smaller streams including ready-to-drink beverages sold outside of Starbucks’ stores and the sale of packaged coffee to various foodservice businesses</a:t>
            </a:r>
            <a:endParaRPr sz="1300">
              <a:solidFill>
                <a:srgbClr val="111111"/>
              </a:solidFill>
              <a:highlight>
                <a:srgbClr val="FFFFFF"/>
              </a:highlight>
              <a:latin typeface="Arial"/>
              <a:ea typeface="Arial"/>
              <a:cs typeface="Arial"/>
              <a:sym typeface="Arial"/>
            </a:endParaRPr>
          </a:p>
          <a:p>
            <a:pPr marL="457200" lvl="0" indent="-311150" algn="l" rtl="0">
              <a:lnSpc>
                <a:spcPct val="115000"/>
              </a:lnSpc>
              <a:spcBef>
                <a:spcPts val="0"/>
              </a:spcBef>
              <a:spcAft>
                <a:spcPts val="0"/>
              </a:spcAft>
              <a:buClr>
                <a:srgbClr val="111111"/>
              </a:buClr>
              <a:buSzPts val="1300"/>
              <a:buFont typeface="Arial"/>
              <a:buChar char="●"/>
            </a:pPr>
            <a:r>
              <a:rPr lang="en-US" sz="1300">
                <a:solidFill>
                  <a:srgbClr val="111111"/>
                </a:solidFill>
                <a:highlight>
                  <a:srgbClr val="FFFFFF"/>
                </a:highlight>
                <a:latin typeface="Arial"/>
                <a:ea typeface="Arial"/>
                <a:cs typeface="Arial"/>
                <a:sym typeface="Arial"/>
              </a:rPr>
              <a:t>Americas: Canada, North America, and South America. Most productive division of the company.</a:t>
            </a:r>
            <a:endParaRPr sz="1300">
              <a:solidFill>
                <a:srgbClr val="111111"/>
              </a:solidFill>
              <a:highlight>
                <a:srgbClr val="FFFFFF"/>
              </a:highlight>
              <a:latin typeface="Arial"/>
              <a:ea typeface="Arial"/>
              <a:cs typeface="Arial"/>
              <a:sym typeface="Arial"/>
            </a:endParaRPr>
          </a:p>
          <a:p>
            <a:pPr marL="457200" lvl="0" indent="-311150" algn="l" rtl="0">
              <a:lnSpc>
                <a:spcPct val="115000"/>
              </a:lnSpc>
              <a:spcBef>
                <a:spcPts val="0"/>
              </a:spcBef>
              <a:spcAft>
                <a:spcPts val="0"/>
              </a:spcAft>
              <a:buClr>
                <a:srgbClr val="111111"/>
              </a:buClr>
              <a:buSzPts val="1300"/>
              <a:buFont typeface="Arial"/>
              <a:buChar char="●"/>
            </a:pPr>
            <a:r>
              <a:rPr lang="en-US" sz="1300">
                <a:solidFill>
                  <a:srgbClr val="111111"/>
                </a:solidFill>
                <a:highlight>
                  <a:srgbClr val="FFFFFF"/>
                </a:highlight>
                <a:latin typeface="Arial"/>
                <a:ea typeface="Arial"/>
                <a:cs typeface="Arial"/>
                <a:sym typeface="Arial"/>
              </a:rPr>
              <a:t>CAP: China Asia Pacific</a:t>
            </a:r>
            <a:endParaRPr sz="1300">
              <a:solidFill>
                <a:srgbClr val="111111"/>
              </a:solidFill>
              <a:highlight>
                <a:srgbClr val="FFFFFF"/>
              </a:highlight>
              <a:latin typeface="Arial"/>
              <a:ea typeface="Arial"/>
              <a:cs typeface="Arial"/>
              <a:sym typeface="Arial"/>
            </a:endParaRPr>
          </a:p>
          <a:p>
            <a:pPr marL="457200" lvl="0" indent="-311150" algn="l" rtl="0">
              <a:lnSpc>
                <a:spcPct val="115000"/>
              </a:lnSpc>
              <a:spcBef>
                <a:spcPts val="0"/>
              </a:spcBef>
              <a:spcAft>
                <a:spcPts val="0"/>
              </a:spcAft>
              <a:buClr>
                <a:srgbClr val="111111"/>
              </a:buClr>
              <a:buSzPts val="1300"/>
              <a:buFont typeface="Arial"/>
              <a:buChar char="●"/>
            </a:pPr>
            <a:r>
              <a:rPr lang="en-US" sz="1300">
                <a:solidFill>
                  <a:srgbClr val="111111"/>
                </a:solidFill>
                <a:highlight>
                  <a:srgbClr val="FFFFFF"/>
                </a:highlight>
                <a:latin typeface="Arial"/>
                <a:ea typeface="Arial"/>
                <a:cs typeface="Arial"/>
                <a:sym typeface="Arial"/>
              </a:rPr>
              <a:t>EMEA: Europe, Middle East, and Africa</a:t>
            </a:r>
            <a:endParaRPr sz="1300">
              <a:solidFill>
                <a:srgbClr val="111111"/>
              </a:solidFill>
              <a:highlight>
                <a:srgbClr val="FFFFFF"/>
              </a:highlight>
              <a:latin typeface="Arial"/>
              <a:ea typeface="Arial"/>
              <a:cs typeface="Arial"/>
              <a:sym typeface="Aria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g6bb98c898c_0_48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4" name="Google Shape;104;g6bb98c898c_0_482: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lnSpc>
                <a:spcPct val="100000"/>
              </a:lnSpc>
              <a:spcBef>
                <a:spcPts val="0"/>
              </a:spcBef>
              <a:spcAft>
                <a:spcPts val="0"/>
              </a:spcAft>
              <a:buNone/>
            </a:pPr>
            <a:r>
              <a:rPr lang="en-US" sz="1400">
                <a:latin typeface="Palatino"/>
                <a:ea typeface="Palatino"/>
                <a:cs typeface="Palatino"/>
                <a:sym typeface="Palatino"/>
              </a:rPr>
              <a:t>About Kevin Johnson after Howard Schultz announces potential 2020 Presidential run</a:t>
            </a:r>
            <a:endParaRPr sz="1400">
              <a:latin typeface="Palatino"/>
              <a:ea typeface="Palatino"/>
              <a:cs typeface="Palatino"/>
              <a:sym typeface="Palatino"/>
            </a:endParaRPr>
          </a:p>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p:cNvGrpSpPr/>
        <p:nvPr/>
      </p:nvGrpSpPr>
      <p:grpSpPr>
        <a:xfrm>
          <a:off x="0" y="0"/>
          <a:ext cx="0" cy="0"/>
          <a:chOff x="0" y="0"/>
          <a:chExt cx="0" cy="0"/>
        </a:xfrm>
      </p:grpSpPr>
      <p:sp>
        <p:nvSpPr>
          <p:cNvPr id="112" name="Google Shape;112;g6bc836f9db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3" name="Google Shape;113;g6bc836f9db_0_0: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
        <p:cNvGrpSpPr/>
        <p:nvPr/>
      </p:nvGrpSpPr>
      <p:grpSpPr>
        <a:xfrm>
          <a:off x="0" y="0"/>
          <a:ext cx="0" cy="0"/>
          <a:chOff x="0" y="0"/>
          <a:chExt cx="0" cy="0"/>
        </a:xfrm>
      </p:grpSpPr>
      <p:sp>
        <p:nvSpPr>
          <p:cNvPr id="117" name="Google Shape;117;g6af52dea65_2_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18" name="Google Shape;118;g6af52dea65_2_38: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r>
              <a:rPr lang="en-US" sz="1150">
                <a:solidFill>
                  <a:srgbClr val="444444"/>
                </a:solidFill>
                <a:highlight>
                  <a:srgbClr val="FFFFFF"/>
                </a:highlight>
                <a:latin typeface="Arial"/>
                <a:ea typeface="Arial"/>
                <a:cs typeface="Arial"/>
                <a:sym typeface="Arial"/>
              </a:rPr>
              <a:t>The United States is well-known for producing big coffee shop brands such as </a:t>
            </a:r>
            <a:r>
              <a:rPr lang="en-US" sz="1150">
                <a:solidFill>
                  <a:srgbClr val="0077D5"/>
                </a:solidFill>
                <a:uFill>
                  <a:noFill/>
                </a:uFill>
                <a:latin typeface="Arial"/>
                <a:ea typeface="Arial"/>
                <a:cs typeface="Arial"/>
                <a:sym typeface="Arial"/>
                <a:hlinkClick r:id="rId3"/>
              </a:rPr>
              <a:t>Starbucks</a:t>
            </a:r>
            <a:r>
              <a:rPr lang="en-US" sz="1150">
                <a:solidFill>
                  <a:srgbClr val="444444"/>
                </a:solidFill>
                <a:highlight>
                  <a:srgbClr val="FFFFFF"/>
                </a:highlight>
                <a:latin typeface="Arial"/>
                <a:ea typeface="Arial"/>
                <a:cs typeface="Arial"/>
                <a:sym typeface="Arial"/>
              </a:rPr>
              <a:t>, Dunkin' Donuts, Caribou and more. Therefore it may come as no surprise that the market size of the United States coffee shop industry reached 47.5 billion U.S. dollars in 2019, showing a growth of 3.3 percent from the previous year.</a:t>
            </a:r>
            <a:endParaRPr sz="1150">
              <a:solidFill>
                <a:srgbClr val="444444"/>
              </a:solidFill>
              <a:highlight>
                <a:srgbClr val="FFFFFF"/>
              </a:highlight>
              <a:latin typeface="Arial"/>
              <a:ea typeface="Arial"/>
              <a:cs typeface="Arial"/>
              <a:sym typeface="Arial"/>
            </a:endParaRPr>
          </a:p>
          <a:p>
            <a:pPr marL="0" lvl="0" indent="0" algn="l" rtl="0">
              <a:lnSpc>
                <a:spcPct val="117999"/>
              </a:lnSpc>
              <a:spcBef>
                <a:spcPts val="0"/>
              </a:spcBef>
              <a:spcAft>
                <a:spcPts val="0"/>
              </a:spcAft>
              <a:buSzPts val="1400"/>
              <a:buNone/>
            </a:pPr>
            <a:endParaRPr sz="1150">
              <a:solidFill>
                <a:srgbClr val="444444"/>
              </a:solidFill>
              <a:highlight>
                <a:srgbClr val="FFFFFF"/>
              </a:highlight>
              <a:latin typeface="Arial"/>
              <a:ea typeface="Arial"/>
              <a:cs typeface="Arial"/>
              <a:sym typeface="Arial"/>
            </a:endParaRPr>
          </a:p>
          <a:p>
            <a:pPr marL="0" lvl="0" indent="0" algn="l" rtl="0">
              <a:lnSpc>
                <a:spcPct val="117999"/>
              </a:lnSpc>
              <a:spcBef>
                <a:spcPts val="0"/>
              </a:spcBef>
              <a:spcAft>
                <a:spcPts val="0"/>
              </a:spcAft>
              <a:buSzPts val="1400"/>
              <a:buNone/>
            </a:pPr>
            <a:r>
              <a:rPr lang="en-US" sz="1200">
                <a:solidFill>
                  <a:srgbClr val="333333"/>
                </a:solidFill>
                <a:highlight>
                  <a:srgbClr val="FFFFFF"/>
                </a:highlight>
              </a:rPr>
              <a:t>Starbucks faces the strong force of competitive rivalry or competition in the food service and coffeehouse industries.</a:t>
            </a:r>
            <a:endParaRPr sz="1200">
              <a:solidFill>
                <a:srgbClr val="333333"/>
              </a:solidFill>
              <a:highlight>
                <a:srgbClr val="FFFFFF"/>
              </a:highlight>
            </a:endParaRPr>
          </a:p>
          <a:p>
            <a:pPr marL="0" lvl="0" indent="0" algn="l" rtl="0">
              <a:lnSpc>
                <a:spcPct val="117999"/>
              </a:lnSpc>
              <a:spcBef>
                <a:spcPts val="0"/>
              </a:spcBef>
              <a:spcAft>
                <a:spcPts val="0"/>
              </a:spcAft>
              <a:buSzPts val="1400"/>
              <a:buNone/>
            </a:pPr>
            <a:endParaRPr sz="1200">
              <a:solidFill>
                <a:srgbClr val="333333"/>
              </a:solidFill>
              <a:highlight>
                <a:srgbClr val="FFFFFF"/>
              </a:highlight>
            </a:endParaRPr>
          </a:p>
          <a:p>
            <a:pPr marL="0" lvl="0" indent="0" algn="l" rtl="0">
              <a:lnSpc>
                <a:spcPct val="117999"/>
              </a:lnSpc>
              <a:spcBef>
                <a:spcPts val="0"/>
              </a:spcBef>
              <a:spcAft>
                <a:spcPts val="0"/>
              </a:spcAft>
              <a:buSzPts val="1400"/>
              <a:buNone/>
            </a:pPr>
            <a:r>
              <a:rPr lang="en-US" sz="1200">
                <a:solidFill>
                  <a:srgbClr val="333333"/>
                </a:solidFill>
                <a:highlight>
                  <a:srgbClr val="FFFFFF"/>
                </a:highlight>
              </a:rPr>
              <a:t>Starbucks Coffee Company experiences the strong force or bargaining power of buyers or customers. This force is based on the influence of individual customers and groups of customers on the international business environment. Based on the low switching costs, customers can easily shift from Starbucks to other brands.</a:t>
            </a:r>
            <a:endParaRPr sz="1200">
              <a:solidFill>
                <a:srgbClr val="333333"/>
              </a:solidFill>
              <a:highlight>
                <a:srgbClr val="FFFFFF"/>
              </a:highlight>
            </a:endParaRPr>
          </a:p>
          <a:p>
            <a:pPr marL="0" lvl="0" indent="0" algn="l" rtl="0">
              <a:lnSpc>
                <a:spcPct val="117999"/>
              </a:lnSpc>
              <a:spcBef>
                <a:spcPts val="0"/>
              </a:spcBef>
              <a:spcAft>
                <a:spcPts val="0"/>
              </a:spcAft>
              <a:buSzPts val="1400"/>
              <a:buNone/>
            </a:pPr>
            <a:endParaRPr sz="1200">
              <a:solidFill>
                <a:srgbClr val="333333"/>
              </a:solidFill>
              <a:highlight>
                <a:srgbClr val="FFFFFF"/>
              </a:highlight>
            </a:endParaRPr>
          </a:p>
          <a:p>
            <a:pPr marL="0" lvl="0" indent="0" algn="l" rtl="0">
              <a:lnSpc>
                <a:spcPct val="117999"/>
              </a:lnSpc>
              <a:spcBef>
                <a:spcPts val="0"/>
              </a:spcBef>
              <a:spcAft>
                <a:spcPts val="0"/>
              </a:spcAft>
              <a:buSzPts val="1400"/>
              <a:buNone/>
            </a:pPr>
            <a:r>
              <a:rPr lang="en-US" sz="1200">
                <a:solidFill>
                  <a:srgbClr val="333333"/>
                </a:solidFill>
                <a:highlight>
                  <a:srgbClr val="FFFFFF"/>
                </a:highlight>
              </a:rPr>
              <a:t>Starbucks Corporation experiences the strong force or threat of substitution. This force pertains to the impact of substitute goods or services on the business and its external environment. The high availability of substitutes makes it easy for consumers to buy these substitutes instead of Starbucks products. </a:t>
            </a:r>
            <a:endParaRPr sz="1200">
              <a:solidFill>
                <a:srgbClr val="333333"/>
              </a:solidFill>
              <a:highlight>
                <a:srgbClr val="FFFFFF"/>
              </a:highlight>
            </a:endParaRPr>
          </a:p>
          <a:p>
            <a:pPr marL="0" lvl="0" indent="0" algn="l" rtl="0">
              <a:lnSpc>
                <a:spcPct val="117999"/>
              </a:lnSpc>
              <a:spcBef>
                <a:spcPts val="0"/>
              </a:spcBef>
              <a:spcAft>
                <a:spcPts val="0"/>
              </a:spcAft>
              <a:buSzPts val="1400"/>
              <a:buNone/>
            </a:pPr>
            <a:endParaRPr sz="1200">
              <a:solidFill>
                <a:srgbClr val="333333"/>
              </a:solidFill>
              <a:highlight>
                <a:srgbClr val="FFFFFF"/>
              </a:highlight>
            </a:endParaRPr>
          </a:p>
          <a:p>
            <a:pPr marL="0" lvl="0" indent="0" algn="l" rtl="0">
              <a:lnSpc>
                <a:spcPct val="130434"/>
              </a:lnSpc>
              <a:spcBef>
                <a:spcPts val="0"/>
              </a:spcBef>
              <a:spcAft>
                <a:spcPts val="0"/>
              </a:spcAft>
              <a:buNone/>
            </a:pPr>
            <a:r>
              <a:rPr lang="en-US" sz="1150" b="1">
                <a:latin typeface="Times New Roman"/>
                <a:ea typeface="Times New Roman"/>
                <a:cs typeface="Times New Roman"/>
                <a:sym typeface="Times New Roman"/>
              </a:rPr>
              <a:t>Product</a:t>
            </a:r>
            <a:endParaRPr sz="1150" b="1">
              <a:latin typeface="Times New Roman"/>
              <a:ea typeface="Times New Roman"/>
              <a:cs typeface="Times New Roman"/>
              <a:sym typeface="Times New Roman"/>
            </a:endParaRPr>
          </a:p>
          <a:p>
            <a:pPr marL="0" lvl="0" indent="0" algn="l" rtl="0">
              <a:lnSpc>
                <a:spcPct val="175000"/>
              </a:lnSpc>
              <a:spcBef>
                <a:spcPts val="700"/>
              </a:spcBef>
              <a:spcAft>
                <a:spcPts val="0"/>
              </a:spcAft>
              <a:buNone/>
            </a:pPr>
            <a:r>
              <a:rPr lang="en-US" sz="1050">
                <a:solidFill>
                  <a:srgbClr val="222222"/>
                </a:solidFill>
                <a:latin typeface="Arial"/>
                <a:ea typeface="Arial"/>
                <a:cs typeface="Arial"/>
                <a:sym typeface="Arial"/>
              </a:rPr>
              <a:t>Perhaps the biggest factor for success in the coffee business is being able to make a reasonable claim that your coffee is better than the competition. You might have a special proprietary blend, or the best on-site roasters, or baristas who can make even professed coffee-haters fall in love with their lattes. Hopefully you have all three. But giving your customers a great cup of their favorite beverage is essential to success.</a:t>
            </a:r>
            <a:endParaRPr sz="1050">
              <a:solidFill>
                <a:srgbClr val="222222"/>
              </a:solidFill>
              <a:latin typeface="Arial"/>
              <a:ea typeface="Arial"/>
              <a:cs typeface="Arial"/>
              <a:sym typeface="Arial"/>
            </a:endParaRPr>
          </a:p>
          <a:p>
            <a:pPr marL="0" lvl="0" indent="0" algn="l" rtl="0">
              <a:lnSpc>
                <a:spcPct val="130434"/>
              </a:lnSpc>
              <a:spcBef>
                <a:spcPts val="700"/>
              </a:spcBef>
              <a:spcAft>
                <a:spcPts val="0"/>
              </a:spcAft>
              <a:buNone/>
            </a:pPr>
            <a:r>
              <a:rPr lang="en-US" sz="1150" b="1">
                <a:latin typeface="Times New Roman"/>
                <a:ea typeface="Times New Roman"/>
                <a:cs typeface="Times New Roman"/>
                <a:sym typeface="Times New Roman"/>
              </a:rPr>
              <a:t>Customers</a:t>
            </a:r>
            <a:endParaRPr sz="1150" b="1">
              <a:latin typeface="Times New Roman"/>
              <a:ea typeface="Times New Roman"/>
              <a:cs typeface="Times New Roman"/>
              <a:sym typeface="Times New Roman"/>
            </a:endParaRPr>
          </a:p>
          <a:p>
            <a:pPr marL="0" lvl="0" indent="0" algn="l" rtl="0">
              <a:lnSpc>
                <a:spcPct val="175000"/>
              </a:lnSpc>
              <a:spcBef>
                <a:spcPts val="700"/>
              </a:spcBef>
              <a:spcAft>
                <a:spcPts val="0"/>
              </a:spcAft>
              <a:buNone/>
            </a:pPr>
            <a:r>
              <a:rPr lang="en-US" sz="1050">
                <a:solidFill>
                  <a:srgbClr val="222222"/>
                </a:solidFill>
                <a:latin typeface="Arial"/>
                <a:ea typeface="Arial"/>
                <a:cs typeface="Arial"/>
                <a:sym typeface="Arial"/>
              </a:rPr>
              <a:t>You don't need to be located on the busiest street corner in town -- the traffic might not be enough to make the high rents worth it. But you do need to figure out who your customers are likely to be and make sure there are enough of them located near your business to make the numbers work. If your coffee business is a shop on the corner, make sure that there are enough people in the area who drink coffee to keep your business profitable. If you’re operating a coffee service that serves local offices, it helps to be near enough to get your products there on a timely basis.</a:t>
            </a:r>
            <a:endParaRPr sz="1050">
              <a:solidFill>
                <a:srgbClr val="222222"/>
              </a:solidFill>
              <a:latin typeface="Arial"/>
              <a:ea typeface="Arial"/>
              <a:cs typeface="Arial"/>
              <a:sym typeface="Arial"/>
            </a:endParaRPr>
          </a:p>
          <a:p>
            <a:pPr marL="0" lvl="0" indent="0" algn="l" rtl="0">
              <a:lnSpc>
                <a:spcPct val="130434"/>
              </a:lnSpc>
              <a:spcBef>
                <a:spcPts val="700"/>
              </a:spcBef>
              <a:spcAft>
                <a:spcPts val="0"/>
              </a:spcAft>
              <a:buNone/>
            </a:pPr>
            <a:r>
              <a:rPr lang="en-US" sz="1150" b="1">
                <a:latin typeface="Times New Roman"/>
                <a:ea typeface="Times New Roman"/>
                <a:cs typeface="Times New Roman"/>
                <a:sym typeface="Times New Roman"/>
              </a:rPr>
              <a:t>Employees</a:t>
            </a:r>
            <a:endParaRPr sz="1150" b="1">
              <a:latin typeface="Times New Roman"/>
              <a:ea typeface="Times New Roman"/>
              <a:cs typeface="Times New Roman"/>
              <a:sym typeface="Times New Roman"/>
            </a:endParaRPr>
          </a:p>
          <a:p>
            <a:pPr marL="0" lvl="0" indent="0" algn="l" rtl="0">
              <a:lnSpc>
                <a:spcPct val="175000"/>
              </a:lnSpc>
              <a:spcBef>
                <a:spcPts val="700"/>
              </a:spcBef>
              <a:spcAft>
                <a:spcPts val="0"/>
              </a:spcAft>
              <a:buNone/>
            </a:pPr>
            <a:r>
              <a:rPr lang="en-US" sz="1050">
                <a:solidFill>
                  <a:srgbClr val="222222"/>
                </a:solidFill>
                <a:latin typeface="Arial"/>
                <a:ea typeface="Arial"/>
                <a:cs typeface="Arial"/>
                <a:sym typeface="Arial"/>
              </a:rPr>
              <a:t>Like in any other business, your frontline employees are your business’s prime connection to the customer. They not only make the coffee, they have a huge role in determining the culture of your business. It does little good to spend a fortune on the best coffee if the person making the cup doesn't grind the beans correctly, makes a poor-quality latte, works too slowly or is surly to the customers. A friendly, skilled barista at a coffee shop, or pleasant salesperson marketing at the local office complex, can be a huge asset to your business.</a:t>
            </a:r>
            <a:endParaRPr sz="1050">
              <a:solidFill>
                <a:srgbClr val="222222"/>
              </a:solidFill>
              <a:latin typeface="Arial"/>
              <a:ea typeface="Arial"/>
              <a:cs typeface="Arial"/>
              <a:sym typeface="Arial"/>
            </a:endParaRPr>
          </a:p>
          <a:p>
            <a:pPr marL="0" lvl="0" indent="0" algn="l" rtl="0">
              <a:lnSpc>
                <a:spcPct val="130434"/>
              </a:lnSpc>
              <a:spcBef>
                <a:spcPts val="700"/>
              </a:spcBef>
              <a:spcAft>
                <a:spcPts val="0"/>
              </a:spcAft>
              <a:buNone/>
            </a:pPr>
            <a:r>
              <a:rPr lang="en-US" sz="1150" b="1">
                <a:latin typeface="Times New Roman"/>
                <a:ea typeface="Times New Roman"/>
                <a:cs typeface="Times New Roman"/>
                <a:sym typeface="Times New Roman"/>
              </a:rPr>
              <a:t>Marketing</a:t>
            </a:r>
            <a:endParaRPr sz="1150" b="1">
              <a:latin typeface="Times New Roman"/>
              <a:ea typeface="Times New Roman"/>
              <a:cs typeface="Times New Roman"/>
              <a:sym typeface="Times New Roman"/>
            </a:endParaRPr>
          </a:p>
          <a:p>
            <a:pPr marL="0" lvl="0" indent="0" algn="l" rtl="0">
              <a:lnSpc>
                <a:spcPct val="175000"/>
              </a:lnSpc>
              <a:spcBef>
                <a:spcPts val="700"/>
              </a:spcBef>
              <a:spcAft>
                <a:spcPts val="0"/>
              </a:spcAft>
              <a:buNone/>
            </a:pPr>
            <a:r>
              <a:rPr lang="en-US" sz="1050">
                <a:solidFill>
                  <a:srgbClr val="222222"/>
                </a:solidFill>
                <a:latin typeface="Arial"/>
                <a:ea typeface="Arial"/>
                <a:cs typeface="Arial"/>
                <a:sym typeface="Arial"/>
              </a:rPr>
              <a:t>You can serve the best coffee in the world, but it won’t do your business any good if nobody knows you’re there. Loyalty cards and social media marketing can draw in individual customers, while a sales pitch demonstrating the positive impacts on employee morale for the comparatively low cost of providing quality coffee service can be a hit with large offices. Advertising lets everyone know about your coffee and gets them in the door. Once there, it's up to the coffee itself to do the rest.</a:t>
            </a:r>
            <a:endParaRPr sz="1050">
              <a:solidFill>
                <a:srgbClr val="222222"/>
              </a:solidFill>
              <a:latin typeface="Arial"/>
              <a:ea typeface="Arial"/>
              <a:cs typeface="Arial"/>
              <a:sym typeface="Arial"/>
            </a:endParaRPr>
          </a:p>
          <a:p>
            <a:pPr marL="0" lvl="0" indent="0" algn="l" rtl="0">
              <a:lnSpc>
                <a:spcPct val="175000"/>
              </a:lnSpc>
              <a:spcBef>
                <a:spcPts val="700"/>
              </a:spcBef>
              <a:spcAft>
                <a:spcPts val="0"/>
              </a:spcAft>
              <a:buNone/>
            </a:pPr>
            <a:endParaRPr sz="1050">
              <a:solidFill>
                <a:srgbClr val="222222"/>
              </a:solidFill>
              <a:latin typeface="Arial"/>
              <a:ea typeface="Arial"/>
              <a:cs typeface="Arial"/>
              <a:sym typeface="Arial"/>
            </a:endParaRPr>
          </a:p>
          <a:p>
            <a:pPr marL="0" lvl="0" indent="0" algn="l" rtl="0">
              <a:lnSpc>
                <a:spcPct val="175000"/>
              </a:lnSpc>
              <a:spcBef>
                <a:spcPts val="700"/>
              </a:spcBef>
              <a:spcAft>
                <a:spcPts val="0"/>
              </a:spcAft>
              <a:buNone/>
            </a:pPr>
            <a:endParaRPr sz="1050">
              <a:solidFill>
                <a:srgbClr val="222222"/>
              </a:solidFill>
              <a:latin typeface="Arial"/>
              <a:ea typeface="Arial"/>
              <a:cs typeface="Arial"/>
              <a:sym typeface="Arial"/>
            </a:endParaRPr>
          </a:p>
          <a:p>
            <a:pPr marL="0" lvl="0" indent="0" algn="l" rtl="0">
              <a:lnSpc>
                <a:spcPct val="175000"/>
              </a:lnSpc>
              <a:spcBef>
                <a:spcPts val="700"/>
              </a:spcBef>
              <a:spcAft>
                <a:spcPts val="0"/>
              </a:spcAft>
              <a:buNone/>
            </a:pPr>
            <a:endParaRPr sz="1050">
              <a:solidFill>
                <a:srgbClr val="222222"/>
              </a:solidFill>
              <a:latin typeface="Arial"/>
              <a:ea typeface="Arial"/>
              <a:cs typeface="Arial"/>
              <a:sym typeface="Arial"/>
            </a:endParaRPr>
          </a:p>
          <a:p>
            <a:pPr marL="0" lvl="0" indent="0" algn="l" rtl="0">
              <a:lnSpc>
                <a:spcPct val="175000"/>
              </a:lnSpc>
              <a:spcBef>
                <a:spcPts val="700"/>
              </a:spcBef>
              <a:spcAft>
                <a:spcPts val="0"/>
              </a:spcAft>
              <a:buNone/>
            </a:pPr>
            <a:endParaRPr sz="1050">
              <a:solidFill>
                <a:srgbClr val="222222"/>
              </a:solidFill>
              <a:latin typeface="Arial"/>
              <a:ea typeface="Arial"/>
              <a:cs typeface="Arial"/>
              <a:sym typeface="Arial"/>
            </a:endParaRPr>
          </a:p>
          <a:p>
            <a:pPr marL="0" lvl="0" indent="0" algn="l" rtl="0">
              <a:lnSpc>
                <a:spcPct val="117999"/>
              </a:lnSpc>
              <a:spcBef>
                <a:spcPts val="700"/>
              </a:spcBef>
              <a:spcAft>
                <a:spcPts val="0"/>
              </a:spcAft>
              <a:buSzPts val="1400"/>
              <a:buNone/>
            </a:pPr>
            <a:endParaRPr sz="1200">
              <a:solidFill>
                <a:srgbClr val="333333"/>
              </a:solidFill>
              <a:highlight>
                <a:srgbClr val="FFFFFF"/>
              </a:highlight>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Google Shape;124;g78e730e72e_1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25" name="Google Shape;125;g78e730e72e_1_0: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Google Shape;131;g6bc836f9db_0_9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32" name="Google Shape;132;g6bc836f9db_0_91: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r>
              <a:rPr lang="en-US" sz="1200">
                <a:solidFill>
                  <a:srgbClr val="333333"/>
                </a:solidFill>
                <a:highlight>
                  <a:srgbClr val="FFFFFF"/>
                </a:highlight>
              </a:rPr>
              <a:t>Starbucks Corporation faces the moderate force or threat of new entry.This force refers to the effect of new players or new entrants in the industry. In this business case, the following external factors contribute to the moderate threat of new entrants against Starbucks:</a:t>
            </a:r>
            <a:endParaRPr sz="1200">
              <a:solidFill>
                <a:srgbClr val="333333"/>
              </a:solidFill>
              <a:highlight>
                <a:srgbClr val="FFFFFF"/>
              </a:highlight>
            </a:endParaRPr>
          </a:p>
          <a:p>
            <a:pPr marL="0" lvl="0" indent="0" algn="l" rtl="0">
              <a:lnSpc>
                <a:spcPct val="117999"/>
              </a:lnSpc>
              <a:spcBef>
                <a:spcPts val="0"/>
              </a:spcBef>
              <a:spcAft>
                <a:spcPts val="0"/>
              </a:spcAft>
              <a:buSzPts val="1400"/>
              <a:buNone/>
            </a:pPr>
            <a:endParaRPr sz="1200">
              <a:solidFill>
                <a:srgbClr val="333333"/>
              </a:solidFill>
              <a:highlight>
                <a:srgbClr val="FFFFFF"/>
              </a:highlight>
            </a:endParaRPr>
          </a:p>
          <a:p>
            <a:pPr marL="0" lvl="0" indent="0" algn="l" rtl="0">
              <a:lnSpc>
                <a:spcPct val="117999"/>
              </a:lnSpc>
              <a:spcBef>
                <a:spcPts val="0"/>
              </a:spcBef>
              <a:spcAft>
                <a:spcPts val="0"/>
              </a:spcAft>
              <a:buSzPts val="1400"/>
              <a:buNone/>
            </a:pPr>
            <a:r>
              <a:rPr lang="en-US" sz="1200">
                <a:solidFill>
                  <a:srgbClr val="333333"/>
                </a:solidFill>
                <a:highlight>
                  <a:srgbClr val="FFFFFF"/>
                </a:highlight>
              </a:rPr>
              <a:t>The combination of these external factors imposes the moderate force or threat of substitutes against the company. Thus, this Five Forces analysis shows that the threat of substitution is a significant but limited issue in Starbucks Corporation’s strategic management.</a:t>
            </a:r>
            <a:endParaRPr sz="1200">
              <a:solidFill>
                <a:srgbClr val="333333"/>
              </a:solidFill>
              <a:highlight>
                <a:srgbClr val="FFFFFF"/>
              </a:highlight>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
        <p:cNvGrpSpPr/>
        <p:nvPr/>
      </p:nvGrpSpPr>
      <p:grpSpPr>
        <a:xfrm>
          <a:off x="0" y="0"/>
          <a:ext cx="0" cy="0"/>
          <a:chOff x="0" y="0"/>
          <a:chExt cx="0" cy="0"/>
        </a:xfrm>
      </p:grpSpPr>
      <p:sp>
        <p:nvSpPr>
          <p:cNvPr id="138" name="Google Shape;138;g75bd9a8557_1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39" name="Google Shape;139;g75bd9a8557_1_0: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r>
              <a:rPr lang="en-US" sz="1200">
                <a:solidFill>
                  <a:srgbClr val="333333"/>
                </a:solidFill>
                <a:highlight>
                  <a:srgbClr val="FFFFFF"/>
                </a:highlight>
              </a:rPr>
              <a:t>Starbucks Corporation experiences the strong force or threat of substitution. In the Five Forces analysis model, this force pertains to the impact of substitute goods or services on the business and its external environment. The following external factors contribute to the strong threat of substitution against Starbucks:</a:t>
            </a:r>
            <a:endParaRPr sz="1200">
              <a:solidFill>
                <a:srgbClr val="333333"/>
              </a:solidFill>
              <a:highlight>
                <a:srgbClr val="FFFFFF"/>
              </a:highlight>
            </a:endParaRPr>
          </a:p>
          <a:p>
            <a:pPr marL="0" lvl="0" indent="0" algn="l" rtl="0">
              <a:lnSpc>
                <a:spcPct val="117999"/>
              </a:lnSpc>
              <a:spcBef>
                <a:spcPts val="0"/>
              </a:spcBef>
              <a:spcAft>
                <a:spcPts val="0"/>
              </a:spcAft>
              <a:buSzPts val="1400"/>
              <a:buNone/>
            </a:pPr>
            <a:endParaRPr sz="1200">
              <a:solidFill>
                <a:srgbClr val="333333"/>
              </a:solidFill>
              <a:highlight>
                <a:srgbClr val="FFFFFF"/>
              </a:highlight>
            </a:endParaRPr>
          </a:p>
          <a:p>
            <a:pPr marL="0" lvl="0" indent="0" algn="l" rtl="0">
              <a:lnSpc>
                <a:spcPct val="115000"/>
              </a:lnSpc>
              <a:spcBef>
                <a:spcPts val="0"/>
              </a:spcBef>
              <a:spcAft>
                <a:spcPts val="0"/>
              </a:spcAft>
              <a:buNone/>
            </a:pPr>
            <a:r>
              <a:rPr lang="en-US" sz="1200">
                <a:solidFill>
                  <a:srgbClr val="333333"/>
                </a:solidFill>
              </a:rPr>
              <a:t>Thus, this Porter’s Five Forces analysis of Starbucks Coffee Company determines that the threat of substitutes is a high-priority strategic management concern.</a:t>
            </a:r>
            <a:endParaRPr sz="1200">
              <a:solidFill>
                <a:srgbClr val="333333"/>
              </a:solidFill>
            </a:endParaRPr>
          </a:p>
          <a:p>
            <a:pPr marL="0" lvl="0" indent="0" algn="l" rtl="0">
              <a:lnSpc>
                <a:spcPct val="115000"/>
              </a:lnSpc>
              <a:spcBef>
                <a:spcPts val="1800"/>
              </a:spcBef>
              <a:spcAft>
                <a:spcPts val="0"/>
              </a:spcAft>
              <a:buNone/>
            </a:pPr>
            <a:endParaRPr sz="1100">
              <a:latin typeface="Arial"/>
              <a:ea typeface="Arial"/>
              <a:cs typeface="Arial"/>
              <a:sym typeface="Arial"/>
            </a:endParaRPr>
          </a:p>
          <a:p>
            <a:pPr marL="0" lvl="0" indent="0" algn="l" rtl="0">
              <a:lnSpc>
                <a:spcPct val="117999"/>
              </a:lnSpc>
              <a:spcBef>
                <a:spcPts val="0"/>
              </a:spcBef>
              <a:spcAft>
                <a:spcPts val="0"/>
              </a:spcAft>
              <a:buSzPts val="1400"/>
              <a:buNone/>
            </a:pPr>
            <a:endParaRPr sz="1200">
              <a:solidFill>
                <a:srgbClr val="333333"/>
              </a:solidFill>
              <a:highlight>
                <a:srgbClr val="FFFFFF"/>
              </a:highlight>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
        <p:cNvGrpSpPr/>
        <p:nvPr/>
      </p:nvGrpSpPr>
      <p:grpSpPr>
        <a:xfrm>
          <a:off x="0" y="0"/>
          <a:ext cx="0" cy="0"/>
          <a:chOff x="0" y="0"/>
          <a:chExt cx="0" cy="0"/>
        </a:xfrm>
      </p:grpSpPr>
      <p:sp>
        <p:nvSpPr>
          <p:cNvPr id="145" name="Google Shape;145;g75bd9a8557_1_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46" name="Google Shape;146;g75bd9a8557_1_6: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r>
              <a:rPr lang="en-US" sz="1200">
                <a:solidFill>
                  <a:srgbClr val="333333"/>
                </a:solidFill>
                <a:highlight>
                  <a:srgbClr val="FFFFFF"/>
                </a:highlight>
              </a:rPr>
              <a:t>Starbucks Coffee Company experiences the strong force or bargaining power of buyers or customers. In Porter’s Five Forces analysis model, this force is based on the influence of individual customers and groups of customers on the international business environment. In Starbucks Corporation’s case, the following external factors contribute to the strong bargaining power of customers:</a:t>
            </a:r>
            <a:endParaRPr sz="1200">
              <a:solidFill>
                <a:srgbClr val="333333"/>
              </a:solidFill>
              <a:highlight>
                <a:srgbClr val="FFFFFF"/>
              </a:highlight>
            </a:endParaRPr>
          </a:p>
          <a:p>
            <a:pPr marL="0" lvl="0" indent="0" algn="l" rtl="0">
              <a:lnSpc>
                <a:spcPct val="117999"/>
              </a:lnSpc>
              <a:spcBef>
                <a:spcPts val="0"/>
              </a:spcBef>
              <a:spcAft>
                <a:spcPts val="0"/>
              </a:spcAft>
              <a:buSzPts val="1400"/>
              <a:buNone/>
            </a:pPr>
            <a:endParaRPr sz="1200">
              <a:solidFill>
                <a:srgbClr val="333333"/>
              </a:solidFill>
              <a:highlight>
                <a:srgbClr val="FFFFFF"/>
              </a:highlight>
            </a:endParaRPr>
          </a:p>
          <a:p>
            <a:pPr marL="0" lvl="0" indent="0" algn="l" rtl="0">
              <a:lnSpc>
                <a:spcPct val="117999"/>
              </a:lnSpc>
              <a:spcBef>
                <a:spcPts val="0"/>
              </a:spcBef>
              <a:spcAft>
                <a:spcPts val="0"/>
              </a:spcAft>
              <a:buSzPts val="1400"/>
              <a:buNone/>
            </a:pPr>
            <a:r>
              <a:rPr lang="en-US" sz="1200">
                <a:solidFill>
                  <a:srgbClr val="333333"/>
                </a:solidFill>
                <a:highlight>
                  <a:srgbClr val="FFFFFF"/>
                </a:highlight>
              </a:rPr>
              <a:t>Thus, this component of the Five Forces analysis shows that the bargaining power of customers is a top-priority strategic issue. </a:t>
            </a:r>
            <a:r>
              <a:rPr lang="en-US" sz="1200">
                <a:solidFill>
                  <a:schemeClr val="hlink"/>
                </a:solidFill>
                <a:uFill>
                  <a:noFill/>
                </a:uFill>
                <a:hlinkClick r:id="rId3"/>
              </a:rPr>
              <a:t>Starbucks Corporation’s marketing mix or 4Ps</a:t>
            </a:r>
            <a:r>
              <a:rPr lang="en-US" sz="1200">
                <a:solidFill>
                  <a:srgbClr val="333333"/>
                </a:solidFill>
                <a:highlight>
                  <a:srgbClr val="FFFFFF"/>
                </a:highlight>
              </a:rPr>
              <a:t> provide support for brand strengthening to partially address the bargaining power of consumers.</a:t>
            </a:r>
            <a:endParaRPr sz="1200">
              <a:solidFill>
                <a:srgbClr val="333333"/>
              </a:solidFill>
              <a:highlight>
                <a:srgbClr val="FFFFFF"/>
              </a:highlight>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Google Shape;152;g75bd9a8557_1_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53" name="Google Shape;153;g75bd9a8557_1_12: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r>
              <a:rPr lang="en-US" sz="1200">
                <a:solidFill>
                  <a:srgbClr val="333333"/>
                </a:solidFill>
                <a:highlight>
                  <a:srgbClr val="FFFFFF"/>
                </a:highlight>
              </a:rPr>
              <a:t>Starbucks Coffee faces the weak force or bargaining power of suppliers. Porter’s Five Forces analysis model considers this force as the influence that suppliers have on the company and its industry environment. The following external factors contribute to the weak bargaining power of suppliers on Starbucks Corporation:</a:t>
            </a:r>
            <a:endParaRPr sz="1200">
              <a:solidFill>
                <a:srgbClr val="333333"/>
              </a:solidFill>
              <a:highlight>
                <a:srgbClr val="FFFFFF"/>
              </a:highlight>
            </a:endParaRPr>
          </a:p>
          <a:p>
            <a:pPr marL="0" lvl="0" indent="0" algn="l" rtl="0">
              <a:lnSpc>
                <a:spcPct val="117999"/>
              </a:lnSpc>
              <a:spcBef>
                <a:spcPts val="0"/>
              </a:spcBef>
              <a:spcAft>
                <a:spcPts val="0"/>
              </a:spcAft>
              <a:buSzPts val="1400"/>
              <a:buNone/>
            </a:pPr>
            <a:endParaRPr sz="1200">
              <a:solidFill>
                <a:srgbClr val="333333"/>
              </a:solidFill>
              <a:highlight>
                <a:srgbClr val="FFFFFF"/>
              </a:highlight>
            </a:endParaRPr>
          </a:p>
          <a:p>
            <a:pPr marL="0" lvl="0" indent="0" algn="l" rtl="0">
              <a:lnSpc>
                <a:spcPct val="117999"/>
              </a:lnSpc>
              <a:spcBef>
                <a:spcPts val="0"/>
              </a:spcBef>
              <a:spcAft>
                <a:spcPts val="0"/>
              </a:spcAft>
              <a:buSzPts val="1400"/>
              <a:buNone/>
            </a:pPr>
            <a:r>
              <a:rPr lang="en-US" sz="1200">
                <a:solidFill>
                  <a:srgbClr val="333333"/>
                </a:solidFill>
                <a:highlight>
                  <a:srgbClr val="FFFFFF"/>
                </a:highlight>
              </a:rPr>
              <a:t>he overall effect of the external factors in this component of the Five Forces analysis is the weak force or bargaining power of suppliers on the company.</a:t>
            </a:r>
            <a:endParaRPr sz="1200">
              <a:solidFill>
                <a:srgbClr val="333333"/>
              </a:solidFill>
              <a:highlight>
                <a:srgbClr val="FFFFFF"/>
              </a:highlight>
            </a:endParaRPr>
          </a:p>
          <a:p>
            <a:pPr marL="0" lvl="0" indent="0" algn="l" rtl="0">
              <a:lnSpc>
                <a:spcPct val="117999"/>
              </a:lnSpc>
              <a:spcBef>
                <a:spcPts val="0"/>
              </a:spcBef>
              <a:spcAft>
                <a:spcPts val="0"/>
              </a:spcAft>
              <a:buSzPts val="1400"/>
              <a:buNone/>
            </a:pPr>
            <a:r>
              <a:rPr lang="en-US" sz="1200">
                <a:solidFill>
                  <a:srgbClr val="333333"/>
                </a:solidFill>
                <a:highlight>
                  <a:srgbClr val="FFFFFF"/>
                </a:highlight>
              </a:rPr>
              <a:t>As a result, suppliers’ bargaining power is a minor strategic issue in managing the business.</a:t>
            </a:r>
            <a:endParaRPr sz="1200">
              <a:solidFill>
                <a:srgbClr val="333333"/>
              </a:solidFill>
              <a:highlight>
                <a:srgbClr val="FFFFFF"/>
              </a:highlight>
            </a:endParaRPr>
          </a:p>
          <a:p>
            <a:pPr marL="0" lvl="0" indent="0" algn="l" rtl="0">
              <a:lnSpc>
                <a:spcPct val="117999"/>
              </a:lnSpc>
              <a:spcBef>
                <a:spcPts val="0"/>
              </a:spcBef>
              <a:spcAft>
                <a:spcPts val="0"/>
              </a:spcAft>
              <a:buSzPts val="1400"/>
              <a:buNone/>
            </a:pPr>
            <a:endParaRPr sz="1200">
              <a:solidFill>
                <a:srgbClr val="333333"/>
              </a:solidFill>
              <a:highlight>
                <a:srgbClr val="FFFFFF"/>
              </a:highlight>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
        <p:cNvGrpSpPr/>
        <p:nvPr/>
      </p:nvGrpSpPr>
      <p:grpSpPr>
        <a:xfrm>
          <a:off x="0" y="0"/>
          <a:ext cx="0" cy="0"/>
          <a:chOff x="0" y="0"/>
          <a:chExt cx="0" cy="0"/>
        </a:xfrm>
      </p:grpSpPr>
      <p:sp>
        <p:nvSpPr>
          <p:cNvPr id="159" name="Google Shape;159;g75bd9a8557_1_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60" name="Google Shape;160;g75bd9a8557_1_18: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r>
              <a:rPr lang="en-US" sz="1200">
                <a:solidFill>
                  <a:srgbClr val="333333"/>
                </a:solidFill>
                <a:highlight>
                  <a:srgbClr val="FFFFFF"/>
                </a:highlight>
              </a:rPr>
              <a:t>Starbucks faces the strong force of competitive rivalry or competition in the food service and coffeehouse industries. In the Five Forces analysis model, this force pertains to the influence of competitors on each other and the industry environment. In this case of Starbucks Coffee Company, the following external factors contribute to the strong force of competition:</a:t>
            </a:r>
            <a:endParaRPr sz="1200">
              <a:solidFill>
                <a:srgbClr val="333333"/>
              </a:solidFill>
              <a:highlight>
                <a:srgbClr val="FFFFFF"/>
              </a:highlight>
            </a:endParaRPr>
          </a:p>
          <a:p>
            <a:pPr marL="0" lvl="0" indent="0" algn="l" rtl="0">
              <a:lnSpc>
                <a:spcPct val="117999"/>
              </a:lnSpc>
              <a:spcBef>
                <a:spcPts val="0"/>
              </a:spcBef>
              <a:spcAft>
                <a:spcPts val="0"/>
              </a:spcAft>
              <a:buSzPts val="1400"/>
              <a:buNone/>
            </a:pPr>
            <a:endParaRPr sz="1200">
              <a:solidFill>
                <a:srgbClr val="333333"/>
              </a:solidFill>
              <a:highlight>
                <a:srgbClr val="FFFFFF"/>
              </a:highlight>
            </a:endParaRPr>
          </a:p>
          <a:p>
            <a:pPr marL="0" lvl="0" indent="0" algn="l" rtl="0">
              <a:lnSpc>
                <a:spcPct val="117999"/>
              </a:lnSpc>
              <a:spcBef>
                <a:spcPts val="0"/>
              </a:spcBef>
              <a:spcAft>
                <a:spcPts val="0"/>
              </a:spcAft>
              <a:buSzPts val="1400"/>
              <a:buNone/>
            </a:pPr>
            <a:r>
              <a:rPr lang="en-US" sz="1200">
                <a:solidFill>
                  <a:srgbClr val="333333"/>
                </a:solidFill>
                <a:highlight>
                  <a:srgbClr val="FFFFFF"/>
                </a:highlight>
              </a:rPr>
              <a:t>Competition is among the company’s top-priority challenges. </a:t>
            </a:r>
            <a:r>
              <a:rPr lang="en-US" sz="1200">
                <a:solidFill>
                  <a:schemeClr val="hlink"/>
                </a:solidFill>
                <a:uFill>
                  <a:noFill/>
                </a:uFill>
                <a:hlinkClick r:id="rId3"/>
              </a:rPr>
              <a:t>Starbucks Corporation’s generic strategy and intensive growth strategies</a:t>
            </a:r>
            <a:r>
              <a:rPr lang="en-US" sz="1200">
                <a:solidFill>
                  <a:srgbClr val="333333"/>
                </a:solidFill>
                <a:highlight>
                  <a:srgbClr val="FFFFFF"/>
                </a:highlight>
              </a:rPr>
              <a:t> are a reflection of strategic responses to competition.</a:t>
            </a:r>
            <a:endParaRPr sz="1200">
              <a:solidFill>
                <a:srgbClr val="333333"/>
              </a:solidFill>
              <a:highlight>
                <a:srgbClr val="FFFFFF"/>
              </a:highlight>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
        <p:cNvGrpSpPr/>
        <p:nvPr/>
      </p:nvGrpSpPr>
      <p:grpSpPr>
        <a:xfrm>
          <a:off x="0" y="0"/>
          <a:ext cx="0" cy="0"/>
          <a:chOff x="0" y="0"/>
          <a:chExt cx="0" cy="0"/>
        </a:xfrm>
      </p:grpSpPr>
      <p:sp>
        <p:nvSpPr>
          <p:cNvPr id="166" name="Google Shape;166;g75bd9a8557_1_3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7" name="Google Shape;167;g75bd9a8557_1_36: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Google Shape;172;g75bd9a8557_1_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3" name="Google Shape;173;g75bd9a8557_1_42: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
        <p:cNvGrpSpPr/>
        <p:nvPr/>
      </p:nvGrpSpPr>
      <p:grpSpPr>
        <a:xfrm>
          <a:off x="0" y="0"/>
          <a:ext cx="0" cy="0"/>
          <a:chOff x="0" y="0"/>
          <a:chExt cx="0" cy="0"/>
        </a:xfrm>
      </p:grpSpPr>
      <p:sp>
        <p:nvSpPr>
          <p:cNvPr id="178" name="Google Shape;178;g75bd9a8557_1_4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9" name="Google Shape;179;g75bd9a8557_1_47: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p:cNvGrpSpPr/>
        <p:nvPr/>
      </p:nvGrpSpPr>
      <p:grpSpPr>
        <a:xfrm>
          <a:off x="0" y="0"/>
          <a:ext cx="0" cy="0"/>
          <a:chOff x="0" y="0"/>
          <a:chExt cx="0" cy="0"/>
        </a:xfrm>
      </p:grpSpPr>
      <p:sp>
        <p:nvSpPr>
          <p:cNvPr id="184" name="Google Shape;184;g75bd9a8557_1_5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5" name="Google Shape;185;g75bd9a8557_1_52: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
        <p:cNvGrpSpPr/>
        <p:nvPr/>
      </p:nvGrpSpPr>
      <p:grpSpPr>
        <a:xfrm>
          <a:off x="0" y="0"/>
          <a:ext cx="0" cy="0"/>
          <a:chOff x="0" y="0"/>
          <a:chExt cx="0" cy="0"/>
        </a:xfrm>
      </p:grpSpPr>
      <p:sp>
        <p:nvSpPr>
          <p:cNvPr id="190" name="Google Shape;190;g6bc836f9db_0_17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1" name="Google Shape;191;g6bc836f9db_0_172: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http://thecoffeeteam.blogspot.com/2012/02/starbucks-distribution-channel.html</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g6bb98c898c_0_49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8" name="Google Shape;198;g6bb98c898c_0_492: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4"/>
        <p:cNvGrpSpPr/>
        <p:nvPr/>
      </p:nvGrpSpPr>
      <p:grpSpPr>
        <a:xfrm>
          <a:off x="0" y="0"/>
          <a:ext cx="0" cy="0"/>
          <a:chOff x="0" y="0"/>
          <a:chExt cx="0" cy="0"/>
        </a:xfrm>
      </p:grpSpPr>
      <p:sp>
        <p:nvSpPr>
          <p:cNvPr id="205" name="Google Shape;205;g6bc836f9db_0_17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6" name="Google Shape;206;g6bc836f9db_0_177: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sz="1000"/>
              <a:t>Average number of employees </a:t>
            </a:r>
            <a:endParaRPr sz="1000"/>
          </a:p>
          <a:p>
            <a:pPr marL="0" lvl="0" indent="0" algn="l" rtl="0">
              <a:spcBef>
                <a:spcPts val="0"/>
              </a:spcBef>
              <a:spcAft>
                <a:spcPts val="0"/>
              </a:spcAft>
              <a:buNone/>
            </a:pPr>
            <a:r>
              <a:rPr lang="en-US" sz="1000"/>
              <a:t>First, Starbucks 291,000. </a:t>
            </a:r>
            <a:endParaRPr sz="1000"/>
          </a:p>
          <a:p>
            <a:pPr marL="0" lvl="0" indent="0" algn="l" rtl="0">
              <a:spcBef>
                <a:spcPts val="0"/>
              </a:spcBef>
              <a:spcAft>
                <a:spcPts val="0"/>
              </a:spcAft>
              <a:buNone/>
            </a:pPr>
            <a:r>
              <a:rPr lang="en-US" sz="1000"/>
              <a:t>Second, McD 210,000 </a:t>
            </a:r>
            <a:endParaRPr sz="1000"/>
          </a:p>
          <a:p>
            <a:pPr marL="0" lvl="0" indent="0" algn="l" rtl="0">
              <a:spcBef>
                <a:spcPts val="0"/>
              </a:spcBef>
              <a:spcAft>
                <a:spcPts val="0"/>
              </a:spcAft>
              <a:buNone/>
            </a:pPr>
            <a:r>
              <a:rPr lang="en-US" sz="1000"/>
              <a:t>Third, Dunkin Donut 180,000 third, </a:t>
            </a:r>
            <a:endParaRPr sz="1000"/>
          </a:p>
          <a:p>
            <a:pPr marL="0" lvl="0" indent="0" algn="l" rtl="0">
              <a:spcBef>
                <a:spcPts val="0"/>
              </a:spcBef>
              <a:spcAft>
                <a:spcPts val="0"/>
              </a:spcAft>
              <a:buNone/>
            </a:pPr>
            <a:r>
              <a:rPr lang="en-US" sz="1000"/>
              <a:t>And fourth Penera is the last 100,000</a:t>
            </a:r>
            <a:endParaRPr sz="1000"/>
          </a:p>
          <a:p>
            <a:pPr marL="0" lvl="0" indent="0" algn="l" rtl="0">
              <a:spcBef>
                <a:spcPts val="0"/>
              </a:spcBef>
              <a:spcAft>
                <a:spcPts val="0"/>
              </a:spcAft>
              <a:buNone/>
            </a:pPr>
            <a:endParaRPr sz="1100"/>
          </a:p>
          <a:p>
            <a:pPr marL="0" lvl="0" indent="0" algn="l" rtl="0">
              <a:spcBef>
                <a:spcPts val="0"/>
              </a:spcBef>
              <a:spcAft>
                <a:spcPts val="0"/>
              </a:spcAft>
              <a:buNone/>
            </a:pPr>
            <a:r>
              <a:rPr lang="en-US" sz="1100"/>
              <a:t>Annual revenue per employee</a:t>
            </a:r>
            <a:endParaRPr sz="1100"/>
          </a:p>
          <a:p>
            <a:pPr marL="0" lvl="0" indent="0" algn="l" rtl="0">
              <a:spcBef>
                <a:spcPts val="0"/>
              </a:spcBef>
              <a:spcAft>
                <a:spcPts val="0"/>
              </a:spcAft>
              <a:buNone/>
            </a:pPr>
            <a:r>
              <a:rPr lang="en-US" sz="1100"/>
              <a:t>Dunkin Donut </a:t>
            </a:r>
            <a:r>
              <a:rPr lang="en-US" sz="1100">
                <a:latin typeface="Arial"/>
                <a:ea typeface="Arial"/>
                <a:cs typeface="Arial"/>
                <a:sym typeface="Arial"/>
              </a:rPr>
              <a:t>370,666</a:t>
            </a:r>
            <a:endParaRPr sz="1100">
              <a:latin typeface="Arial"/>
              <a:ea typeface="Arial"/>
              <a:cs typeface="Arial"/>
              <a:sym typeface="Arial"/>
            </a:endParaRPr>
          </a:p>
          <a:p>
            <a:pPr marL="0" lvl="0" indent="0" algn="l" rtl="0">
              <a:spcBef>
                <a:spcPts val="0"/>
              </a:spcBef>
              <a:spcAft>
                <a:spcPts val="0"/>
              </a:spcAft>
              <a:buNone/>
            </a:pPr>
            <a:r>
              <a:rPr lang="en-US" sz="1100">
                <a:latin typeface="Arial"/>
                <a:ea typeface="Arial"/>
                <a:cs typeface="Arial"/>
                <a:sym typeface="Arial"/>
              </a:rPr>
              <a:t>Starbucks 111,381</a:t>
            </a:r>
            <a:endParaRPr sz="1100">
              <a:latin typeface="Arial"/>
              <a:ea typeface="Arial"/>
              <a:cs typeface="Arial"/>
              <a:sym typeface="Arial"/>
            </a:endParaRPr>
          </a:p>
          <a:p>
            <a:pPr marL="0" lvl="0" indent="0" algn="l" rtl="0">
              <a:spcBef>
                <a:spcPts val="0"/>
              </a:spcBef>
              <a:spcAft>
                <a:spcPts val="0"/>
              </a:spcAft>
              <a:buNone/>
            </a:pPr>
            <a:r>
              <a:rPr lang="en-US" sz="1100">
                <a:latin typeface="Arial"/>
                <a:ea typeface="Arial"/>
                <a:cs typeface="Arial"/>
                <a:sym typeface="Arial"/>
              </a:rPr>
              <a:t>McD 49,594</a:t>
            </a:r>
            <a:endParaRPr sz="1100">
              <a:latin typeface="Arial"/>
              <a:ea typeface="Arial"/>
              <a:cs typeface="Arial"/>
              <a:sym typeface="Arial"/>
            </a:endParaRPr>
          </a:p>
          <a:p>
            <a:pPr marL="0" lvl="0" indent="0" algn="l" rtl="0">
              <a:spcBef>
                <a:spcPts val="0"/>
              </a:spcBef>
              <a:spcAft>
                <a:spcPts val="0"/>
              </a:spcAft>
              <a:buNone/>
            </a:pPr>
            <a:r>
              <a:rPr lang="en-US" sz="1100">
                <a:latin typeface="Arial"/>
                <a:ea typeface="Arial"/>
                <a:cs typeface="Arial"/>
                <a:sym typeface="Arial"/>
              </a:rPr>
              <a:t>Panera 8,724</a:t>
            </a:r>
            <a:endParaRPr sz="1100">
              <a:latin typeface="Arial"/>
              <a:ea typeface="Arial"/>
              <a:cs typeface="Arial"/>
              <a:sym typeface="Arial"/>
            </a:endParaRPr>
          </a:p>
          <a:p>
            <a:pPr marL="0" lvl="0" indent="0" algn="l" rtl="0">
              <a:spcBef>
                <a:spcPts val="0"/>
              </a:spcBef>
              <a:spcAft>
                <a:spcPts val="0"/>
              </a:spcAft>
              <a:buNone/>
            </a:pPr>
            <a:endParaRPr sz="1400">
              <a:latin typeface="Arial"/>
              <a:ea typeface="Arial"/>
              <a:cs typeface="Arial"/>
              <a:sym typeface="Aria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1"/>
        <p:cNvGrpSpPr/>
        <p:nvPr/>
      </p:nvGrpSpPr>
      <p:grpSpPr>
        <a:xfrm>
          <a:off x="0" y="0"/>
          <a:ext cx="0" cy="0"/>
          <a:chOff x="0" y="0"/>
          <a:chExt cx="0" cy="0"/>
        </a:xfrm>
      </p:grpSpPr>
      <p:sp>
        <p:nvSpPr>
          <p:cNvPr id="212" name="Google Shape;212;g6bb98c898c_0_50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3" name="Google Shape;213;g6bb98c898c_0_505: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Scale</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9"/>
        <p:cNvGrpSpPr/>
        <p:nvPr/>
      </p:nvGrpSpPr>
      <p:grpSpPr>
        <a:xfrm>
          <a:off x="0" y="0"/>
          <a:ext cx="0" cy="0"/>
          <a:chOff x="0" y="0"/>
          <a:chExt cx="0" cy="0"/>
        </a:xfrm>
      </p:grpSpPr>
      <p:sp>
        <p:nvSpPr>
          <p:cNvPr id="220" name="Google Shape;220;g6bc836f9db_0_18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1" name="Google Shape;221;g6bc836f9db_0_188: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Keep it for now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6"/>
        <p:cNvGrpSpPr/>
        <p:nvPr/>
      </p:nvGrpSpPr>
      <p:grpSpPr>
        <a:xfrm>
          <a:off x="0" y="0"/>
          <a:ext cx="0" cy="0"/>
          <a:chOff x="0" y="0"/>
          <a:chExt cx="0" cy="0"/>
        </a:xfrm>
      </p:grpSpPr>
      <p:sp>
        <p:nvSpPr>
          <p:cNvPr id="227" name="Google Shape;227;g6bc836f9db_0_18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8" name="Google Shape;228;g6bc836f9db_0_183: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Scale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3"/>
        <p:cNvGrpSpPr/>
        <p:nvPr/>
      </p:nvGrpSpPr>
      <p:grpSpPr>
        <a:xfrm>
          <a:off x="0" y="0"/>
          <a:ext cx="0" cy="0"/>
          <a:chOff x="0" y="0"/>
          <a:chExt cx="0" cy="0"/>
        </a:xfrm>
      </p:grpSpPr>
      <p:sp>
        <p:nvSpPr>
          <p:cNvPr id="234" name="Google Shape;234;g6bc836f9db_0_19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5" name="Google Shape;235;g6bc836f9db_0_198: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0"/>
        <p:cNvGrpSpPr/>
        <p:nvPr/>
      </p:nvGrpSpPr>
      <p:grpSpPr>
        <a:xfrm>
          <a:off x="0" y="0"/>
          <a:ext cx="0" cy="0"/>
          <a:chOff x="0" y="0"/>
          <a:chExt cx="0" cy="0"/>
        </a:xfrm>
      </p:grpSpPr>
      <p:sp>
        <p:nvSpPr>
          <p:cNvPr id="241" name="Google Shape;241;g6bc836f9db_0_20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2" name="Google Shape;242;g6bc836f9db_0_208: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7"/>
        <p:cNvGrpSpPr/>
        <p:nvPr/>
      </p:nvGrpSpPr>
      <p:grpSpPr>
        <a:xfrm>
          <a:off x="0" y="0"/>
          <a:ext cx="0" cy="0"/>
          <a:chOff x="0" y="0"/>
          <a:chExt cx="0" cy="0"/>
        </a:xfrm>
      </p:grpSpPr>
      <p:sp>
        <p:nvSpPr>
          <p:cNvPr id="248" name="Google Shape;248;g6bc836f9db_0_2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9" name="Google Shape;249;g6bc836f9db_0_231: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sz="1200">
                <a:solidFill>
                  <a:srgbClr val="333333"/>
                </a:solidFill>
                <a:highlight>
                  <a:srgbClr val="FFFFFF"/>
                </a:highlight>
              </a:rPr>
              <a:t>Starbucks Corporation can increase its revenues through expansion in developing markets. This opportunity draws attention away from the U.S. market, where most of the company’s revenues are generated.</a:t>
            </a:r>
            <a:endParaRPr sz="1200">
              <a:solidFill>
                <a:srgbClr val="333333"/>
              </a:solidFill>
              <a:highlight>
                <a:srgbClr val="FFFFFF"/>
              </a:highlight>
            </a:endParaRPr>
          </a:p>
          <a:p>
            <a:pPr marL="0" lvl="0" indent="0" algn="l" rtl="0">
              <a:spcBef>
                <a:spcPts val="0"/>
              </a:spcBef>
              <a:spcAft>
                <a:spcPts val="0"/>
              </a:spcAft>
              <a:buNone/>
            </a:pPr>
            <a:endParaRPr sz="1200">
              <a:solidFill>
                <a:srgbClr val="333333"/>
              </a:solidFill>
              <a:highlight>
                <a:srgbClr val="FFFFFF"/>
              </a:highlight>
            </a:endParaRPr>
          </a:p>
          <a:p>
            <a:pPr marL="0" lvl="0" indent="0" algn="l" rtl="0">
              <a:spcBef>
                <a:spcPts val="0"/>
              </a:spcBef>
              <a:spcAft>
                <a:spcPts val="0"/>
              </a:spcAft>
              <a:buNone/>
            </a:pPr>
            <a:r>
              <a:rPr lang="en-US" sz="1200">
                <a:solidFill>
                  <a:srgbClr val="333333"/>
                </a:solidFill>
                <a:highlight>
                  <a:srgbClr val="FFFFFF"/>
                </a:highlight>
              </a:rPr>
              <a:t>Also significant in this SWOT analysis is business diversification, which can improve Starbucks’s long-term stability. </a:t>
            </a:r>
            <a:endParaRPr sz="1200">
              <a:solidFill>
                <a:srgbClr val="333333"/>
              </a:solidFill>
              <a:highlight>
                <a:srgbClr val="FFFFFF"/>
              </a:highlight>
            </a:endParaRPr>
          </a:p>
          <a:p>
            <a:pPr marL="0" lvl="0" indent="0" algn="l" rtl="0">
              <a:spcBef>
                <a:spcPts val="0"/>
              </a:spcBef>
              <a:spcAft>
                <a:spcPts val="0"/>
              </a:spcAft>
              <a:buNone/>
            </a:pPr>
            <a:endParaRPr sz="1200">
              <a:solidFill>
                <a:srgbClr val="333333"/>
              </a:solidFill>
              <a:highlight>
                <a:srgbClr val="FFFFFF"/>
              </a:highlight>
            </a:endParaRPr>
          </a:p>
          <a:p>
            <a:pPr marL="0" lvl="0" indent="0" algn="l" rtl="0">
              <a:spcBef>
                <a:spcPts val="0"/>
              </a:spcBef>
              <a:spcAft>
                <a:spcPts val="0"/>
              </a:spcAft>
              <a:buNone/>
            </a:pPr>
            <a:endParaRPr sz="1200">
              <a:solidFill>
                <a:srgbClr val="333333"/>
              </a:solidFill>
              <a:highlight>
                <a:srgbClr val="FFFFFF"/>
              </a:highlight>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4"/>
        <p:cNvGrpSpPr/>
        <p:nvPr/>
      </p:nvGrpSpPr>
      <p:grpSpPr>
        <a:xfrm>
          <a:off x="0" y="0"/>
          <a:ext cx="0" cy="0"/>
          <a:chOff x="0" y="0"/>
          <a:chExt cx="0" cy="0"/>
        </a:xfrm>
      </p:grpSpPr>
      <p:sp>
        <p:nvSpPr>
          <p:cNvPr id="255" name="Google Shape;255;g6bc836f9db_0_2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6" name="Google Shape;256;g6bc836f9db_0_225: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sz="1200">
                <a:solidFill>
                  <a:srgbClr val="333333"/>
                </a:solidFill>
                <a:highlight>
                  <a:srgbClr val="FFFFFF"/>
                </a:highlight>
              </a:rPr>
              <a:t>Starbucks Corporation competes against a wide variety of firms in the international market. For example, the company competes against major restaurant chains that offer low-cost coffee products. This external strategic factor threatens Starbucks because such competitors can reduce the company’s market share by competing based on low prices.</a:t>
            </a:r>
            <a:endParaRPr sz="1200">
              <a:solidFill>
                <a:srgbClr val="333333"/>
              </a:solidFill>
              <a:highlight>
                <a:srgbClr val="FFFFFF"/>
              </a:highlight>
            </a:endParaRPr>
          </a:p>
          <a:p>
            <a:pPr marL="0" lvl="0" indent="0" algn="l" rtl="0">
              <a:spcBef>
                <a:spcPts val="0"/>
              </a:spcBef>
              <a:spcAft>
                <a:spcPts val="0"/>
              </a:spcAft>
              <a:buNone/>
            </a:pPr>
            <a:endParaRPr sz="1200">
              <a:solidFill>
                <a:srgbClr val="333333"/>
              </a:solidFill>
              <a:highlight>
                <a:srgbClr val="FFFFFF"/>
              </a:highlight>
            </a:endParaRPr>
          </a:p>
          <a:p>
            <a:pPr marL="0" lvl="0" indent="0" algn="l" rtl="0">
              <a:spcBef>
                <a:spcPts val="0"/>
              </a:spcBef>
              <a:spcAft>
                <a:spcPts val="0"/>
              </a:spcAft>
              <a:buNone/>
            </a:pPr>
            <a:r>
              <a:rPr lang="en-US" sz="1200">
                <a:solidFill>
                  <a:srgbClr val="333333"/>
                </a:solidFill>
                <a:highlight>
                  <a:srgbClr val="FFFFFF"/>
                </a:highlight>
              </a:rPr>
              <a:t>Also, this SWOT analysis considers imitation as a major threat against the coffeehouse business. In light of the company’s weaknesses, the threat of imitation involves firms that try to copy the taste, look and feel of Starbucks products.</a:t>
            </a:r>
            <a:endParaRPr sz="1200">
              <a:solidFill>
                <a:srgbClr val="333333"/>
              </a:solidFill>
              <a:highlight>
                <a:srgbClr val="FFFFFF"/>
              </a:highlight>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0"/>
        <p:cNvGrpSpPr/>
        <p:nvPr/>
      </p:nvGrpSpPr>
      <p:grpSpPr>
        <a:xfrm>
          <a:off x="0" y="0"/>
          <a:ext cx="0" cy="0"/>
          <a:chOff x="0" y="0"/>
          <a:chExt cx="0" cy="0"/>
        </a:xfrm>
      </p:grpSpPr>
      <p:sp>
        <p:nvSpPr>
          <p:cNvPr id="261" name="Google Shape;261;g6bc836f9db_0_2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2" name="Google Shape;262;g6bc836f9db_0_242: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sz="1050">
                <a:solidFill>
                  <a:srgbClr val="444444"/>
                </a:solidFill>
                <a:highlight>
                  <a:srgbClr val="FFFFFF"/>
                </a:highlight>
                <a:latin typeface="Roboto"/>
                <a:ea typeface="Roboto"/>
                <a:cs typeface="Roboto"/>
                <a:sym typeface="Roboto"/>
              </a:rPr>
              <a:t>Starbucks Corporation purchases and roasts high-quality whole bean coffees and sells them along with fresh, rich-brewed, Italian style espresso beverages, a variety of pastries and confections, and coffee-related equipments primarily through its company-operated retail stores. In addition to sales through its company-operated retail stores, Starbucks sells whole bean coffees through a specialty sales group and supermarkets. Additionally, Starbucks produces and sells bottled Frappuccino coffee drink and a line of premium ice creams through its joint venture partnerships and offers a line of innovative premium teas produced by its wholly owned subsidiary, Tazo Tea Company. The company's objective is to establish Starbucks as the most recognized and respected brand in the world.</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5"/>
        <p:cNvGrpSpPr/>
        <p:nvPr/>
      </p:nvGrpSpPr>
      <p:grpSpPr>
        <a:xfrm>
          <a:off x="0" y="0"/>
          <a:ext cx="0" cy="0"/>
          <a:chOff x="0" y="0"/>
          <a:chExt cx="0" cy="0"/>
        </a:xfrm>
      </p:grpSpPr>
      <p:sp>
        <p:nvSpPr>
          <p:cNvPr id="266" name="Google Shape;266;g6bc836f9db_0_28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7" name="Google Shape;267;g6bc836f9db_0_281: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1"/>
        <p:cNvGrpSpPr/>
        <p:nvPr/>
      </p:nvGrpSpPr>
      <p:grpSpPr>
        <a:xfrm>
          <a:off x="0" y="0"/>
          <a:ext cx="0" cy="0"/>
          <a:chOff x="0" y="0"/>
          <a:chExt cx="0" cy="0"/>
        </a:xfrm>
      </p:grpSpPr>
      <p:sp>
        <p:nvSpPr>
          <p:cNvPr id="272" name="Google Shape;272;g7a71133d84_0_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3" name="Google Shape;273;g7a71133d84_0_34: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6"/>
        <p:cNvGrpSpPr/>
        <p:nvPr/>
      </p:nvGrpSpPr>
      <p:grpSpPr>
        <a:xfrm>
          <a:off x="0" y="0"/>
          <a:ext cx="0" cy="0"/>
          <a:chOff x="0" y="0"/>
          <a:chExt cx="0" cy="0"/>
        </a:xfrm>
      </p:grpSpPr>
      <p:sp>
        <p:nvSpPr>
          <p:cNvPr id="277" name="Google Shape;277;g7a71133d84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8" name="Google Shape;278;g7a71133d84_0_1: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sz="900">
                <a:solidFill>
                  <a:srgbClr val="333333"/>
                </a:solidFill>
                <a:latin typeface="Arial"/>
                <a:ea typeface="Arial"/>
                <a:cs typeface="Arial"/>
                <a:sym typeface="Arial"/>
              </a:rPr>
              <a:t>LT Debt to Total Asset is a measurement representing the percentage of a corporation's assets that are financed with loans and financial obligations lasting more than one year. The ratio provides a general measure of the financial position of a company, including its ability to meet financial requirements for outstanding loans. A year-over-year decrease in this metric would suggest the company is progressively becoming less dependent on debt to grow their business.</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2"/>
        <p:cNvGrpSpPr/>
        <p:nvPr/>
      </p:nvGrpSpPr>
      <p:grpSpPr>
        <a:xfrm>
          <a:off x="0" y="0"/>
          <a:ext cx="0" cy="0"/>
          <a:chOff x="0" y="0"/>
          <a:chExt cx="0" cy="0"/>
        </a:xfrm>
      </p:grpSpPr>
      <p:sp>
        <p:nvSpPr>
          <p:cNvPr id="283" name="Google Shape;283;g7a71133d84_0_4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4" name="Google Shape;284;g7a71133d84_0_44: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https://library.morningstar.com/v2/quote?id=0P00000546&amp;typeid=ST</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8"/>
        <p:cNvGrpSpPr/>
        <p:nvPr/>
      </p:nvGrpSpPr>
      <p:grpSpPr>
        <a:xfrm>
          <a:off x="0" y="0"/>
          <a:ext cx="0" cy="0"/>
          <a:chOff x="0" y="0"/>
          <a:chExt cx="0" cy="0"/>
        </a:xfrm>
      </p:grpSpPr>
      <p:sp>
        <p:nvSpPr>
          <p:cNvPr id="289" name="Google Shape;289;g7a71133d84_0_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0" name="Google Shape;290;g7a71133d84_0_8: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4"/>
        <p:cNvGrpSpPr/>
        <p:nvPr/>
      </p:nvGrpSpPr>
      <p:grpSpPr>
        <a:xfrm>
          <a:off x="0" y="0"/>
          <a:ext cx="0" cy="0"/>
          <a:chOff x="0" y="0"/>
          <a:chExt cx="0" cy="0"/>
        </a:xfrm>
      </p:grpSpPr>
      <p:sp>
        <p:nvSpPr>
          <p:cNvPr id="295" name="Google Shape;295;g7a71133d84_8_8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6" name="Google Shape;296;g7a71133d84_8_87: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0"/>
        <p:cNvGrpSpPr/>
        <p:nvPr/>
      </p:nvGrpSpPr>
      <p:grpSpPr>
        <a:xfrm>
          <a:off x="0" y="0"/>
          <a:ext cx="0" cy="0"/>
          <a:chOff x="0" y="0"/>
          <a:chExt cx="0" cy="0"/>
        </a:xfrm>
      </p:grpSpPr>
      <p:sp>
        <p:nvSpPr>
          <p:cNvPr id="301" name="Google Shape;301;g7a71133d84_0_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2" name="Google Shape;302;g7a71133d84_0_13: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sz="1050">
                <a:solidFill>
                  <a:srgbClr val="444444"/>
                </a:solidFill>
                <a:highlight>
                  <a:srgbClr val="FFFFFF"/>
                </a:highlight>
                <a:latin typeface="Roboto"/>
                <a:ea typeface="Roboto"/>
                <a:cs typeface="Roboto"/>
                <a:sym typeface="Roboto"/>
              </a:rPr>
              <a:t>Starbucks annual and quarterly earnings per share history from 2006 to 2019. Earnings per share can be defined as a company's net earnings or losses attributable to common shareholders per diluted share base, which includes all convertible securities and debt, options and warrants.</a:t>
            </a:r>
            <a:endParaRPr sz="1050">
              <a:solidFill>
                <a:srgbClr val="444444"/>
              </a:solidFill>
              <a:highlight>
                <a:srgbClr val="FFFFFF"/>
              </a:highlight>
              <a:latin typeface="Roboto"/>
              <a:ea typeface="Roboto"/>
              <a:cs typeface="Roboto"/>
              <a:sym typeface="Roboto"/>
            </a:endParaRPr>
          </a:p>
          <a:p>
            <a:pPr marL="457200" lvl="0" indent="-295275" algn="l" rtl="0">
              <a:lnSpc>
                <a:spcPct val="115000"/>
              </a:lnSpc>
              <a:spcBef>
                <a:spcPts val="800"/>
              </a:spcBef>
              <a:spcAft>
                <a:spcPts val="0"/>
              </a:spcAft>
              <a:buClr>
                <a:srgbClr val="444444"/>
              </a:buClr>
              <a:buSzPts val="1050"/>
              <a:buFont typeface="Roboto"/>
              <a:buChar char="●"/>
            </a:pPr>
            <a:r>
              <a:rPr lang="en-US" sz="1050">
                <a:solidFill>
                  <a:srgbClr val="444444"/>
                </a:solidFill>
                <a:highlight>
                  <a:srgbClr val="FFFFFF"/>
                </a:highlight>
                <a:latin typeface="Roboto"/>
                <a:ea typeface="Roboto"/>
                <a:cs typeface="Roboto"/>
                <a:sym typeface="Roboto"/>
              </a:rPr>
              <a:t>Starbucks EPS for the quarter ending September 30, 2019 was </a:t>
            </a:r>
            <a:r>
              <a:rPr lang="en-US" sz="1050" b="1">
                <a:solidFill>
                  <a:srgbClr val="444444"/>
                </a:solidFill>
                <a:highlight>
                  <a:srgbClr val="FFFFFF"/>
                </a:highlight>
                <a:latin typeface="Roboto"/>
                <a:ea typeface="Roboto"/>
                <a:cs typeface="Roboto"/>
                <a:sym typeface="Roboto"/>
              </a:rPr>
              <a:t>$0.66</a:t>
            </a:r>
            <a:r>
              <a:rPr lang="en-US" sz="1050">
                <a:solidFill>
                  <a:srgbClr val="444444"/>
                </a:solidFill>
                <a:highlight>
                  <a:srgbClr val="FFFFFF"/>
                </a:highlight>
                <a:latin typeface="Roboto"/>
                <a:ea typeface="Roboto"/>
                <a:cs typeface="Roboto"/>
                <a:sym typeface="Roboto"/>
              </a:rPr>
              <a:t>, a </a:t>
            </a:r>
            <a:r>
              <a:rPr lang="en-US" sz="1050" b="1">
                <a:solidFill>
                  <a:srgbClr val="444444"/>
                </a:solidFill>
                <a:highlight>
                  <a:srgbClr val="FFFFFF"/>
                </a:highlight>
                <a:latin typeface="Roboto"/>
                <a:ea typeface="Roboto"/>
                <a:cs typeface="Roboto"/>
                <a:sym typeface="Roboto"/>
              </a:rPr>
              <a:t>11.86% increase</a:t>
            </a:r>
            <a:r>
              <a:rPr lang="en-US" sz="1050">
                <a:solidFill>
                  <a:srgbClr val="444444"/>
                </a:solidFill>
                <a:highlight>
                  <a:srgbClr val="FFFFFF"/>
                </a:highlight>
                <a:latin typeface="Roboto"/>
                <a:ea typeface="Roboto"/>
                <a:cs typeface="Roboto"/>
                <a:sym typeface="Roboto"/>
              </a:rPr>
              <a:t> year-over-year.</a:t>
            </a:r>
            <a:endParaRPr sz="1050">
              <a:solidFill>
                <a:srgbClr val="444444"/>
              </a:solidFill>
              <a:highlight>
                <a:srgbClr val="FFFFFF"/>
              </a:highlight>
              <a:latin typeface="Roboto"/>
              <a:ea typeface="Roboto"/>
              <a:cs typeface="Roboto"/>
              <a:sym typeface="Roboto"/>
            </a:endParaRPr>
          </a:p>
          <a:p>
            <a:pPr marL="457200" lvl="0" indent="-295275" algn="l" rtl="0">
              <a:lnSpc>
                <a:spcPct val="115000"/>
              </a:lnSpc>
              <a:spcBef>
                <a:spcPts val="0"/>
              </a:spcBef>
              <a:spcAft>
                <a:spcPts val="0"/>
              </a:spcAft>
              <a:buClr>
                <a:srgbClr val="444444"/>
              </a:buClr>
              <a:buSzPts val="1050"/>
              <a:buFont typeface="Roboto"/>
              <a:buChar char="●"/>
            </a:pPr>
            <a:r>
              <a:rPr lang="en-US" sz="1050">
                <a:solidFill>
                  <a:srgbClr val="444444"/>
                </a:solidFill>
                <a:highlight>
                  <a:srgbClr val="FFFFFF"/>
                </a:highlight>
                <a:latin typeface="Roboto"/>
                <a:ea typeface="Roboto"/>
                <a:cs typeface="Roboto"/>
                <a:sym typeface="Roboto"/>
              </a:rPr>
              <a:t>Starbucks EPS for the twelve months ending September 30, 2019 was </a:t>
            </a:r>
            <a:r>
              <a:rPr lang="en-US" sz="1050" b="1">
                <a:solidFill>
                  <a:srgbClr val="444444"/>
                </a:solidFill>
                <a:highlight>
                  <a:srgbClr val="FFFFFF"/>
                </a:highlight>
                <a:latin typeface="Roboto"/>
                <a:ea typeface="Roboto"/>
                <a:cs typeface="Roboto"/>
                <a:sym typeface="Roboto"/>
              </a:rPr>
              <a:t>$2.92</a:t>
            </a:r>
            <a:r>
              <a:rPr lang="en-US" sz="1050">
                <a:solidFill>
                  <a:srgbClr val="444444"/>
                </a:solidFill>
                <a:highlight>
                  <a:srgbClr val="FFFFFF"/>
                </a:highlight>
                <a:latin typeface="Roboto"/>
                <a:ea typeface="Roboto"/>
                <a:cs typeface="Roboto"/>
                <a:sym typeface="Roboto"/>
              </a:rPr>
              <a:t>, a </a:t>
            </a:r>
            <a:r>
              <a:rPr lang="en-US" sz="1050" b="1">
                <a:solidFill>
                  <a:srgbClr val="444444"/>
                </a:solidFill>
                <a:highlight>
                  <a:srgbClr val="FFFFFF"/>
                </a:highlight>
                <a:latin typeface="Roboto"/>
                <a:ea typeface="Roboto"/>
                <a:cs typeface="Roboto"/>
                <a:sym typeface="Roboto"/>
              </a:rPr>
              <a:t>9.88% decline</a:t>
            </a:r>
            <a:r>
              <a:rPr lang="en-US" sz="1050">
                <a:solidFill>
                  <a:srgbClr val="444444"/>
                </a:solidFill>
                <a:highlight>
                  <a:srgbClr val="FFFFFF"/>
                </a:highlight>
                <a:latin typeface="Roboto"/>
                <a:ea typeface="Roboto"/>
                <a:cs typeface="Roboto"/>
                <a:sym typeface="Roboto"/>
              </a:rPr>
              <a:t> year-over-year.</a:t>
            </a:r>
            <a:endParaRPr sz="1050">
              <a:solidFill>
                <a:srgbClr val="444444"/>
              </a:solidFill>
              <a:highlight>
                <a:srgbClr val="FFFFFF"/>
              </a:highlight>
              <a:latin typeface="Roboto"/>
              <a:ea typeface="Roboto"/>
              <a:cs typeface="Roboto"/>
              <a:sym typeface="Roboto"/>
            </a:endParaRPr>
          </a:p>
          <a:p>
            <a:pPr marL="457200" lvl="0" indent="-295275" algn="l" rtl="0">
              <a:lnSpc>
                <a:spcPct val="115000"/>
              </a:lnSpc>
              <a:spcBef>
                <a:spcPts val="0"/>
              </a:spcBef>
              <a:spcAft>
                <a:spcPts val="0"/>
              </a:spcAft>
              <a:buClr>
                <a:srgbClr val="444444"/>
              </a:buClr>
              <a:buSzPts val="1050"/>
              <a:buFont typeface="Roboto"/>
              <a:buChar char="●"/>
            </a:pPr>
            <a:r>
              <a:rPr lang="en-US" sz="1050">
                <a:solidFill>
                  <a:srgbClr val="444444"/>
                </a:solidFill>
                <a:highlight>
                  <a:srgbClr val="FFFFFF"/>
                </a:highlight>
                <a:latin typeface="Roboto"/>
                <a:ea typeface="Roboto"/>
                <a:cs typeface="Roboto"/>
                <a:sym typeface="Roboto"/>
              </a:rPr>
              <a:t>Starbucks 2019 annual EPS was </a:t>
            </a:r>
            <a:r>
              <a:rPr lang="en-US" sz="1050" b="1">
                <a:solidFill>
                  <a:srgbClr val="444444"/>
                </a:solidFill>
                <a:highlight>
                  <a:srgbClr val="FFFFFF"/>
                </a:highlight>
                <a:latin typeface="Roboto"/>
                <a:ea typeface="Roboto"/>
                <a:cs typeface="Roboto"/>
                <a:sym typeface="Roboto"/>
              </a:rPr>
              <a:t>$2.92</a:t>
            </a:r>
            <a:r>
              <a:rPr lang="en-US" sz="1050">
                <a:solidFill>
                  <a:srgbClr val="444444"/>
                </a:solidFill>
                <a:highlight>
                  <a:srgbClr val="FFFFFF"/>
                </a:highlight>
                <a:latin typeface="Roboto"/>
                <a:ea typeface="Roboto"/>
                <a:cs typeface="Roboto"/>
                <a:sym typeface="Roboto"/>
              </a:rPr>
              <a:t>, a </a:t>
            </a:r>
            <a:r>
              <a:rPr lang="en-US" sz="1050" b="1">
                <a:solidFill>
                  <a:srgbClr val="444444"/>
                </a:solidFill>
                <a:highlight>
                  <a:srgbClr val="FFFFFF"/>
                </a:highlight>
                <a:latin typeface="Roboto"/>
                <a:ea typeface="Roboto"/>
                <a:cs typeface="Roboto"/>
                <a:sym typeface="Roboto"/>
              </a:rPr>
              <a:t>9.88% decline</a:t>
            </a:r>
            <a:r>
              <a:rPr lang="en-US" sz="1050">
                <a:solidFill>
                  <a:srgbClr val="444444"/>
                </a:solidFill>
                <a:highlight>
                  <a:srgbClr val="FFFFFF"/>
                </a:highlight>
                <a:latin typeface="Roboto"/>
                <a:ea typeface="Roboto"/>
                <a:cs typeface="Roboto"/>
                <a:sym typeface="Roboto"/>
              </a:rPr>
              <a:t> from 2018.</a:t>
            </a:r>
            <a:endParaRPr sz="1050">
              <a:solidFill>
                <a:srgbClr val="444444"/>
              </a:solidFill>
              <a:highlight>
                <a:srgbClr val="FFFFFF"/>
              </a:highlight>
              <a:latin typeface="Roboto"/>
              <a:ea typeface="Roboto"/>
              <a:cs typeface="Roboto"/>
              <a:sym typeface="Roboto"/>
            </a:endParaRPr>
          </a:p>
          <a:p>
            <a:pPr marL="457200" lvl="0" indent="-295275" algn="l" rtl="0">
              <a:lnSpc>
                <a:spcPct val="115000"/>
              </a:lnSpc>
              <a:spcBef>
                <a:spcPts val="0"/>
              </a:spcBef>
              <a:spcAft>
                <a:spcPts val="0"/>
              </a:spcAft>
              <a:buClr>
                <a:srgbClr val="444444"/>
              </a:buClr>
              <a:buSzPts val="1050"/>
              <a:buFont typeface="Roboto"/>
              <a:buChar char="●"/>
            </a:pPr>
            <a:r>
              <a:rPr lang="en-US" sz="1050">
                <a:solidFill>
                  <a:srgbClr val="444444"/>
                </a:solidFill>
                <a:highlight>
                  <a:srgbClr val="FFFFFF"/>
                </a:highlight>
                <a:latin typeface="Roboto"/>
                <a:ea typeface="Roboto"/>
                <a:cs typeface="Roboto"/>
                <a:sym typeface="Roboto"/>
              </a:rPr>
              <a:t>Starbucks 2018 annual EPS was </a:t>
            </a:r>
            <a:r>
              <a:rPr lang="en-US" sz="1050" b="1">
                <a:solidFill>
                  <a:srgbClr val="444444"/>
                </a:solidFill>
                <a:highlight>
                  <a:srgbClr val="FFFFFF"/>
                </a:highlight>
                <a:latin typeface="Roboto"/>
                <a:ea typeface="Roboto"/>
                <a:cs typeface="Roboto"/>
                <a:sym typeface="Roboto"/>
              </a:rPr>
              <a:t>$3.24</a:t>
            </a:r>
            <a:r>
              <a:rPr lang="en-US" sz="1050">
                <a:solidFill>
                  <a:srgbClr val="444444"/>
                </a:solidFill>
                <a:highlight>
                  <a:srgbClr val="FFFFFF"/>
                </a:highlight>
                <a:latin typeface="Roboto"/>
                <a:ea typeface="Roboto"/>
                <a:cs typeface="Roboto"/>
                <a:sym typeface="Roboto"/>
              </a:rPr>
              <a:t>, a </a:t>
            </a:r>
            <a:r>
              <a:rPr lang="en-US" sz="1050" b="1">
                <a:solidFill>
                  <a:srgbClr val="444444"/>
                </a:solidFill>
                <a:highlight>
                  <a:srgbClr val="FFFFFF"/>
                </a:highlight>
                <a:latin typeface="Roboto"/>
                <a:ea typeface="Roboto"/>
                <a:cs typeface="Roboto"/>
                <a:sym typeface="Roboto"/>
              </a:rPr>
              <a:t>64.47% increase</a:t>
            </a:r>
            <a:r>
              <a:rPr lang="en-US" sz="1050">
                <a:solidFill>
                  <a:srgbClr val="444444"/>
                </a:solidFill>
                <a:highlight>
                  <a:srgbClr val="FFFFFF"/>
                </a:highlight>
                <a:latin typeface="Roboto"/>
                <a:ea typeface="Roboto"/>
                <a:cs typeface="Roboto"/>
                <a:sym typeface="Roboto"/>
              </a:rPr>
              <a:t> from 2017.</a:t>
            </a:r>
            <a:endParaRPr sz="1050">
              <a:solidFill>
                <a:srgbClr val="444444"/>
              </a:solidFill>
              <a:highlight>
                <a:srgbClr val="FFFFFF"/>
              </a:highlight>
              <a:latin typeface="Roboto"/>
              <a:ea typeface="Roboto"/>
              <a:cs typeface="Roboto"/>
              <a:sym typeface="Roboto"/>
            </a:endParaRPr>
          </a:p>
          <a:p>
            <a:pPr marL="457200" lvl="0" indent="-295275" algn="l" rtl="0">
              <a:lnSpc>
                <a:spcPct val="115000"/>
              </a:lnSpc>
              <a:spcBef>
                <a:spcPts val="0"/>
              </a:spcBef>
              <a:spcAft>
                <a:spcPts val="0"/>
              </a:spcAft>
              <a:buClr>
                <a:srgbClr val="444444"/>
              </a:buClr>
              <a:buSzPts val="1050"/>
              <a:buFont typeface="Roboto"/>
              <a:buChar char="●"/>
            </a:pPr>
            <a:r>
              <a:rPr lang="en-US" sz="1050">
                <a:solidFill>
                  <a:srgbClr val="444444"/>
                </a:solidFill>
                <a:highlight>
                  <a:srgbClr val="FFFFFF"/>
                </a:highlight>
                <a:latin typeface="Roboto"/>
                <a:ea typeface="Roboto"/>
                <a:cs typeface="Roboto"/>
                <a:sym typeface="Roboto"/>
              </a:rPr>
              <a:t>Starbucks 2017 annual EPS was </a:t>
            </a:r>
            <a:r>
              <a:rPr lang="en-US" sz="1050" b="1">
                <a:solidFill>
                  <a:srgbClr val="444444"/>
                </a:solidFill>
                <a:highlight>
                  <a:srgbClr val="FFFFFF"/>
                </a:highlight>
                <a:latin typeface="Roboto"/>
                <a:ea typeface="Roboto"/>
                <a:cs typeface="Roboto"/>
                <a:sym typeface="Roboto"/>
              </a:rPr>
              <a:t>$1.97</a:t>
            </a:r>
            <a:r>
              <a:rPr lang="en-US" sz="1050">
                <a:solidFill>
                  <a:srgbClr val="444444"/>
                </a:solidFill>
                <a:highlight>
                  <a:srgbClr val="FFFFFF"/>
                </a:highlight>
                <a:latin typeface="Roboto"/>
                <a:ea typeface="Roboto"/>
                <a:cs typeface="Roboto"/>
                <a:sym typeface="Roboto"/>
              </a:rPr>
              <a:t>, a </a:t>
            </a:r>
            <a:r>
              <a:rPr lang="en-US" sz="1050" b="1">
                <a:solidFill>
                  <a:srgbClr val="444444"/>
                </a:solidFill>
                <a:highlight>
                  <a:srgbClr val="FFFFFF"/>
                </a:highlight>
                <a:latin typeface="Roboto"/>
                <a:ea typeface="Roboto"/>
                <a:cs typeface="Roboto"/>
                <a:sym typeface="Roboto"/>
              </a:rPr>
              <a:t>3.68% increase</a:t>
            </a:r>
            <a:r>
              <a:rPr lang="en-US" sz="1050">
                <a:solidFill>
                  <a:srgbClr val="444444"/>
                </a:solidFill>
                <a:highlight>
                  <a:srgbClr val="FFFFFF"/>
                </a:highlight>
                <a:latin typeface="Roboto"/>
                <a:ea typeface="Roboto"/>
                <a:cs typeface="Roboto"/>
                <a:sym typeface="Roboto"/>
              </a:rPr>
              <a:t> from 2016.</a:t>
            </a:r>
            <a:endParaRPr sz="1050">
              <a:solidFill>
                <a:srgbClr val="444444"/>
              </a:solidFill>
              <a:highlight>
                <a:srgbClr val="FFFFFF"/>
              </a:highlight>
              <a:latin typeface="Roboto"/>
              <a:ea typeface="Roboto"/>
              <a:cs typeface="Roboto"/>
              <a:sym typeface="Roboto"/>
            </a:endParaRPr>
          </a:p>
          <a:p>
            <a:pPr marL="0" lvl="0" indent="0" algn="l" rtl="0">
              <a:spcBef>
                <a:spcPts val="800"/>
              </a:spcBef>
              <a:spcAft>
                <a:spcPts val="0"/>
              </a:spcAft>
              <a:buNone/>
            </a:pPr>
            <a:r>
              <a:rPr lang="en-US"/>
              <a:t>https://simplywall.st/stocks/us/consumer-services/nasdaq-sbux/starbucks/news/starbucks-corporation-nasdaqsbux-is-employing-capital-very-effectively/</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6"/>
        <p:cNvGrpSpPr/>
        <p:nvPr/>
      </p:nvGrpSpPr>
      <p:grpSpPr>
        <a:xfrm>
          <a:off x="0" y="0"/>
          <a:ext cx="0" cy="0"/>
          <a:chOff x="0" y="0"/>
          <a:chExt cx="0" cy="0"/>
        </a:xfrm>
      </p:grpSpPr>
      <p:sp>
        <p:nvSpPr>
          <p:cNvPr id="307" name="Google Shape;307;g7a71133d84_8_9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8" name="Google Shape;308;g7a71133d84_8_94: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2"/>
        <p:cNvGrpSpPr/>
        <p:nvPr/>
      </p:nvGrpSpPr>
      <p:grpSpPr>
        <a:xfrm>
          <a:off x="0" y="0"/>
          <a:ext cx="0" cy="0"/>
          <a:chOff x="0" y="0"/>
          <a:chExt cx="0" cy="0"/>
        </a:xfrm>
      </p:grpSpPr>
      <p:sp>
        <p:nvSpPr>
          <p:cNvPr id="313" name="Google Shape;313;g7a71133d84_0_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4" name="Google Shape;314;g7a71133d84_0_18: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8"/>
        <p:cNvGrpSpPr/>
        <p:nvPr/>
      </p:nvGrpSpPr>
      <p:grpSpPr>
        <a:xfrm>
          <a:off x="0" y="0"/>
          <a:ext cx="0" cy="0"/>
          <a:chOff x="0" y="0"/>
          <a:chExt cx="0" cy="0"/>
        </a:xfrm>
      </p:grpSpPr>
      <p:sp>
        <p:nvSpPr>
          <p:cNvPr id="319" name="Google Shape;319;g7a71133d84_0_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0" name="Google Shape;320;g7a71133d84_0_23: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4"/>
        <p:cNvGrpSpPr/>
        <p:nvPr/>
      </p:nvGrpSpPr>
      <p:grpSpPr>
        <a:xfrm>
          <a:off x="0" y="0"/>
          <a:ext cx="0" cy="0"/>
          <a:chOff x="0" y="0"/>
          <a:chExt cx="0" cy="0"/>
        </a:xfrm>
      </p:grpSpPr>
      <p:sp>
        <p:nvSpPr>
          <p:cNvPr id="325" name="Google Shape;325;g6bc836f9db_0_30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6" name="Google Shape;326;g6bc836f9db_0_306: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1"/>
        <p:cNvGrpSpPr/>
        <p:nvPr/>
      </p:nvGrpSpPr>
      <p:grpSpPr>
        <a:xfrm>
          <a:off x="0" y="0"/>
          <a:ext cx="0" cy="0"/>
          <a:chOff x="0" y="0"/>
          <a:chExt cx="0" cy="0"/>
        </a:xfrm>
      </p:grpSpPr>
      <p:sp>
        <p:nvSpPr>
          <p:cNvPr id="332" name="Google Shape;332;g7a71133d84_8_5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3" name="Google Shape;333;g7a71133d84_8_56: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8"/>
        <p:cNvGrpSpPr/>
        <p:nvPr/>
      </p:nvGrpSpPr>
      <p:grpSpPr>
        <a:xfrm>
          <a:off x="0" y="0"/>
          <a:ext cx="0" cy="0"/>
          <a:chOff x="0" y="0"/>
          <a:chExt cx="0" cy="0"/>
        </a:xfrm>
      </p:grpSpPr>
      <p:sp>
        <p:nvSpPr>
          <p:cNvPr id="339" name="Google Shape;339;g7a71133d84_0_5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0" name="Google Shape;340;g7a71133d84_0_55: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5"/>
        <p:cNvGrpSpPr/>
        <p:nvPr/>
      </p:nvGrpSpPr>
      <p:grpSpPr>
        <a:xfrm>
          <a:off x="0" y="0"/>
          <a:ext cx="0" cy="0"/>
          <a:chOff x="0" y="0"/>
          <a:chExt cx="0" cy="0"/>
        </a:xfrm>
      </p:grpSpPr>
      <p:sp>
        <p:nvSpPr>
          <p:cNvPr id="346" name="Google Shape;346;g7a71133d84_0_61: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endParaRPr/>
          </a:p>
        </p:txBody>
      </p:sp>
      <p:sp>
        <p:nvSpPr>
          <p:cNvPr id="347" name="Google Shape;347;g7a71133d84_0_6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2"/>
        <p:cNvGrpSpPr/>
        <p:nvPr/>
      </p:nvGrpSpPr>
      <p:grpSpPr>
        <a:xfrm>
          <a:off x="0" y="0"/>
          <a:ext cx="0" cy="0"/>
          <a:chOff x="0" y="0"/>
          <a:chExt cx="0" cy="0"/>
        </a:xfrm>
      </p:grpSpPr>
      <p:sp>
        <p:nvSpPr>
          <p:cNvPr id="353" name="Google Shape;353;g7a71133d84_0_72: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r>
              <a:rPr lang="en-US" u="sng">
                <a:solidFill>
                  <a:schemeClr val="hlink"/>
                </a:solidFill>
                <a:hlinkClick r:id="rId3"/>
              </a:rPr>
              <a:t>https://stories.starbucks.com/press/2018/starbucks-announces-strategic-priorities/</a:t>
            </a:r>
            <a:endParaRPr/>
          </a:p>
        </p:txBody>
      </p:sp>
      <p:sp>
        <p:nvSpPr>
          <p:cNvPr id="354" name="Google Shape;354;g7a71133d84_0_7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9"/>
        <p:cNvGrpSpPr/>
        <p:nvPr/>
      </p:nvGrpSpPr>
      <p:grpSpPr>
        <a:xfrm>
          <a:off x="0" y="0"/>
          <a:ext cx="0" cy="0"/>
          <a:chOff x="0" y="0"/>
          <a:chExt cx="0" cy="0"/>
        </a:xfrm>
      </p:grpSpPr>
      <p:sp>
        <p:nvSpPr>
          <p:cNvPr id="360" name="Google Shape;360;g6bc836f9db_0_3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1" name="Google Shape;361;g6bc836f9db_0_314: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https://www.slideshare.net/VikkasMalhotra/starbucks-casestudy-164669</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6"/>
        <p:cNvGrpSpPr/>
        <p:nvPr/>
      </p:nvGrpSpPr>
      <p:grpSpPr>
        <a:xfrm>
          <a:off x="0" y="0"/>
          <a:ext cx="0" cy="0"/>
          <a:chOff x="0" y="0"/>
          <a:chExt cx="0" cy="0"/>
        </a:xfrm>
      </p:grpSpPr>
      <p:sp>
        <p:nvSpPr>
          <p:cNvPr id="367" name="Google Shape;367;g6bc836f9db_0_3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8" name="Google Shape;368;g6bc836f9db_0_318: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3"/>
        <p:cNvGrpSpPr/>
        <p:nvPr/>
      </p:nvGrpSpPr>
      <p:grpSpPr>
        <a:xfrm>
          <a:off x="0" y="0"/>
          <a:ext cx="0" cy="0"/>
          <a:chOff x="0" y="0"/>
          <a:chExt cx="0" cy="0"/>
        </a:xfrm>
      </p:grpSpPr>
      <p:sp>
        <p:nvSpPr>
          <p:cNvPr id="374" name="Google Shape;374;g6bc836f9db_0_3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5" name="Google Shape;375;g6bc836f9db_0_322: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0"/>
        <p:cNvGrpSpPr/>
        <p:nvPr/>
      </p:nvGrpSpPr>
      <p:grpSpPr>
        <a:xfrm>
          <a:off x="0" y="0"/>
          <a:ext cx="0" cy="0"/>
          <a:chOff x="0" y="0"/>
          <a:chExt cx="0" cy="0"/>
        </a:xfrm>
      </p:grpSpPr>
      <p:sp>
        <p:nvSpPr>
          <p:cNvPr id="381" name="Google Shape;381;g6bc836f9db_0_3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2" name="Google Shape;382;g6bc836f9db_0_326: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sz="1200">
                <a:solidFill>
                  <a:srgbClr val="333333"/>
                </a:solidFill>
                <a:highlight>
                  <a:srgbClr val="FFFFFF"/>
                </a:highlight>
              </a:rPr>
              <a:t>Starbucks Coffee’s organizational culture is a key success factor in the business, considering that the company sells not just its coffee and other food and beverage products, but also the experience of buying and consuming these products.</a:t>
            </a:r>
            <a:endParaRPr sz="1200">
              <a:solidFill>
                <a:srgbClr val="333333"/>
              </a:solidFill>
              <a:highlight>
                <a:srgbClr val="FFFFFF"/>
              </a:highlight>
            </a:endParaRPr>
          </a:p>
          <a:p>
            <a:pPr marL="0" lvl="0" indent="0" algn="l" rtl="0">
              <a:spcBef>
                <a:spcPts val="0"/>
              </a:spcBef>
              <a:spcAft>
                <a:spcPts val="0"/>
              </a:spcAft>
              <a:buNone/>
            </a:pPr>
            <a:endParaRPr sz="1200">
              <a:solidFill>
                <a:srgbClr val="333333"/>
              </a:solidFill>
              <a:highlight>
                <a:srgbClr val="FFFFFF"/>
              </a:highlight>
            </a:endParaRPr>
          </a:p>
          <a:p>
            <a:pPr marL="0" lvl="0" indent="0" algn="l" rtl="0">
              <a:spcBef>
                <a:spcPts val="0"/>
              </a:spcBef>
              <a:spcAft>
                <a:spcPts val="0"/>
              </a:spcAft>
              <a:buNone/>
            </a:pPr>
            <a:r>
              <a:rPr lang="en-US" sz="1200">
                <a:solidFill>
                  <a:srgbClr val="333333"/>
                </a:solidFill>
                <a:highlight>
                  <a:srgbClr val="FFFFFF"/>
                </a:highlight>
              </a:rPr>
              <a:t>https://notesmatic.com/2018/10/starbucks-organizational-culture/</a:t>
            </a:r>
            <a:endParaRPr sz="1200">
              <a:solidFill>
                <a:srgbClr val="333333"/>
              </a:solidFill>
              <a:highlight>
                <a:srgbClr val="FFFFFF"/>
              </a:highlight>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7"/>
        <p:cNvGrpSpPr/>
        <p:nvPr/>
      </p:nvGrpSpPr>
      <p:grpSpPr>
        <a:xfrm>
          <a:off x="0" y="0"/>
          <a:ext cx="0" cy="0"/>
          <a:chOff x="0" y="0"/>
          <a:chExt cx="0" cy="0"/>
        </a:xfrm>
      </p:grpSpPr>
      <p:sp>
        <p:nvSpPr>
          <p:cNvPr id="388" name="Google Shape;388;g75bee15ae0_0_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9" name="Google Shape;389;g75bee15ae0_0_16: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2"/>
        <p:cNvGrpSpPr/>
        <p:nvPr/>
      </p:nvGrpSpPr>
      <p:grpSpPr>
        <a:xfrm>
          <a:off x="0" y="0"/>
          <a:ext cx="0" cy="0"/>
          <a:chOff x="0" y="0"/>
          <a:chExt cx="0" cy="0"/>
        </a:xfrm>
      </p:grpSpPr>
      <p:sp>
        <p:nvSpPr>
          <p:cNvPr id="393" name="Google Shape;393;g6bc836f9db_0_34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4" name="Google Shape;394;g6bc836f9db_0_340: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8"/>
        <p:cNvGrpSpPr/>
        <p:nvPr/>
      </p:nvGrpSpPr>
      <p:grpSpPr>
        <a:xfrm>
          <a:off x="0" y="0"/>
          <a:ext cx="0" cy="0"/>
          <a:chOff x="0" y="0"/>
          <a:chExt cx="0" cy="0"/>
        </a:xfrm>
      </p:grpSpPr>
      <p:sp>
        <p:nvSpPr>
          <p:cNvPr id="399" name="Google Shape;399;g6bc836f9db_0_35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0" name="Google Shape;400;g6bc836f9db_0_350: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4"/>
        <p:cNvGrpSpPr/>
        <p:nvPr/>
      </p:nvGrpSpPr>
      <p:grpSpPr>
        <a:xfrm>
          <a:off x="0" y="0"/>
          <a:ext cx="0" cy="0"/>
          <a:chOff x="0" y="0"/>
          <a:chExt cx="0" cy="0"/>
        </a:xfrm>
      </p:grpSpPr>
      <p:sp>
        <p:nvSpPr>
          <p:cNvPr id="405" name="Google Shape;405;g6bc836f9db_0_2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6" name="Google Shape;406;g6bc836f9db_0_246: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9"/>
        <p:cNvGrpSpPr/>
        <p:nvPr/>
      </p:nvGrpSpPr>
      <p:grpSpPr>
        <a:xfrm>
          <a:off x="0" y="0"/>
          <a:ext cx="0" cy="0"/>
          <a:chOff x="0" y="0"/>
          <a:chExt cx="0" cy="0"/>
        </a:xfrm>
      </p:grpSpPr>
      <p:sp>
        <p:nvSpPr>
          <p:cNvPr id="410" name="Google Shape;410;g6bc836f9db_0_35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1" name="Google Shape;411;g6bc836f9db_0_358: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6"/>
        <p:cNvGrpSpPr/>
        <p:nvPr/>
      </p:nvGrpSpPr>
      <p:grpSpPr>
        <a:xfrm>
          <a:off x="0" y="0"/>
          <a:ext cx="0" cy="0"/>
          <a:chOff x="0" y="0"/>
          <a:chExt cx="0" cy="0"/>
        </a:xfrm>
      </p:grpSpPr>
      <p:sp>
        <p:nvSpPr>
          <p:cNvPr id="417" name="Google Shape;417;g6bc836f9db_0_36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8" name="Google Shape;418;g6bc836f9db_0_363: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marR="0" lvl="0" indent="0" algn="l" defTabSz="914400" rtl="0" eaLnBrk="1" fontAlgn="auto" latinLnBrk="0" hangingPunct="1">
              <a:lnSpc>
                <a:spcPct val="117999"/>
              </a:lnSpc>
              <a:spcBef>
                <a:spcPts val="0"/>
              </a:spcBef>
              <a:spcAft>
                <a:spcPts val="0"/>
              </a:spcAft>
              <a:buClr>
                <a:srgbClr val="000000"/>
              </a:buClr>
              <a:buSzPts val="1400"/>
              <a:buFont typeface="Arial"/>
              <a:buNone/>
              <a:tabLst/>
              <a:defRPr/>
            </a:pPr>
            <a:r>
              <a:rPr lang="en-US" dirty="0"/>
              <a:t>Highlight 2 points to describe them  </a:t>
            </a:r>
          </a:p>
          <a:p>
            <a:pPr marL="0" lvl="0" indent="0" algn="l" rtl="0">
              <a:spcBef>
                <a:spcPts val="0"/>
              </a:spcBef>
              <a:spcAft>
                <a:spcPts val="0"/>
              </a:spcAft>
              <a:buNone/>
            </a:pPr>
            <a:endParaRPr dirty="0"/>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2"/>
        <p:cNvGrpSpPr/>
        <p:nvPr/>
      </p:nvGrpSpPr>
      <p:grpSpPr>
        <a:xfrm>
          <a:off x="0" y="0"/>
          <a:ext cx="0" cy="0"/>
          <a:chOff x="0" y="0"/>
          <a:chExt cx="0" cy="0"/>
        </a:xfrm>
      </p:grpSpPr>
      <p:sp>
        <p:nvSpPr>
          <p:cNvPr id="423" name="Google Shape;423;g7a71133d84_8_4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4" name="Google Shape;424;g7a71133d84_8_49: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We want to move forward in order to expand our </a:t>
            </a:r>
            <a:r>
              <a:rPr lang="en-US" dirty="0" err="1"/>
              <a:t>compnay</a:t>
            </a:r>
            <a:r>
              <a:rPr lang="en-US" dirty="0"/>
              <a:t> to Asia and Europe. Why our company is an aggressive?</a:t>
            </a:r>
            <a:endParaRPr dirty="0"/>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9"/>
        <p:cNvGrpSpPr/>
        <p:nvPr/>
      </p:nvGrpSpPr>
      <p:grpSpPr>
        <a:xfrm>
          <a:off x="0" y="0"/>
          <a:ext cx="0" cy="0"/>
          <a:chOff x="0" y="0"/>
          <a:chExt cx="0" cy="0"/>
        </a:xfrm>
      </p:grpSpPr>
      <p:sp>
        <p:nvSpPr>
          <p:cNvPr id="430" name="Google Shape;430;g7a71133d84_8_7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1" name="Google Shape;431;g7a71133d84_8_79: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marR="0" lvl="0" indent="0" algn="l" defTabSz="914400" rtl="0" eaLnBrk="1" fontAlgn="auto" latinLnBrk="0" hangingPunct="1">
              <a:lnSpc>
                <a:spcPct val="117999"/>
              </a:lnSpc>
              <a:spcBef>
                <a:spcPts val="0"/>
              </a:spcBef>
              <a:spcAft>
                <a:spcPts val="0"/>
              </a:spcAft>
              <a:buClr>
                <a:srgbClr val="000000"/>
              </a:buClr>
              <a:buSzPts val="1400"/>
              <a:buFont typeface="Arial"/>
              <a:buNone/>
              <a:tabLst/>
              <a:defRPr/>
            </a:pPr>
            <a:r>
              <a:rPr lang="en-US" dirty="0"/>
              <a:t>p.155 and Highlight  2 points to describe them. EMEA= Europe Middle Eastern and Africa. CAP=China and Asia Pacific. </a:t>
            </a:r>
          </a:p>
          <a:p>
            <a:pPr marL="0" lvl="0" indent="0" algn="l" rtl="0">
              <a:spcBef>
                <a:spcPts val="0"/>
              </a:spcBef>
              <a:spcAft>
                <a:spcPts val="0"/>
              </a:spcAft>
              <a:buNone/>
            </a:pPr>
            <a:endParaRPr dirty="0"/>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5"/>
        <p:cNvGrpSpPr/>
        <p:nvPr/>
      </p:nvGrpSpPr>
      <p:grpSpPr>
        <a:xfrm>
          <a:off x="0" y="0"/>
          <a:ext cx="0" cy="0"/>
          <a:chOff x="0" y="0"/>
          <a:chExt cx="0" cy="0"/>
        </a:xfrm>
      </p:grpSpPr>
      <p:sp>
        <p:nvSpPr>
          <p:cNvPr id="436" name="Google Shape;436;g6bc836f9db_0_26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7" name="Google Shape;437;g6bc836f9db_0_260: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0"/>
        <p:cNvGrpSpPr/>
        <p:nvPr/>
      </p:nvGrpSpPr>
      <p:grpSpPr>
        <a:xfrm>
          <a:off x="0" y="0"/>
          <a:ext cx="0" cy="0"/>
          <a:chOff x="0" y="0"/>
          <a:chExt cx="0" cy="0"/>
        </a:xfrm>
      </p:grpSpPr>
      <p:sp>
        <p:nvSpPr>
          <p:cNvPr id="441" name="Google Shape;441;g6bc836f9db_0_47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2" name="Google Shape;442;g6bc836f9db_0_474: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Highlight 2 points of each sections </a:t>
            </a:r>
            <a:endParaRPr dirty="0"/>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7"/>
        <p:cNvGrpSpPr/>
        <p:nvPr/>
      </p:nvGrpSpPr>
      <p:grpSpPr>
        <a:xfrm>
          <a:off x="0" y="0"/>
          <a:ext cx="0" cy="0"/>
          <a:chOff x="0" y="0"/>
          <a:chExt cx="0" cy="0"/>
        </a:xfrm>
      </p:grpSpPr>
      <p:sp>
        <p:nvSpPr>
          <p:cNvPr id="448" name="Google Shape;448;g6bc836f9db_0_48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9" name="Google Shape;449;g6bc836f9db_0_480: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Highlight 2 points to describe them  </a:t>
            </a:r>
            <a:endParaRPr dirty="0"/>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4"/>
        <p:cNvGrpSpPr/>
        <p:nvPr/>
      </p:nvGrpSpPr>
      <p:grpSpPr>
        <a:xfrm>
          <a:off x="0" y="0"/>
          <a:ext cx="0" cy="0"/>
          <a:chOff x="0" y="0"/>
          <a:chExt cx="0" cy="0"/>
        </a:xfrm>
      </p:grpSpPr>
      <p:sp>
        <p:nvSpPr>
          <p:cNvPr id="455" name="Google Shape;455;g75bee15ae0_3_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6" name="Google Shape;456;g75bee15ae0_3_2: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marR="0" lvl="0" indent="0" algn="l" defTabSz="914400" rtl="0" eaLnBrk="1" fontAlgn="auto" latinLnBrk="0" hangingPunct="1">
              <a:lnSpc>
                <a:spcPct val="117999"/>
              </a:lnSpc>
              <a:spcBef>
                <a:spcPts val="0"/>
              </a:spcBef>
              <a:spcAft>
                <a:spcPts val="0"/>
              </a:spcAft>
              <a:buClr>
                <a:srgbClr val="000000"/>
              </a:buClr>
              <a:buSzPts val="1400"/>
              <a:buFont typeface="Arial"/>
              <a:buNone/>
              <a:tabLst/>
              <a:defRPr/>
            </a:pPr>
            <a:r>
              <a:rPr lang="en-US" dirty="0"/>
              <a:t>Highlight 2 points to describe them  </a:t>
            </a:r>
          </a:p>
          <a:p>
            <a:pPr marL="0" lvl="0" indent="0" algn="l" rtl="0">
              <a:spcBef>
                <a:spcPts val="0"/>
              </a:spcBef>
              <a:spcAft>
                <a:spcPts val="0"/>
              </a:spcAft>
              <a:buNone/>
            </a:pPr>
            <a:endParaRPr dirty="0"/>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9"/>
        <p:cNvGrpSpPr/>
        <p:nvPr/>
      </p:nvGrpSpPr>
      <p:grpSpPr>
        <a:xfrm>
          <a:off x="0" y="0"/>
          <a:ext cx="0" cy="0"/>
          <a:chOff x="0" y="0"/>
          <a:chExt cx="0" cy="0"/>
        </a:xfrm>
      </p:grpSpPr>
      <p:sp>
        <p:nvSpPr>
          <p:cNvPr id="460" name="Google Shape;460;g75bee15ae0_3_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61" name="Google Shape;461;g75bee15ae0_3_8: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marR="0" lvl="0" indent="0" algn="l" defTabSz="914400" rtl="0" eaLnBrk="1" fontAlgn="auto" latinLnBrk="0" hangingPunct="1">
              <a:lnSpc>
                <a:spcPct val="117999"/>
              </a:lnSpc>
              <a:spcBef>
                <a:spcPts val="0"/>
              </a:spcBef>
              <a:spcAft>
                <a:spcPts val="0"/>
              </a:spcAft>
              <a:buClr>
                <a:srgbClr val="000000"/>
              </a:buClr>
              <a:buSzPts val="1400"/>
              <a:buFont typeface="Arial"/>
              <a:buNone/>
              <a:tabLst/>
              <a:defRPr/>
            </a:pPr>
            <a:r>
              <a:rPr lang="en-US" dirty="0"/>
              <a:t>Highlight 2 points to describe them  </a:t>
            </a:r>
          </a:p>
          <a:p>
            <a:pPr marL="0" lvl="0" indent="0" algn="l" rtl="0">
              <a:spcBef>
                <a:spcPts val="0"/>
              </a:spcBef>
              <a:spcAft>
                <a:spcPts val="0"/>
              </a:spcAft>
              <a:buNone/>
            </a:pPr>
            <a:endParaRPr dirty="0"/>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4"/>
        <p:cNvGrpSpPr/>
        <p:nvPr/>
      </p:nvGrpSpPr>
      <p:grpSpPr>
        <a:xfrm>
          <a:off x="0" y="0"/>
          <a:ext cx="0" cy="0"/>
          <a:chOff x="0" y="0"/>
          <a:chExt cx="0" cy="0"/>
        </a:xfrm>
      </p:grpSpPr>
      <p:sp>
        <p:nvSpPr>
          <p:cNvPr id="465" name="Google Shape;465;g75bee15ae0_3_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66" name="Google Shape;466;g75bee15ae0_3_14: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marR="0" lvl="0" indent="0" algn="l" defTabSz="914400" rtl="0" eaLnBrk="1" fontAlgn="auto" latinLnBrk="0" hangingPunct="1">
              <a:lnSpc>
                <a:spcPct val="117999"/>
              </a:lnSpc>
              <a:spcBef>
                <a:spcPts val="0"/>
              </a:spcBef>
              <a:spcAft>
                <a:spcPts val="0"/>
              </a:spcAft>
              <a:buClr>
                <a:srgbClr val="000000"/>
              </a:buClr>
              <a:buSzPts val="1400"/>
              <a:buFont typeface="Arial"/>
              <a:buNone/>
              <a:tabLst/>
              <a:defRPr/>
            </a:pPr>
            <a:r>
              <a:rPr lang="en-US" dirty="0"/>
              <a:t>Highlight 2 points to describe them  </a:t>
            </a:r>
          </a:p>
          <a:p>
            <a:pPr marL="0" lvl="0" indent="0" algn="l" rtl="0">
              <a:spcBef>
                <a:spcPts val="0"/>
              </a:spcBef>
              <a:spcAft>
                <a:spcPts val="0"/>
              </a:spcAft>
              <a:buNone/>
            </a:pPr>
            <a:endParaRPr dirty="0"/>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9"/>
        <p:cNvGrpSpPr/>
        <p:nvPr/>
      </p:nvGrpSpPr>
      <p:grpSpPr>
        <a:xfrm>
          <a:off x="0" y="0"/>
          <a:ext cx="0" cy="0"/>
          <a:chOff x="0" y="0"/>
          <a:chExt cx="0" cy="0"/>
        </a:xfrm>
      </p:grpSpPr>
      <p:sp>
        <p:nvSpPr>
          <p:cNvPr id="470" name="Google Shape;470;g6bc836f9db_0_26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71" name="Google Shape;471;g6bc836f9db_0_264: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4"/>
        <p:cNvGrpSpPr/>
        <p:nvPr/>
      </p:nvGrpSpPr>
      <p:grpSpPr>
        <a:xfrm>
          <a:off x="0" y="0"/>
          <a:ext cx="0" cy="0"/>
          <a:chOff x="0" y="0"/>
          <a:chExt cx="0" cy="0"/>
        </a:xfrm>
      </p:grpSpPr>
      <p:sp>
        <p:nvSpPr>
          <p:cNvPr id="475" name="Google Shape;475;g75bee15ae0_4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76" name="Google Shape;476;g75bee15ae0_4_5: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0"/>
        <p:cNvGrpSpPr/>
        <p:nvPr/>
      </p:nvGrpSpPr>
      <p:grpSpPr>
        <a:xfrm>
          <a:off x="0" y="0"/>
          <a:ext cx="0" cy="0"/>
          <a:chOff x="0" y="0"/>
          <a:chExt cx="0" cy="0"/>
        </a:xfrm>
      </p:grpSpPr>
      <p:sp>
        <p:nvSpPr>
          <p:cNvPr id="481" name="Google Shape;481;g6bc836f9db_0_26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82" name="Google Shape;482;g6bc836f9db_0_268: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5"/>
        <p:cNvGrpSpPr/>
        <p:nvPr/>
      </p:nvGrpSpPr>
      <p:grpSpPr>
        <a:xfrm>
          <a:off x="0" y="0"/>
          <a:ext cx="0" cy="0"/>
          <a:chOff x="0" y="0"/>
          <a:chExt cx="0" cy="0"/>
        </a:xfrm>
      </p:grpSpPr>
      <p:sp>
        <p:nvSpPr>
          <p:cNvPr id="486" name="Google Shape;486;g6bc836f9db_0_40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87" name="Google Shape;487;g6bc836f9db_0_405: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1"/>
        <p:cNvGrpSpPr/>
        <p:nvPr/>
      </p:nvGrpSpPr>
      <p:grpSpPr>
        <a:xfrm>
          <a:off x="0" y="0"/>
          <a:ext cx="0" cy="0"/>
          <a:chOff x="0" y="0"/>
          <a:chExt cx="0" cy="0"/>
        </a:xfrm>
      </p:grpSpPr>
      <p:sp>
        <p:nvSpPr>
          <p:cNvPr id="492" name="Google Shape;492;g7a71133d84_1_4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93" name="Google Shape;493;g7a71133d84_1_47: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8"/>
        <p:cNvGrpSpPr/>
        <p:nvPr/>
      </p:nvGrpSpPr>
      <p:grpSpPr>
        <a:xfrm>
          <a:off x="0" y="0"/>
          <a:ext cx="0" cy="0"/>
          <a:chOff x="0" y="0"/>
          <a:chExt cx="0" cy="0"/>
        </a:xfrm>
      </p:grpSpPr>
      <p:sp>
        <p:nvSpPr>
          <p:cNvPr id="499" name="Google Shape;499;g7a71133d84_1_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00" name="Google Shape;500;g7a71133d84_1_53: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4"/>
        <p:cNvGrpSpPr/>
        <p:nvPr/>
      </p:nvGrpSpPr>
      <p:grpSpPr>
        <a:xfrm>
          <a:off x="0" y="0"/>
          <a:ext cx="0" cy="0"/>
          <a:chOff x="0" y="0"/>
          <a:chExt cx="0" cy="0"/>
        </a:xfrm>
      </p:grpSpPr>
      <p:sp>
        <p:nvSpPr>
          <p:cNvPr id="505" name="Google Shape;505;g6bc836f9db_0_27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06" name="Google Shape;506;g6bc836f9db_0_277: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9"/>
        <p:cNvGrpSpPr/>
        <p:nvPr/>
      </p:nvGrpSpPr>
      <p:grpSpPr>
        <a:xfrm>
          <a:off x="0" y="0"/>
          <a:ext cx="0" cy="0"/>
          <a:chOff x="0" y="0"/>
          <a:chExt cx="0" cy="0"/>
        </a:xfrm>
      </p:grpSpPr>
      <p:sp>
        <p:nvSpPr>
          <p:cNvPr id="510" name="Google Shape;510;g7a71133d84_1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1" name="Google Shape;511;g7a71133d84_1_0: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0"/>
        <p:cNvGrpSpPr/>
        <p:nvPr/>
      </p:nvGrpSpPr>
      <p:grpSpPr>
        <a:xfrm>
          <a:off x="0" y="0"/>
          <a:ext cx="0" cy="0"/>
          <a:chOff x="0" y="0"/>
          <a:chExt cx="0" cy="0"/>
        </a:xfrm>
      </p:grpSpPr>
      <p:sp>
        <p:nvSpPr>
          <p:cNvPr id="521" name="Google Shape;521;g7a71133d84_1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2" name="Google Shape;522;g7a71133d84_1_10: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1"/>
        <p:cNvGrpSpPr/>
        <p:nvPr/>
      </p:nvGrpSpPr>
      <p:grpSpPr>
        <a:xfrm>
          <a:off x="0" y="0"/>
          <a:ext cx="0" cy="0"/>
          <a:chOff x="0" y="0"/>
          <a:chExt cx="0" cy="0"/>
        </a:xfrm>
      </p:grpSpPr>
      <p:sp>
        <p:nvSpPr>
          <p:cNvPr id="532" name="Google Shape;532;g7a71133d84_1_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33" name="Google Shape;533;g7a71133d84_1_20: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9"/>
        <p:cNvGrpSpPr/>
        <p:nvPr/>
      </p:nvGrpSpPr>
      <p:grpSpPr>
        <a:xfrm>
          <a:off x="0" y="0"/>
          <a:ext cx="0" cy="0"/>
          <a:chOff x="0" y="0"/>
          <a:chExt cx="0" cy="0"/>
        </a:xfrm>
      </p:grpSpPr>
      <p:sp>
        <p:nvSpPr>
          <p:cNvPr id="540" name="Google Shape;540;g7a71133d84_1_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41" name="Google Shape;541;g7a71133d84_1_27: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7"/>
        <p:cNvGrpSpPr/>
        <p:nvPr/>
      </p:nvGrpSpPr>
      <p:grpSpPr>
        <a:xfrm>
          <a:off x="0" y="0"/>
          <a:ext cx="0" cy="0"/>
          <a:chOff x="0" y="0"/>
          <a:chExt cx="0" cy="0"/>
        </a:xfrm>
      </p:grpSpPr>
      <p:sp>
        <p:nvSpPr>
          <p:cNvPr id="548" name="Google Shape;548;g7a71133d84_1_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49" name="Google Shape;549;g7a71133d84_1_34: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6"/>
        <p:cNvGrpSpPr/>
        <p:nvPr/>
      </p:nvGrpSpPr>
      <p:grpSpPr>
        <a:xfrm>
          <a:off x="0" y="0"/>
          <a:ext cx="0" cy="0"/>
          <a:chOff x="0" y="0"/>
          <a:chExt cx="0" cy="0"/>
        </a:xfrm>
      </p:grpSpPr>
      <p:sp>
        <p:nvSpPr>
          <p:cNvPr id="557" name="Google Shape;557;g7a71133d84_1_3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58" name="Google Shape;558;g7a71133d84_1_39: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2"/>
        <p:cNvGrpSpPr/>
        <p:nvPr/>
      </p:nvGrpSpPr>
      <p:grpSpPr>
        <a:xfrm>
          <a:off x="0" y="0"/>
          <a:ext cx="0" cy="0"/>
          <a:chOff x="0" y="0"/>
          <a:chExt cx="0" cy="0"/>
        </a:xfrm>
      </p:grpSpPr>
      <p:sp>
        <p:nvSpPr>
          <p:cNvPr id="563" name="Google Shape;563;g75bd9a8557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4" name="Google Shape;564;g75bd9a8557_0_5: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0"/>
        <p:cNvGrpSpPr/>
        <p:nvPr/>
      </p:nvGrpSpPr>
      <p:grpSpPr>
        <a:xfrm>
          <a:off x="0" y="0"/>
          <a:ext cx="0" cy="0"/>
          <a:chOff x="0" y="0"/>
          <a:chExt cx="0" cy="0"/>
        </a:xfrm>
      </p:grpSpPr>
      <p:sp>
        <p:nvSpPr>
          <p:cNvPr id="571" name="Google Shape;571;g7a71133d84_1_5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2" name="Google Shape;572;g7a71133d84_1_59: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8"/>
        <p:cNvGrpSpPr/>
        <p:nvPr/>
      </p:nvGrpSpPr>
      <p:grpSpPr>
        <a:xfrm>
          <a:off x="0" y="0"/>
          <a:ext cx="0" cy="0"/>
          <a:chOff x="0" y="0"/>
          <a:chExt cx="0" cy="0"/>
        </a:xfrm>
      </p:grpSpPr>
      <p:sp>
        <p:nvSpPr>
          <p:cNvPr id="579" name="Google Shape;579;g7a71133d84_6_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0" name="Google Shape;580;g7a71133d84_6_17: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5"/>
        <p:cNvGrpSpPr/>
        <p:nvPr/>
      </p:nvGrpSpPr>
      <p:grpSpPr>
        <a:xfrm>
          <a:off x="0" y="0"/>
          <a:ext cx="0" cy="0"/>
          <a:chOff x="0" y="0"/>
          <a:chExt cx="0" cy="0"/>
        </a:xfrm>
      </p:grpSpPr>
      <p:sp>
        <p:nvSpPr>
          <p:cNvPr id="586" name="Google Shape;586;g7a71133d84_6_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7" name="Google Shape;587;g7a71133d84_6_7: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2"/>
        <p:cNvGrpSpPr/>
        <p:nvPr/>
      </p:nvGrpSpPr>
      <p:grpSpPr>
        <a:xfrm>
          <a:off x="0" y="0"/>
          <a:ext cx="0" cy="0"/>
          <a:chOff x="0" y="0"/>
          <a:chExt cx="0" cy="0"/>
        </a:xfrm>
      </p:grpSpPr>
      <p:sp>
        <p:nvSpPr>
          <p:cNvPr id="593" name="Google Shape;593;g7a71133d84_6_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4" name="Google Shape;594;g7a71133d84_6_12: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9"/>
        <p:cNvGrpSpPr/>
        <p:nvPr/>
      </p:nvGrpSpPr>
      <p:grpSpPr>
        <a:xfrm>
          <a:off x="0" y="0"/>
          <a:ext cx="0" cy="0"/>
          <a:chOff x="0" y="0"/>
          <a:chExt cx="0" cy="0"/>
        </a:xfrm>
      </p:grpSpPr>
      <p:sp>
        <p:nvSpPr>
          <p:cNvPr id="600" name="Google Shape;600;g7a71133d84_6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1" name="Google Shape;601;g7a71133d84_6_1: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6"/>
        <p:cNvGrpSpPr/>
        <p:nvPr/>
      </p:nvGrpSpPr>
      <p:grpSpPr>
        <a:xfrm>
          <a:off x="0" y="0"/>
          <a:ext cx="0" cy="0"/>
          <a:chOff x="0" y="0"/>
          <a:chExt cx="0" cy="0"/>
        </a:xfrm>
      </p:grpSpPr>
      <p:sp>
        <p:nvSpPr>
          <p:cNvPr id="607" name="Google Shape;607;g6bc836f9db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8" name="Google Shape;608;g6bc836f9db_0_5: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2"/>
        <p:cNvGrpSpPr/>
        <p:nvPr/>
      </p:nvGrpSpPr>
      <p:grpSpPr>
        <a:xfrm>
          <a:off x="0" y="0"/>
          <a:ext cx="0" cy="0"/>
          <a:chOff x="0" y="0"/>
          <a:chExt cx="0" cy="0"/>
        </a:xfrm>
      </p:grpSpPr>
      <p:sp>
        <p:nvSpPr>
          <p:cNvPr id="613" name="Google Shape;613;g75bd9a8557_1_7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4" name="Google Shape;614;g75bd9a8557_1_79: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solidFill>
          <a:schemeClr val="lt2"/>
        </a:solidFill>
        <a:effectLst/>
      </p:bgPr>
    </p:bg>
    <p:spTree>
      <p:nvGrpSpPr>
        <p:cNvPr id="1" name="Shape 9"/>
        <p:cNvGrpSpPr/>
        <p:nvPr/>
      </p:nvGrpSpPr>
      <p:grpSpPr>
        <a:xfrm>
          <a:off x="0" y="0"/>
          <a:ext cx="0" cy="0"/>
          <a:chOff x="0" y="0"/>
          <a:chExt cx="0" cy="0"/>
        </a:xfrm>
      </p:grpSpPr>
      <p:sp>
        <p:nvSpPr>
          <p:cNvPr id="10" name="Google Shape;10;g6bb98c898c_0_277"/>
          <p:cNvSpPr/>
          <p:nvPr/>
        </p:nvSpPr>
        <p:spPr>
          <a:xfrm>
            <a:off x="0" y="0"/>
            <a:ext cx="9144000" cy="487800"/>
          </a:xfrm>
          <a:prstGeom prst="rect">
            <a:avLst/>
          </a:prstGeom>
          <a:solidFill>
            <a:schemeClr val="lt1"/>
          </a:solidFill>
          <a:ln>
            <a:noFill/>
          </a:ln>
        </p:spPr>
        <p:txBody>
          <a:bodyPr spcFirstLastPara="1" wrap="square" lIns="93125" tIns="93125" rIns="93125" bIns="93125" anchor="ctr" anchorCtr="0">
            <a:noAutofit/>
          </a:bodyPr>
          <a:lstStyle/>
          <a:p>
            <a:pPr marL="0" lvl="0" indent="0" algn="l" rtl="0">
              <a:spcBef>
                <a:spcPts val="0"/>
              </a:spcBef>
              <a:spcAft>
                <a:spcPts val="0"/>
              </a:spcAft>
              <a:buNone/>
            </a:pPr>
            <a:endParaRPr/>
          </a:p>
        </p:txBody>
      </p:sp>
      <p:grpSp>
        <p:nvGrpSpPr>
          <p:cNvPr id="11" name="Google Shape;11;g6bb98c898c_0_277"/>
          <p:cNvGrpSpPr/>
          <p:nvPr/>
        </p:nvGrpSpPr>
        <p:grpSpPr>
          <a:xfrm>
            <a:off x="830392" y="1191256"/>
            <a:ext cx="745763" cy="45826"/>
            <a:chOff x="4580561" y="2589004"/>
            <a:chExt cx="1064464" cy="25200"/>
          </a:xfrm>
        </p:grpSpPr>
        <p:sp>
          <p:nvSpPr>
            <p:cNvPr id="12" name="Google Shape;12;g6bb98c898c_0_277"/>
            <p:cNvSpPr/>
            <p:nvPr/>
          </p:nvSpPr>
          <p:spPr>
            <a:xfrm rot="-5400000">
              <a:off x="5366325" y="2335504"/>
              <a:ext cx="25200" cy="532200"/>
            </a:xfrm>
            <a:prstGeom prst="rect">
              <a:avLst/>
            </a:prstGeom>
            <a:solidFill>
              <a:schemeClr val="accent3"/>
            </a:solidFill>
            <a:ln>
              <a:noFill/>
            </a:ln>
          </p:spPr>
          <p:txBody>
            <a:bodyPr spcFirstLastPara="1" wrap="square" lIns="93125" tIns="93125" rIns="93125" bIns="93125" anchor="ctr" anchorCtr="0">
              <a:noAutofit/>
            </a:bodyPr>
            <a:lstStyle/>
            <a:p>
              <a:pPr marL="0" lvl="0" indent="0" algn="l" rtl="0">
                <a:spcBef>
                  <a:spcPts val="0"/>
                </a:spcBef>
                <a:spcAft>
                  <a:spcPts val="0"/>
                </a:spcAft>
                <a:buNone/>
              </a:pPr>
              <a:endParaRPr/>
            </a:p>
          </p:txBody>
        </p:sp>
        <p:sp>
          <p:nvSpPr>
            <p:cNvPr id="13" name="Google Shape;13;g6bb98c898c_0_277"/>
            <p:cNvSpPr/>
            <p:nvPr/>
          </p:nvSpPr>
          <p:spPr>
            <a:xfrm rot="-5400000">
              <a:off x="4836311" y="2333254"/>
              <a:ext cx="25200" cy="536700"/>
            </a:xfrm>
            <a:prstGeom prst="rect">
              <a:avLst/>
            </a:prstGeom>
            <a:solidFill>
              <a:schemeClr val="dk1"/>
            </a:solidFill>
            <a:ln>
              <a:noFill/>
            </a:ln>
          </p:spPr>
          <p:txBody>
            <a:bodyPr spcFirstLastPara="1" wrap="square" lIns="93125" tIns="93125" rIns="93125" bIns="93125" anchor="ctr" anchorCtr="0">
              <a:noAutofit/>
            </a:bodyPr>
            <a:lstStyle/>
            <a:p>
              <a:pPr marL="0" lvl="0" indent="0" algn="l" rtl="0">
                <a:spcBef>
                  <a:spcPts val="0"/>
                </a:spcBef>
                <a:spcAft>
                  <a:spcPts val="0"/>
                </a:spcAft>
                <a:buNone/>
              </a:pPr>
              <a:endParaRPr/>
            </a:p>
          </p:txBody>
        </p:sp>
      </p:grpSp>
      <p:sp>
        <p:nvSpPr>
          <p:cNvPr id="14" name="Google Shape;14;g6bb98c898c_0_277"/>
          <p:cNvSpPr txBox="1">
            <a:spLocks noGrp="1"/>
          </p:cNvSpPr>
          <p:nvPr>
            <p:ph type="ctrTitle"/>
          </p:nvPr>
        </p:nvSpPr>
        <p:spPr>
          <a:xfrm>
            <a:off x="729450" y="1322450"/>
            <a:ext cx="7688100" cy="1664700"/>
          </a:xfrm>
          <a:prstGeom prst="rect">
            <a:avLst/>
          </a:prstGeom>
        </p:spPr>
        <p:txBody>
          <a:bodyPr spcFirstLastPara="1" wrap="square" lIns="93125" tIns="93125" rIns="93125" bIns="93125" anchor="t" anchorCtr="0">
            <a:noAutofit/>
          </a:bodyPr>
          <a:lstStyle>
            <a:lvl1pPr lvl="0" rtl="0">
              <a:spcBef>
                <a:spcPts val="0"/>
              </a:spcBef>
              <a:spcAft>
                <a:spcPts val="0"/>
              </a:spcAft>
              <a:buClr>
                <a:schemeClr val="dk2"/>
              </a:buClr>
              <a:buSzPts val="4300"/>
              <a:buNone/>
              <a:defRPr sz="4300">
                <a:solidFill>
                  <a:schemeClr val="dk2"/>
                </a:solidFill>
              </a:defRPr>
            </a:lvl1pPr>
            <a:lvl2pPr lvl="1" rtl="0">
              <a:spcBef>
                <a:spcPts val="0"/>
              </a:spcBef>
              <a:spcAft>
                <a:spcPts val="0"/>
              </a:spcAft>
              <a:buClr>
                <a:schemeClr val="dk2"/>
              </a:buClr>
              <a:buSzPts val="4300"/>
              <a:buNone/>
              <a:defRPr sz="4300">
                <a:solidFill>
                  <a:schemeClr val="dk2"/>
                </a:solidFill>
              </a:defRPr>
            </a:lvl2pPr>
            <a:lvl3pPr lvl="2" rtl="0">
              <a:spcBef>
                <a:spcPts val="0"/>
              </a:spcBef>
              <a:spcAft>
                <a:spcPts val="0"/>
              </a:spcAft>
              <a:buClr>
                <a:schemeClr val="dk2"/>
              </a:buClr>
              <a:buSzPts val="4300"/>
              <a:buNone/>
              <a:defRPr sz="4300">
                <a:solidFill>
                  <a:schemeClr val="dk2"/>
                </a:solidFill>
              </a:defRPr>
            </a:lvl3pPr>
            <a:lvl4pPr lvl="3" rtl="0">
              <a:spcBef>
                <a:spcPts val="0"/>
              </a:spcBef>
              <a:spcAft>
                <a:spcPts val="0"/>
              </a:spcAft>
              <a:buClr>
                <a:schemeClr val="dk2"/>
              </a:buClr>
              <a:buSzPts val="4300"/>
              <a:buNone/>
              <a:defRPr sz="4300">
                <a:solidFill>
                  <a:schemeClr val="dk2"/>
                </a:solidFill>
              </a:defRPr>
            </a:lvl4pPr>
            <a:lvl5pPr lvl="4" rtl="0">
              <a:spcBef>
                <a:spcPts val="0"/>
              </a:spcBef>
              <a:spcAft>
                <a:spcPts val="0"/>
              </a:spcAft>
              <a:buClr>
                <a:schemeClr val="dk2"/>
              </a:buClr>
              <a:buSzPts val="4300"/>
              <a:buNone/>
              <a:defRPr sz="4300">
                <a:solidFill>
                  <a:schemeClr val="dk2"/>
                </a:solidFill>
              </a:defRPr>
            </a:lvl5pPr>
            <a:lvl6pPr lvl="5" rtl="0">
              <a:spcBef>
                <a:spcPts val="0"/>
              </a:spcBef>
              <a:spcAft>
                <a:spcPts val="0"/>
              </a:spcAft>
              <a:buClr>
                <a:schemeClr val="dk2"/>
              </a:buClr>
              <a:buSzPts val="4300"/>
              <a:buNone/>
              <a:defRPr sz="4300">
                <a:solidFill>
                  <a:schemeClr val="dk2"/>
                </a:solidFill>
              </a:defRPr>
            </a:lvl6pPr>
            <a:lvl7pPr lvl="6" rtl="0">
              <a:spcBef>
                <a:spcPts val="0"/>
              </a:spcBef>
              <a:spcAft>
                <a:spcPts val="0"/>
              </a:spcAft>
              <a:buClr>
                <a:schemeClr val="dk2"/>
              </a:buClr>
              <a:buSzPts val="4300"/>
              <a:buNone/>
              <a:defRPr sz="4300">
                <a:solidFill>
                  <a:schemeClr val="dk2"/>
                </a:solidFill>
              </a:defRPr>
            </a:lvl7pPr>
            <a:lvl8pPr lvl="7" rtl="0">
              <a:spcBef>
                <a:spcPts val="0"/>
              </a:spcBef>
              <a:spcAft>
                <a:spcPts val="0"/>
              </a:spcAft>
              <a:buClr>
                <a:schemeClr val="dk2"/>
              </a:buClr>
              <a:buSzPts val="4300"/>
              <a:buNone/>
              <a:defRPr sz="4300">
                <a:solidFill>
                  <a:schemeClr val="dk2"/>
                </a:solidFill>
              </a:defRPr>
            </a:lvl8pPr>
            <a:lvl9pPr lvl="8" rtl="0">
              <a:spcBef>
                <a:spcPts val="0"/>
              </a:spcBef>
              <a:spcAft>
                <a:spcPts val="0"/>
              </a:spcAft>
              <a:buClr>
                <a:schemeClr val="dk2"/>
              </a:buClr>
              <a:buSzPts val="4300"/>
              <a:buNone/>
              <a:defRPr sz="4300">
                <a:solidFill>
                  <a:schemeClr val="dk2"/>
                </a:solidFill>
              </a:defRPr>
            </a:lvl9pPr>
          </a:lstStyle>
          <a:p>
            <a:endParaRPr/>
          </a:p>
        </p:txBody>
      </p:sp>
      <p:sp>
        <p:nvSpPr>
          <p:cNvPr id="15" name="Google Shape;15;g6bb98c898c_0_277"/>
          <p:cNvSpPr txBox="1">
            <a:spLocks noGrp="1"/>
          </p:cNvSpPr>
          <p:nvPr>
            <p:ph type="subTitle" idx="1"/>
          </p:nvPr>
        </p:nvSpPr>
        <p:spPr>
          <a:xfrm>
            <a:off x="729627" y="3172900"/>
            <a:ext cx="7688100" cy="541200"/>
          </a:xfrm>
          <a:prstGeom prst="rect">
            <a:avLst/>
          </a:prstGeom>
        </p:spPr>
        <p:txBody>
          <a:bodyPr spcFirstLastPara="1" wrap="square" lIns="93125" tIns="93125" rIns="93125" bIns="93125" anchor="t" anchorCtr="0">
            <a:noAutofit/>
          </a:bodyPr>
          <a:lstStyle>
            <a:lvl1pPr lvl="0" rtl="0">
              <a:lnSpc>
                <a:spcPct val="100000"/>
              </a:lnSpc>
              <a:spcBef>
                <a:spcPts val="0"/>
              </a:spcBef>
              <a:spcAft>
                <a:spcPts val="0"/>
              </a:spcAft>
              <a:buSzPts val="1600"/>
              <a:buNone/>
              <a:defRPr sz="1600"/>
            </a:lvl1pPr>
            <a:lvl2pPr lvl="1" rtl="0">
              <a:lnSpc>
                <a:spcPct val="100000"/>
              </a:lnSpc>
              <a:spcBef>
                <a:spcPts val="0"/>
              </a:spcBef>
              <a:spcAft>
                <a:spcPts val="0"/>
              </a:spcAft>
              <a:buSzPts val="1600"/>
              <a:buNone/>
              <a:defRPr sz="1600"/>
            </a:lvl2pPr>
            <a:lvl3pPr lvl="2" rtl="0">
              <a:lnSpc>
                <a:spcPct val="100000"/>
              </a:lnSpc>
              <a:spcBef>
                <a:spcPts val="0"/>
              </a:spcBef>
              <a:spcAft>
                <a:spcPts val="0"/>
              </a:spcAft>
              <a:buSzPts val="1600"/>
              <a:buNone/>
              <a:defRPr sz="1600"/>
            </a:lvl3pPr>
            <a:lvl4pPr lvl="3" rtl="0">
              <a:lnSpc>
                <a:spcPct val="100000"/>
              </a:lnSpc>
              <a:spcBef>
                <a:spcPts val="0"/>
              </a:spcBef>
              <a:spcAft>
                <a:spcPts val="0"/>
              </a:spcAft>
              <a:buSzPts val="1600"/>
              <a:buNone/>
              <a:defRPr sz="1600"/>
            </a:lvl4pPr>
            <a:lvl5pPr lvl="4" rtl="0">
              <a:lnSpc>
                <a:spcPct val="100000"/>
              </a:lnSpc>
              <a:spcBef>
                <a:spcPts val="0"/>
              </a:spcBef>
              <a:spcAft>
                <a:spcPts val="0"/>
              </a:spcAft>
              <a:buSzPts val="1600"/>
              <a:buNone/>
              <a:defRPr sz="1600"/>
            </a:lvl5pPr>
            <a:lvl6pPr lvl="5" rtl="0">
              <a:lnSpc>
                <a:spcPct val="100000"/>
              </a:lnSpc>
              <a:spcBef>
                <a:spcPts val="0"/>
              </a:spcBef>
              <a:spcAft>
                <a:spcPts val="0"/>
              </a:spcAft>
              <a:buSzPts val="1600"/>
              <a:buNone/>
              <a:defRPr sz="1600"/>
            </a:lvl6pPr>
            <a:lvl7pPr lvl="6" rtl="0">
              <a:lnSpc>
                <a:spcPct val="100000"/>
              </a:lnSpc>
              <a:spcBef>
                <a:spcPts val="0"/>
              </a:spcBef>
              <a:spcAft>
                <a:spcPts val="0"/>
              </a:spcAft>
              <a:buSzPts val="1600"/>
              <a:buNone/>
              <a:defRPr sz="1600"/>
            </a:lvl7pPr>
            <a:lvl8pPr lvl="7" rtl="0">
              <a:lnSpc>
                <a:spcPct val="100000"/>
              </a:lnSpc>
              <a:spcBef>
                <a:spcPts val="0"/>
              </a:spcBef>
              <a:spcAft>
                <a:spcPts val="0"/>
              </a:spcAft>
              <a:buSzPts val="1600"/>
              <a:buNone/>
              <a:defRPr sz="1600"/>
            </a:lvl8pPr>
            <a:lvl9pPr lvl="8" rtl="0">
              <a:lnSpc>
                <a:spcPct val="100000"/>
              </a:lnSpc>
              <a:spcBef>
                <a:spcPts val="0"/>
              </a:spcBef>
              <a:spcAft>
                <a:spcPts val="0"/>
              </a:spcAft>
              <a:buSzPts val="1600"/>
              <a:buNone/>
              <a:defRPr sz="1600"/>
            </a:lvl9pPr>
          </a:lstStyle>
          <a:p>
            <a:endParaRPr/>
          </a:p>
        </p:txBody>
      </p:sp>
      <p:sp>
        <p:nvSpPr>
          <p:cNvPr id="16" name="Google Shape;16;g6bb98c898c_0_277"/>
          <p:cNvSpPr txBox="1">
            <a:spLocks noGrp="1"/>
          </p:cNvSpPr>
          <p:nvPr>
            <p:ph type="sldNum" idx="12"/>
          </p:nvPr>
        </p:nvSpPr>
        <p:spPr>
          <a:xfrm>
            <a:off x="8536302" y="4749851"/>
            <a:ext cx="548700" cy="393600"/>
          </a:xfrm>
          <a:prstGeom prst="rect">
            <a:avLst/>
          </a:prstGeom>
        </p:spPr>
        <p:txBody>
          <a:bodyPr spcFirstLastPara="1" wrap="square" lIns="93125" tIns="93125" rIns="93125" bIns="931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solidFill>
          <a:schemeClr val="dk1"/>
        </a:solidFill>
        <a:effectLst/>
      </p:bgPr>
    </p:bg>
    <p:spTree>
      <p:nvGrpSpPr>
        <p:cNvPr id="1" name="Shape 17"/>
        <p:cNvGrpSpPr/>
        <p:nvPr/>
      </p:nvGrpSpPr>
      <p:grpSpPr>
        <a:xfrm>
          <a:off x="0" y="0"/>
          <a:ext cx="0" cy="0"/>
          <a:chOff x="0" y="0"/>
          <a:chExt cx="0" cy="0"/>
        </a:xfrm>
      </p:grpSpPr>
      <p:grpSp>
        <p:nvGrpSpPr>
          <p:cNvPr id="18" name="Google Shape;18;g6bb98c898c_0_285"/>
          <p:cNvGrpSpPr/>
          <p:nvPr/>
        </p:nvGrpSpPr>
        <p:grpSpPr>
          <a:xfrm>
            <a:off x="830392" y="1191256"/>
            <a:ext cx="745763" cy="45826"/>
            <a:chOff x="4580561" y="2589004"/>
            <a:chExt cx="1064464" cy="25200"/>
          </a:xfrm>
        </p:grpSpPr>
        <p:sp>
          <p:nvSpPr>
            <p:cNvPr id="19" name="Google Shape;19;g6bb98c898c_0_285"/>
            <p:cNvSpPr/>
            <p:nvPr/>
          </p:nvSpPr>
          <p:spPr>
            <a:xfrm rot="-5400000">
              <a:off x="5366325" y="2335504"/>
              <a:ext cx="25200" cy="532200"/>
            </a:xfrm>
            <a:prstGeom prst="rect">
              <a:avLst/>
            </a:prstGeom>
            <a:solidFill>
              <a:schemeClr val="lt1"/>
            </a:solidFill>
            <a:ln>
              <a:noFill/>
            </a:ln>
          </p:spPr>
          <p:txBody>
            <a:bodyPr spcFirstLastPara="1" wrap="square" lIns="93125" tIns="93125" rIns="93125" bIns="93125" anchor="ctr" anchorCtr="0">
              <a:noAutofit/>
            </a:bodyPr>
            <a:lstStyle/>
            <a:p>
              <a:pPr marL="0" lvl="0" indent="0" algn="l" rtl="0">
                <a:spcBef>
                  <a:spcPts val="0"/>
                </a:spcBef>
                <a:spcAft>
                  <a:spcPts val="0"/>
                </a:spcAft>
                <a:buNone/>
              </a:pPr>
              <a:endParaRPr/>
            </a:p>
          </p:txBody>
        </p:sp>
        <p:sp>
          <p:nvSpPr>
            <p:cNvPr id="20" name="Google Shape;20;g6bb98c898c_0_285"/>
            <p:cNvSpPr/>
            <p:nvPr/>
          </p:nvSpPr>
          <p:spPr>
            <a:xfrm rot="-5400000">
              <a:off x="4836311" y="2333254"/>
              <a:ext cx="25200" cy="536700"/>
            </a:xfrm>
            <a:prstGeom prst="rect">
              <a:avLst/>
            </a:prstGeom>
            <a:solidFill>
              <a:schemeClr val="lt1"/>
            </a:solidFill>
            <a:ln>
              <a:noFill/>
            </a:ln>
          </p:spPr>
          <p:txBody>
            <a:bodyPr spcFirstLastPara="1" wrap="square" lIns="93125" tIns="93125" rIns="93125" bIns="93125" anchor="ctr" anchorCtr="0">
              <a:noAutofit/>
            </a:bodyPr>
            <a:lstStyle/>
            <a:p>
              <a:pPr marL="0" lvl="0" indent="0" algn="l" rtl="0">
                <a:spcBef>
                  <a:spcPts val="0"/>
                </a:spcBef>
                <a:spcAft>
                  <a:spcPts val="0"/>
                </a:spcAft>
                <a:buNone/>
              </a:pPr>
              <a:endParaRPr/>
            </a:p>
          </p:txBody>
        </p:sp>
      </p:grpSp>
      <p:sp>
        <p:nvSpPr>
          <p:cNvPr id="21" name="Google Shape;21;g6bb98c898c_0_285"/>
          <p:cNvSpPr txBox="1">
            <a:spLocks noGrp="1"/>
          </p:cNvSpPr>
          <p:nvPr>
            <p:ph type="title"/>
          </p:nvPr>
        </p:nvSpPr>
        <p:spPr>
          <a:xfrm>
            <a:off x="729450" y="1322450"/>
            <a:ext cx="7688400" cy="1518600"/>
          </a:xfrm>
          <a:prstGeom prst="rect">
            <a:avLst/>
          </a:prstGeom>
        </p:spPr>
        <p:txBody>
          <a:bodyPr spcFirstLastPara="1" wrap="square" lIns="93125" tIns="93125" rIns="93125" bIns="93125" anchor="t" anchorCtr="0">
            <a:noAutofit/>
          </a:bodyPr>
          <a:lstStyle>
            <a:lvl1pPr lvl="0" rtl="0">
              <a:spcBef>
                <a:spcPts val="0"/>
              </a:spcBef>
              <a:spcAft>
                <a:spcPts val="0"/>
              </a:spcAft>
              <a:buClr>
                <a:schemeClr val="lt1"/>
              </a:buClr>
              <a:buSzPts val="3700"/>
              <a:buNone/>
              <a:defRPr sz="3700">
                <a:solidFill>
                  <a:schemeClr val="lt1"/>
                </a:solidFill>
              </a:defRPr>
            </a:lvl1pPr>
            <a:lvl2pPr lvl="1" rtl="0">
              <a:spcBef>
                <a:spcPts val="0"/>
              </a:spcBef>
              <a:spcAft>
                <a:spcPts val="0"/>
              </a:spcAft>
              <a:buClr>
                <a:schemeClr val="lt1"/>
              </a:buClr>
              <a:buSzPts val="3700"/>
              <a:buNone/>
              <a:defRPr sz="3700">
                <a:solidFill>
                  <a:schemeClr val="lt1"/>
                </a:solidFill>
              </a:defRPr>
            </a:lvl2pPr>
            <a:lvl3pPr lvl="2" rtl="0">
              <a:spcBef>
                <a:spcPts val="0"/>
              </a:spcBef>
              <a:spcAft>
                <a:spcPts val="0"/>
              </a:spcAft>
              <a:buClr>
                <a:schemeClr val="lt1"/>
              </a:buClr>
              <a:buSzPts val="3700"/>
              <a:buNone/>
              <a:defRPr sz="3700">
                <a:solidFill>
                  <a:schemeClr val="lt1"/>
                </a:solidFill>
              </a:defRPr>
            </a:lvl3pPr>
            <a:lvl4pPr lvl="3" rtl="0">
              <a:spcBef>
                <a:spcPts val="0"/>
              </a:spcBef>
              <a:spcAft>
                <a:spcPts val="0"/>
              </a:spcAft>
              <a:buClr>
                <a:schemeClr val="lt1"/>
              </a:buClr>
              <a:buSzPts val="3700"/>
              <a:buNone/>
              <a:defRPr sz="3700">
                <a:solidFill>
                  <a:schemeClr val="lt1"/>
                </a:solidFill>
              </a:defRPr>
            </a:lvl4pPr>
            <a:lvl5pPr lvl="4" rtl="0">
              <a:spcBef>
                <a:spcPts val="0"/>
              </a:spcBef>
              <a:spcAft>
                <a:spcPts val="0"/>
              </a:spcAft>
              <a:buClr>
                <a:schemeClr val="lt1"/>
              </a:buClr>
              <a:buSzPts val="3700"/>
              <a:buNone/>
              <a:defRPr sz="3700">
                <a:solidFill>
                  <a:schemeClr val="lt1"/>
                </a:solidFill>
              </a:defRPr>
            </a:lvl5pPr>
            <a:lvl6pPr lvl="5" rtl="0">
              <a:spcBef>
                <a:spcPts val="0"/>
              </a:spcBef>
              <a:spcAft>
                <a:spcPts val="0"/>
              </a:spcAft>
              <a:buClr>
                <a:schemeClr val="lt1"/>
              </a:buClr>
              <a:buSzPts val="3700"/>
              <a:buNone/>
              <a:defRPr sz="3700">
                <a:solidFill>
                  <a:schemeClr val="lt1"/>
                </a:solidFill>
              </a:defRPr>
            </a:lvl6pPr>
            <a:lvl7pPr lvl="6" rtl="0">
              <a:spcBef>
                <a:spcPts val="0"/>
              </a:spcBef>
              <a:spcAft>
                <a:spcPts val="0"/>
              </a:spcAft>
              <a:buClr>
                <a:schemeClr val="lt1"/>
              </a:buClr>
              <a:buSzPts val="3700"/>
              <a:buNone/>
              <a:defRPr sz="3700">
                <a:solidFill>
                  <a:schemeClr val="lt1"/>
                </a:solidFill>
              </a:defRPr>
            </a:lvl7pPr>
            <a:lvl8pPr lvl="7" rtl="0">
              <a:spcBef>
                <a:spcPts val="0"/>
              </a:spcBef>
              <a:spcAft>
                <a:spcPts val="0"/>
              </a:spcAft>
              <a:buClr>
                <a:schemeClr val="lt1"/>
              </a:buClr>
              <a:buSzPts val="3700"/>
              <a:buNone/>
              <a:defRPr sz="3700">
                <a:solidFill>
                  <a:schemeClr val="lt1"/>
                </a:solidFill>
              </a:defRPr>
            </a:lvl8pPr>
            <a:lvl9pPr lvl="8" rtl="0">
              <a:spcBef>
                <a:spcPts val="0"/>
              </a:spcBef>
              <a:spcAft>
                <a:spcPts val="0"/>
              </a:spcAft>
              <a:buClr>
                <a:schemeClr val="lt1"/>
              </a:buClr>
              <a:buSzPts val="3700"/>
              <a:buNone/>
              <a:defRPr sz="3700">
                <a:solidFill>
                  <a:schemeClr val="lt1"/>
                </a:solidFill>
              </a:defRPr>
            </a:lvl9pPr>
          </a:lstStyle>
          <a:p>
            <a:endParaRPr/>
          </a:p>
        </p:txBody>
      </p:sp>
      <p:sp>
        <p:nvSpPr>
          <p:cNvPr id="22" name="Google Shape;22;g6bb98c898c_0_285"/>
          <p:cNvSpPr txBox="1">
            <a:spLocks noGrp="1"/>
          </p:cNvSpPr>
          <p:nvPr>
            <p:ph type="sldNum" idx="12"/>
          </p:nvPr>
        </p:nvSpPr>
        <p:spPr>
          <a:xfrm>
            <a:off x="8536302" y="4749851"/>
            <a:ext cx="548700" cy="393600"/>
          </a:xfrm>
          <a:prstGeom prst="rect">
            <a:avLst/>
          </a:prstGeom>
        </p:spPr>
        <p:txBody>
          <a:bodyPr spcFirstLastPara="1" wrap="square" lIns="93125" tIns="93125" rIns="93125" bIns="93125" anchor="ctr" anchorCtr="0">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3"/>
        <p:cNvGrpSpPr/>
        <p:nvPr/>
      </p:nvGrpSpPr>
      <p:grpSpPr>
        <a:xfrm>
          <a:off x="0" y="0"/>
          <a:ext cx="0" cy="0"/>
          <a:chOff x="0" y="0"/>
          <a:chExt cx="0" cy="0"/>
        </a:xfrm>
      </p:grpSpPr>
      <p:sp>
        <p:nvSpPr>
          <p:cNvPr id="24" name="Google Shape;24;g6bb98c898c_0_291"/>
          <p:cNvSpPr/>
          <p:nvPr/>
        </p:nvSpPr>
        <p:spPr>
          <a:xfrm>
            <a:off x="0" y="0"/>
            <a:ext cx="9144000" cy="487800"/>
          </a:xfrm>
          <a:prstGeom prst="rect">
            <a:avLst/>
          </a:prstGeom>
          <a:solidFill>
            <a:schemeClr val="lt2"/>
          </a:solidFill>
          <a:ln>
            <a:noFill/>
          </a:ln>
        </p:spPr>
        <p:txBody>
          <a:bodyPr spcFirstLastPara="1" wrap="square" lIns="93125" tIns="93125" rIns="93125" bIns="93125" anchor="ctr" anchorCtr="0">
            <a:noAutofit/>
          </a:bodyPr>
          <a:lstStyle/>
          <a:p>
            <a:pPr marL="0" lvl="0" indent="0" algn="l" rtl="0">
              <a:spcBef>
                <a:spcPts val="0"/>
              </a:spcBef>
              <a:spcAft>
                <a:spcPts val="0"/>
              </a:spcAft>
              <a:buNone/>
            </a:pPr>
            <a:endParaRPr/>
          </a:p>
        </p:txBody>
      </p:sp>
      <p:grpSp>
        <p:nvGrpSpPr>
          <p:cNvPr id="25" name="Google Shape;25;g6bb98c898c_0_291"/>
          <p:cNvGrpSpPr/>
          <p:nvPr/>
        </p:nvGrpSpPr>
        <p:grpSpPr>
          <a:xfrm>
            <a:off x="830392" y="1191256"/>
            <a:ext cx="745763" cy="45826"/>
            <a:chOff x="4580561" y="2589004"/>
            <a:chExt cx="1064464" cy="25200"/>
          </a:xfrm>
        </p:grpSpPr>
        <p:sp>
          <p:nvSpPr>
            <p:cNvPr id="26" name="Google Shape;26;g6bb98c898c_0_291"/>
            <p:cNvSpPr/>
            <p:nvPr/>
          </p:nvSpPr>
          <p:spPr>
            <a:xfrm rot="-5400000">
              <a:off x="5366325" y="2335504"/>
              <a:ext cx="25200" cy="532200"/>
            </a:xfrm>
            <a:prstGeom prst="rect">
              <a:avLst/>
            </a:prstGeom>
            <a:solidFill>
              <a:schemeClr val="accent3"/>
            </a:solidFill>
            <a:ln>
              <a:noFill/>
            </a:ln>
          </p:spPr>
          <p:txBody>
            <a:bodyPr spcFirstLastPara="1" wrap="square" lIns="93125" tIns="93125" rIns="93125" bIns="93125" anchor="ctr" anchorCtr="0">
              <a:noAutofit/>
            </a:bodyPr>
            <a:lstStyle/>
            <a:p>
              <a:pPr marL="0" lvl="0" indent="0" algn="l" rtl="0">
                <a:spcBef>
                  <a:spcPts val="0"/>
                </a:spcBef>
                <a:spcAft>
                  <a:spcPts val="0"/>
                </a:spcAft>
                <a:buNone/>
              </a:pPr>
              <a:endParaRPr/>
            </a:p>
          </p:txBody>
        </p:sp>
        <p:sp>
          <p:nvSpPr>
            <p:cNvPr id="27" name="Google Shape;27;g6bb98c898c_0_291"/>
            <p:cNvSpPr/>
            <p:nvPr/>
          </p:nvSpPr>
          <p:spPr>
            <a:xfrm rot="-5400000">
              <a:off x="4836311" y="2333254"/>
              <a:ext cx="25200" cy="536700"/>
            </a:xfrm>
            <a:prstGeom prst="rect">
              <a:avLst/>
            </a:prstGeom>
            <a:solidFill>
              <a:schemeClr val="dk1"/>
            </a:solidFill>
            <a:ln>
              <a:noFill/>
            </a:ln>
          </p:spPr>
          <p:txBody>
            <a:bodyPr spcFirstLastPara="1" wrap="square" lIns="93125" tIns="93125" rIns="93125" bIns="93125" anchor="ctr" anchorCtr="0">
              <a:noAutofit/>
            </a:bodyPr>
            <a:lstStyle/>
            <a:p>
              <a:pPr marL="0" lvl="0" indent="0" algn="l" rtl="0">
                <a:spcBef>
                  <a:spcPts val="0"/>
                </a:spcBef>
                <a:spcAft>
                  <a:spcPts val="0"/>
                </a:spcAft>
                <a:buNone/>
              </a:pPr>
              <a:endParaRPr/>
            </a:p>
          </p:txBody>
        </p:sp>
      </p:grpSp>
      <p:sp>
        <p:nvSpPr>
          <p:cNvPr id="28" name="Google Shape;28;g6bb98c898c_0_291"/>
          <p:cNvSpPr txBox="1">
            <a:spLocks noGrp="1"/>
          </p:cNvSpPr>
          <p:nvPr>
            <p:ph type="title"/>
          </p:nvPr>
        </p:nvSpPr>
        <p:spPr>
          <a:xfrm>
            <a:off x="729450" y="1318650"/>
            <a:ext cx="7688700" cy="535200"/>
          </a:xfrm>
          <a:prstGeom prst="rect">
            <a:avLst/>
          </a:prstGeom>
        </p:spPr>
        <p:txBody>
          <a:bodyPr spcFirstLastPara="1" wrap="square" lIns="93125" tIns="93125" rIns="93125" bIns="93125" anchor="t" anchorCtr="0">
            <a:noAutofit/>
          </a:bodyPr>
          <a:lstStyle>
            <a:lvl1pPr lvl="0" rtl="0">
              <a:spcBef>
                <a:spcPts val="0"/>
              </a:spcBef>
              <a:spcAft>
                <a:spcPts val="0"/>
              </a:spcAft>
              <a:buClr>
                <a:schemeClr val="dk2"/>
              </a:buClr>
              <a:buSzPts val="2600"/>
              <a:buNone/>
              <a:defRPr sz="2600">
                <a:solidFill>
                  <a:schemeClr val="dk2"/>
                </a:solidFill>
              </a:defRPr>
            </a:lvl1pPr>
            <a:lvl2pPr lvl="1" rtl="0">
              <a:spcBef>
                <a:spcPts val="0"/>
              </a:spcBef>
              <a:spcAft>
                <a:spcPts val="0"/>
              </a:spcAft>
              <a:buClr>
                <a:schemeClr val="dk2"/>
              </a:buClr>
              <a:buSzPts val="2600"/>
              <a:buNone/>
              <a:defRPr sz="2600">
                <a:solidFill>
                  <a:schemeClr val="dk2"/>
                </a:solidFill>
              </a:defRPr>
            </a:lvl2pPr>
            <a:lvl3pPr lvl="2" rtl="0">
              <a:spcBef>
                <a:spcPts val="0"/>
              </a:spcBef>
              <a:spcAft>
                <a:spcPts val="0"/>
              </a:spcAft>
              <a:buClr>
                <a:schemeClr val="dk2"/>
              </a:buClr>
              <a:buSzPts val="2600"/>
              <a:buNone/>
              <a:defRPr sz="2600">
                <a:solidFill>
                  <a:schemeClr val="dk2"/>
                </a:solidFill>
              </a:defRPr>
            </a:lvl3pPr>
            <a:lvl4pPr lvl="3" rtl="0">
              <a:spcBef>
                <a:spcPts val="0"/>
              </a:spcBef>
              <a:spcAft>
                <a:spcPts val="0"/>
              </a:spcAft>
              <a:buClr>
                <a:schemeClr val="dk2"/>
              </a:buClr>
              <a:buSzPts val="2600"/>
              <a:buNone/>
              <a:defRPr sz="2600">
                <a:solidFill>
                  <a:schemeClr val="dk2"/>
                </a:solidFill>
              </a:defRPr>
            </a:lvl4pPr>
            <a:lvl5pPr lvl="4" rtl="0">
              <a:spcBef>
                <a:spcPts val="0"/>
              </a:spcBef>
              <a:spcAft>
                <a:spcPts val="0"/>
              </a:spcAft>
              <a:buClr>
                <a:schemeClr val="dk2"/>
              </a:buClr>
              <a:buSzPts val="2600"/>
              <a:buNone/>
              <a:defRPr sz="2600">
                <a:solidFill>
                  <a:schemeClr val="dk2"/>
                </a:solidFill>
              </a:defRPr>
            </a:lvl5pPr>
            <a:lvl6pPr lvl="5" rtl="0">
              <a:spcBef>
                <a:spcPts val="0"/>
              </a:spcBef>
              <a:spcAft>
                <a:spcPts val="0"/>
              </a:spcAft>
              <a:buClr>
                <a:schemeClr val="dk2"/>
              </a:buClr>
              <a:buSzPts val="2600"/>
              <a:buNone/>
              <a:defRPr sz="2600">
                <a:solidFill>
                  <a:schemeClr val="dk2"/>
                </a:solidFill>
              </a:defRPr>
            </a:lvl6pPr>
            <a:lvl7pPr lvl="6" rtl="0">
              <a:spcBef>
                <a:spcPts val="0"/>
              </a:spcBef>
              <a:spcAft>
                <a:spcPts val="0"/>
              </a:spcAft>
              <a:buClr>
                <a:schemeClr val="dk2"/>
              </a:buClr>
              <a:buSzPts val="2600"/>
              <a:buNone/>
              <a:defRPr sz="2600">
                <a:solidFill>
                  <a:schemeClr val="dk2"/>
                </a:solidFill>
              </a:defRPr>
            </a:lvl7pPr>
            <a:lvl8pPr lvl="7" rtl="0">
              <a:spcBef>
                <a:spcPts val="0"/>
              </a:spcBef>
              <a:spcAft>
                <a:spcPts val="0"/>
              </a:spcAft>
              <a:buClr>
                <a:schemeClr val="dk2"/>
              </a:buClr>
              <a:buSzPts val="2600"/>
              <a:buNone/>
              <a:defRPr sz="2600">
                <a:solidFill>
                  <a:schemeClr val="dk2"/>
                </a:solidFill>
              </a:defRPr>
            </a:lvl8pPr>
            <a:lvl9pPr lvl="8" rtl="0">
              <a:spcBef>
                <a:spcPts val="0"/>
              </a:spcBef>
              <a:spcAft>
                <a:spcPts val="0"/>
              </a:spcAft>
              <a:buClr>
                <a:schemeClr val="dk2"/>
              </a:buClr>
              <a:buSzPts val="2600"/>
              <a:buNone/>
              <a:defRPr sz="2600">
                <a:solidFill>
                  <a:schemeClr val="dk2"/>
                </a:solidFill>
              </a:defRPr>
            </a:lvl9pPr>
          </a:lstStyle>
          <a:p>
            <a:endParaRPr/>
          </a:p>
        </p:txBody>
      </p:sp>
      <p:sp>
        <p:nvSpPr>
          <p:cNvPr id="29" name="Google Shape;29;g6bb98c898c_0_291"/>
          <p:cNvSpPr txBox="1">
            <a:spLocks noGrp="1"/>
          </p:cNvSpPr>
          <p:nvPr>
            <p:ph type="body" idx="1"/>
          </p:nvPr>
        </p:nvSpPr>
        <p:spPr>
          <a:xfrm>
            <a:off x="729450" y="2078875"/>
            <a:ext cx="7688700" cy="2261100"/>
          </a:xfrm>
          <a:prstGeom prst="rect">
            <a:avLst/>
          </a:prstGeom>
        </p:spPr>
        <p:txBody>
          <a:bodyPr spcFirstLastPara="1" wrap="square" lIns="93125" tIns="93125" rIns="93125" bIns="93125" anchor="t" anchorCtr="0">
            <a:noAutofit/>
          </a:bodyPr>
          <a:lstStyle>
            <a:lvl1pPr marL="457200" lvl="0" indent="-317500" rtl="0">
              <a:spcBef>
                <a:spcPts val="0"/>
              </a:spcBef>
              <a:spcAft>
                <a:spcPts val="0"/>
              </a:spcAft>
              <a:buSzPts val="1400"/>
              <a:buChar char="●"/>
              <a:defRPr/>
            </a:lvl1pPr>
            <a:lvl2pPr marL="914400" lvl="1" indent="-298450" rtl="0">
              <a:spcBef>
                <a:spcPts val="1600"/>
              </a:spcBef>
              <a:spcAft>
                <a:spcPts val="0"/>
              </a:spcAft>
              <a:buSzPts val="1100"/>
              <a:buChar char="○"/>
              <a:defRPr/>
            </a:lvl2pPr>
            <a:lvl3pPr marL="1371600" lvl="2" indent="-298450" rtl="0">
              <a:spcBef>
                <a:spcPts val="1600"/>
              </a:spcBef>
              <a:spcAft>
                <a:spcPts val="0"/>
              </a:spcAft>
              <a:buSzPts val="1100"/>
              <a:buChar char="■"/>
              <a:defRPr/>
            </a:lvl3pPr>
            <a:lvl4pPr marL="1828800" lvl="3" indent="-298450" rtl="0">
              <a:spcBef>
                <a:spcPts val="1600"/>
              </a:spcBef>
              <a:spcAft>
                <a:spcPts val="0"/>
              </a:spcAft>
              <a:buSzPts val="1100"/>
              <a:buChar char="●"/>
              <a:defRPr/>
            </a:lvl4pPr>
            <a:lvl5pPr marL="2286000" lvl="4" indent="-298450" rtl="0">
              <a:spcBef>
                <a:spcPts val="1600"/>
              </a:spcBef>
              <a:spcAft>
                <a:spcPts val="0"/>
              </a:spcAft>
              <a:buSzPts val="1100"/>
              <a:buChar char="○"/>
              <a:defRPr/>
            </a:lvl5pPr>
            <a:lvl6pPr marL="2743200" lvl="5" indent="-298450" rtl="0">
              <a:spcBef>
                <a:spcPts val="1600"/>
              </a:spcBef>
              <a:spcAft>
                <a:spcPts val="0"/>
              </a:spcAft>
              <a:buSzPts val="1100"/>
              <a:buChar char="■"/>
              <a:defRPr/>
            </a:lvl6pPr>
            <a:lvl7pPr marL="3200400" lvl="6" indent="-298450" rtl="0">
              <a:spcBef>
                <a:spcPts val="1600"/>
              </a:spcBef>
              <a:spcAft>
                <a:spcPts val="0"/>
              </a:spcAft>
              <a:buSzPts val="1100"/>
              <a:buChar char="●"/>
              <a:defRPr/>
            </a:lvl7pPr>
            <a:lvl8pPr marL="3657600" lvl="7" indent="-298450" rtl="0">
              <a:spcBef>
                <a:spcPts val="1600"/>
              </a:spcBef>
              <a:spcAft>
                <a:spcPts val="0"/>
              </a:spcAft>
              <a:buSzPts val="1100"/>
              <a:buChar char="○"/>
              <a:defRPr/>
            </a:lvl8pPr>
            <a:lvl9pPr marL="4114800" lvl="8" indent="-298450" rtl="0">
              <a:spcBef>
                <a:spcPts val="1600"/>
              </a:spcBef>
              <a:spcAft>
                <a:spcPts val="1600"/>
              </a:spcAft>
              <a:buSzPts val="1100"/>
              <a:buChar char="■"/>
              <a:defRPr/>
            </a:lvl9pPr>
          </a:lstStyle>
          <a:p>
            <a:endParaRPr/>
          </a:p>
        </p:txBody>
      </p:sp>
      <p:sp>
        <p:nvSpPr>
          <p:cNvPr id="30" name="Google Shape;30;g6bb98c898c_0_291"/>
          <p:cNvSpPr txBox="1">
            <a:spLocks noGrp="1"/>
          </p:cNvSpPr>
          <p:nvPr>
            <p:ph type="sldNum" idx="12"/>
          </p:nvPr>
        </p:nvSpPr>
        <p:spPr>
          <a:xfrm>
            <a:off x="8536302" y="4749851"/>
            <a:ext cx="548700" cy="393600"/>
          </a:xfrm>
          <a:prstGeom prst="rect">
            <a:avLst/>
          </a:prstGeom>
        </p:spPr>
        <p:txBody>
          <a:bodyPr spcFirstLastPara="1" wrap="square" lIns="93125" tIns="93125" rIns="93125" bIns="931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31"/>
        <p:cNvGrpSpPr/>
        <p:nvPr/>
      </p:nvGrpSpPr>
      <p:grpSpPr>
        <a:xfrm>
          <a:off x="0" y="0"/>
          <a:ext cx="0" cy="0"/>
          <a:chOff x="0" y="0"/>
          <a:chExt cx="0" cy="0"/>
        </a:xfrm>
      </p:grpSpPr>
      <p:sp>
        <p:nvSpPr>
          <p:cNvPr id="32" name="Google Shape;32;g6bb98c898c_0_299"/>
          <p:cNvSpPr/>
          <p:nvPr/>
        </p:nvSpPr>
        <p:spPr>
          <a:xfrm>
            <a:off x="0" y="0"/>
            <a:ext cx="9144000" cy="487800"/>
          </a:xfrm>
          <a:prstGeom prst="rect">
            <a:avLst/>
          </a:prstGeom>
          <a:solidFill>
            <a:schemeClr val="lt2"/>
          </a:solidFill>
          <a:ln>
            <a:noFill/>
          </a:ln>
        </p:spPr>
        <p:txBody>
          <a:bodyPr spcFirstLastPara="1" wrap="square" lIns="93125" tIns="93125" rIns="93125" bIns="93125" anchor="ctr" anchorCtr="0">
            <a:noAutofit/>
          </a:bodyPr>
          <a:lstStyle/>
          <a:p>
            <a:pPr marL="0" lvl="0" indent="0" algn="l" rtl="0">
              <a:spcBef>
                <a:spcPts val="0"/>
              </a:spcBef>
              <a:spcAft>
                <a:spcPts val="0"/>
              </a:spcAft>
              <a:buNone/>
            </a:pPr>
            <a:endParaRPr/>
          </a:p>
        </p:txBody>
      </p:sp>
      <p:grpSp>
        <p:nvGrpSpPr>
          <p:cNvPr id="33" name="Google Shape;33;g6bb98c898c_0_299"/>
          <p:cNvGrpSpPr/>
          <p:nvPr/>
        </p:nvGrpSpPr>
        <p:grpSpPr>
          <a:xfrm>
            <a:off x="830392" y="1191256"/>
            <a:ext cx="745763" cy="45826"/>
            <a:chOff x="4580561" y="2589004"/>
            <a:chExt cx="1064464" cy="25200"/>
          </a:xfrm>
        </p:grpSpPr>
        <p:sp>
          <p:nvSpPr>
            <p:cNvPr id="34" name="Google Shape;34;g6bb98c898c_0_299"/>
            <p:cNvSpPr/>
            <p:nvPr/>
          </p:nvSpPr>
          <p:spPr>
            <a:xfrm rot="-5400000">
              <a:off x="5366325" y="2335504"/>
              <a:ext cx="25200" cy="532200"/>
            </a:xfrm>
            <a:prstGeom prst="rect">
              <a:avLst/>
            </a:prstGeom>
            <a:solidFill>
              <a:schemeClr val="accent3"/>
            </a:solidFill>
            <a:ln>
              <a:noFill/>
            </a:ln>
          </p:spPr>
          <p:txBody>
            <a:bodyPr spcFirstLastPara="1" wrap="square" lIns="93125" tIns="93125" rIns="93125" bIns="93125" anchor="ctr" anchorCtr="0">
              <a:noAutofit/>
            </a:bodyPr>
            <a:lstStyle/>
            <a:p>
              <a:pPr marL="0" lvl="0" indent="0" algn="l" rtl="0">
                <a:spcBef>
                  <a:spcPts val="0"/>
                </a:spcBef>
                <a:spcAft>
                  <a:spcPts val="0"/>
                </a:spcAft>
                <a:buNone/>
              </a:pPr>
              <a:endParaRPr/>
            </a:p>
          </p:txBody>
        </p:sp>
        <p:sp>
          <p:nvSpPr>
            <p:cNvPr id="35" name="Google Shape;35;g6bb98c898c_0_299"/>
            <p:cNvSpPr/>
            <p:nvPr/>
          </p:nvSpPr>
          <p:spPr>
            <a:xfrm rot="-5400000">
              <a:off x="4836311" y="2333254"/>
              <a:ext cx="25200" cy="536700"/>
            </a:xfrm>
            <a:prstGeom prst="rect">
              <a:avLst/>
            </a:prstGeom>
            <a:solidFill>
              <a:schemeClr val="dk1"/>
            </a:solidFill>
            <a:ln>
              <a:noFill/>
            </a:ln>
          </p:spPr>
          <p:txBody>
            <a:bodyPr spcFirstLastPara="1" wrap="square" lIns="93125" tIns="93125" rIns="93125" bIns="93125" anchor="ctr" anchorCtr="0">
              <a:noAutofit/>
            </a:bodyPr>
            <a:lstStyle/>
            <a:p>
              <a:pPr marL="0" lvl="0" indent="0" algn="l" rtl="0">
                <a:spcBef>
                  <a:spcPts val="0"/>
                </a:spcBef>
                <a:spcAft>
                  <a:spcPts val="0"/>
                </a:spcAft>
                <a:buNone/>
              </a:pPr>
              <a:endParaRPr/>
            </a:p>
          </p:txBody>
        </p:sp>
      </p:grpSp>
      <p:sp>
        <p:nvSpPr>
          <p:cNvPr id="36" name="Google Shape;36;g6bb98c898c_0_299"/>
          <p:cNvSpPr txBox="1">
            <a:spLocks noGrp="1"/>
          </p:cNvSpPr>
          <p:nvPr>
            <p:ph type="title"/>
          </p:nvPr>
        </p:nvSpPr>
        <p:spPr>
          <a:xfrm>
            <a:off x="729450" y="1318650"/>
            <a:ext cx="7688400" cy="535200"/>
          </a:xfrm>
          <a:prstGeom prst="rect">
            <a:avLst/>
          </a:prstGeom>
        </p:spPr>
        <p:txBody>
          <a:bodyPr spcFirstLastPara="1" wrap="square" lIns="93125" tIns="93125" rIns="93125" bIns="93125" anchor="t" anchorCtr="0">
            <a:noAutofit/>
          </a:bodyPr>
          <a:lstStyle>
            <a:lvl1pPr lvl="0" rtl="0">
              <a:spcBef>
                <a:spcPts val="0"/>
              </a:spcBef>
              <a:spcAft>
                <a:spcPts val="0"/>
              </a:spcAft>
              <a:buClr>
                <a:schemeClr val="dk2"/>
              </a:buClr>
              <a:buSzPts val="2600"/>
              <a:buNone/>
              <a:defRPr sz="2600">
                <a:solidFill>
                  <a:schemeClr val="dk2"/>
                </a:solidFill>
              </a:defRPr>
            </a:lvl1pPr>
            <a:lvl2pPr lvl="1" rtl="0">
              <a:spcBef>
                <a:spcPts val="0"/>
              </a:spcBef>
              <a:spcAft>
                <a:spcPts val="0"/>
              </a:spcAft>
              <a:buClr>
                <a:schemeClr val="dk2"/>
              </a:buClr>
              <a:buSzPts val="2600"/>
              <a:buNone/>
              <a:defRPr sz="2600">
                <a:solidFill>
                  <a:schemeClr val="dk2"/>
                </a:solidFill>
              </a:defRPr>
            </a:lvl2pPr>
            <a:lvl3pPr lvl="2" rtl="0">
              <a:spcBef>
                <a:spcPts val="0"/>
              </a:spcBef>
              <a:spcAft>
                <a:spcPts val="0"/>
              </a:spcAft>
              <a:buClr>
                <a:schemeClr val="dk2"/>
              </a:buClr>
              <a:buSzPts val="2600"/>
              <a:buNone/>
              <a:defRPr sz="2600">
                <a:solidFill>
                  <a:schemeClr val="dk2"/>
                </a:solidFill>
              </a:defRPr>
            </a:lvl3pPr>
            <a:lvl4pPr lvl="3" rtl="0">
              <a:spcBef>
                <a:spcPts val="0"/>
              </a:spcBef>
              <a:spcAft>
                <a:spcPts val="0"/>
              </a:spcAft>
              <a:buClr>
                <a:schemeClr val="dk2"/>
              </a:buClr>
              <a:buSzPts val="2600"/>
              <a:buNone/>
              <a:defRPr sz="2600">
                <a:solidFill>
                  <a:schemeClr val="dk2"/>
                </a:solidFill>
              </a:defRPr>
            </a:lvl4pPr>
            <a:lvl5pPr lvl="4" rtl="0">
              <a:spcBef>
                <a:spcPts val="0"/>
              </a:spcBef>
              <a:spcAft>
                <a:spcPts val="0"/>
              </a:spcAft>
              <a:buClr>
                <a:schemeClr val="dk2"/>
              </a:buClr>
              <a:buSzPts val="2600"/>
              <a:buNone/>
              <a:defRPr sz="2600">
                <a:solidFill>
                  <a:schemeClr val="dk2"/>
                </a:solidFill>
              </a:defRPr>
            </a:lvl5pPr>
            <a:lvl6pPr lvl="5" rtl="0">
              <a:spcBef>
                <a:spcPts val="0"/>
              </a:spcBef>
              <a:spcAft>
                <a:spcPts val="0"/>
              </a:spcAft>
              <a:buClr>
                <a:schemeClr val="dk2"/>
              </a:buClr>
              <a:buSzPts val="2600"/>
              <a:buNone/>
              <a:defRPr sz="2600">
                <a:solidFill>
                  <a:schemeClr val="dk2"/>
                </a:solidFill>
              </a:defRPr>
            </a:lvl6pPr>
            <a:lvl7pPr lvl="6" rtl="0">
              <a:spcBef>
                <a:spcPts val="0"/>
              </a:spcBef>
              <a:spcAft>
                <a:spcPts val="0"/>
              </a:spcAft>
              <a:buClr>
                <a:schemeClr val="dk2"/>
              </a:buClr>
              <a:buSzPts val="2600"/>
              <a:buNone/>
              <a:defRPr sz="2600">
                <a:solidFill>
                  <a:schemeClr val="dk2"/>
                </a:solidFill>
              </a:defRPr>
            </a:lvl7pPr>
            <a:lvl8pPr lvl="7" rtl="0">
              <a:spcBef>
                <a:spcPts val="0"/>
              </a:spcBef>
              <a:spcAft>
                <a:spcPts val="0"/>
              </a:spcAft>
              <a:buClr>
                <a:schemeClr val="dk2"/>
              </a:buClr>
              <a:buSzPts val="2600"/>
              <a:buNone/>
              <a:defRPr sz="2600">
                <a:solidFill>
                  <a:schemeClr val="dk2"/>
                </a:solidFill>
              </a:defRPr>
            </a:lvl8pPr>
            <a:lvl9pPr lvl="8" rtl="0">
              <a:spcBef>
                <a:spcPts val="0"/>
              </a:spcBef>
              <a:spcAft>
                <a:spcPts val="0"/>
              </a:spcAft>
              <a:buClr>
                <a:schemeClr val="dk2"/>
              </a:buClr>
              <a:buSzPts val="2600"/>
              <a:buNone/>
              <a:defRPr sz="2600">
                <a:solidFill>
                  <a:schemeClr val="dk2"/>
                </a:solidFill>
              </a:defRPr>
            </a:lvl9pPr>
          </a:lstStyle>
          <a:p>
            <a:endParaRPr/>
          </a:p>
        </p:txBody>
      </p:sp>
      <p:sp>
        <p:nvSpPr>
          <p:cNvPr id="37" name="Google Shape;37;g6bb98c898c_0_299"/>
          <p:cNvSpPr txBox="1">
            <a:spLocks noGrp="1"/>
          </p:cNvSpPr>
          <p:nvPr>
            <p:ph type="body" idx="1"/>
          </p:nvPr>
        </p:nvSpPr>
        <p:spPr>
          <a:xfrm>
            <a:off x="729325" y="2078875"/>
            <a:ext cx="3774300" cy="2261100"/>
          </a:xfrm>
          <a:prstGeom prst="rect">
            <a:avLst/>
          </a:prstGeom>
        </p:spPr>
        <p:txBody>
          <a:bodyPr spcFirstLastPara="1" wrap="square" lIns="93125" tIns="93125" rIns="93125" bIns="93125" anchor="t" anchorCtr="0">
            <a:noAutofit/>
          </a:bodyPr>
          <a:lstStyle>
            <a:lvl1pPr marL="457200" lvl="0" indent="-317500" rtl="0">
              <a:spcBef>
                <a:spcPts val="0"/>
              </a:spcBef>
              <a:spcAft>
                <a:spcPts val="0"/>
              </a:spcAft>
              <a:buSzPts val="1400"/>
              <a:buChar char="●"/>
              <a:defRPr/>
            </a:lvl1pPr>
            <a:lvl2pPr marL="914400" lvl="1" indent="-298450" rtl="0">
              <a:spcBef>
                <a:spcPts val="1600"/>
              </a:spcBef>
              <a:spcAft>
                <a:spcPts val="0"/>
              </a:spcAft>
              <a:buSzPts val="1100"/>
              <a:buChar char="○"/>
              <a:defRPr/>
            </a:lvl2pPr>
            <a:lvl3pPr marL="1371600" lvl="2" indent="-298450" rtl="0">
              <a:spcBef>
                <a:spcPts val="1600"/>
              </a:spcBef>
              <a:spcAft>
                <a:spcPts val="0"/>
              </a:spcAft>
              <a:buSzPts val="1100"/>
              <a:buChar char="■"/>
              <a:defRPr/>
            </a:lvl3pPr>
            <a:lvl4pPr marL="1828800" lvl="3" indent="-298450" rtl="0">
              <a:spcBef>
                <a:spcPts val="1600"/>
              </a:spcBef>
              <a:spcAft>
                <a:spcPts val="0"/>
              </a:spcAft>
              <a:buSzPts val="1100"/>
              <a:buChar char="●"/>
              <a:defRPr/>
            </a:lvl4pPr>
            <a:lvl5pPr marL="2286000" lvl="4" indent="-298450" rtl="0">
              <a:spcBef>
                <a:spcPts val="1600"/>
              </a:spcBef>
              <a:spcAft>
                <a:spcPts val="0"/>
              </a:spcAft>
              <a:buSzPts val="1100"/>
              <a:buChar char="○"/>
              <a:defRPr/>
            </a:lvl5pPr>
            <a:lvl6pPr marL="2743200" lvl="5" indent="-298450" rtl="0">
              <a:spcBef>
                <a:spcPts val="1600"/>
              </a:spcBef>
              <a:spcAft>
                <a:spcPts val="0"/>
              </a:spcAft>
              <a:buSzPts val="1100"/>
              <a:buChar char="■"/>
              <a:defRPr/>
            </a:lvl6pPr>
            <a:lvl7pPr marL="3200400" lvl="6" indent="-298450" rtl="0">
              <a:spcBef>
                <a:spcPts val="1600"/>
              </a:spcBef>
              <a:spcAft>
                <a:spcPts val="0"/>
              </a:spcAft>
              <a:buSzPts val="1100"/>
              <a:buChar char="●"/>
              <a:defRPr/>
            </a:lvl7pPr>
            <a:lvl8pPr marL="3657600" lvl="7" indent="-298450" rtl="0">
              <a:spcBef>
                <a:spcPts val="1600"/>
              </a:spcBef>
              <a:spcAft>
                <a:spcPts val="0"/>
              </a:spcAft>
              <a:buSzPts val="1100"/>
              <a:buChar char="○"/>
              <a:defRPr/>
            </a:lvl8pPr>
            <a:lvl9pPr marL="4114800" lvl="8" indent="-298450" rtl="0">
              <a:spcBef>
                <a:spcPts val="1600"/>
              </a:spcBef>
              <a:spcAft>
                <a:spcPts val="1600"/>
              </a:spcAft>
              <a:buSzPts val="1100"/>
              <a:buChar char="■"/>
              <a:defRPr/>
            </a:lvl9pPr>
          </a:lstStyle>
          <a:p>
            <a:endParaRPr/>
          </a:p>
        </p:txBody>
      </p:sp>
      <p:sp>
        <p:nvSpPr>
          <p:cNvPr id="38" name="Google Shape;38;g6bb98c898c_0_299"/>
          <p:cNvSpPr txBox="1">
            <a:spLocks noGrp="1"/>
          </p:cNvSpPr>
          <p:nvPr>
            <p:ph type="body" idx="2"/>
          </p:nvPr>
        </p:nvSpPr>
        <p:spPr>
          <a:xfrm>
            <a:off x="4643604" y="2078875"/>
            <a:ext cx="3774300" cy="2261100"/>
          </a:xfrm>
          <a:prstGeom prst="rect">
            <a:avLst/>
          </a:prstGeom>
        </p:spPr>
        <p:txBody>
          <a:bodyPr spcFirstLastPara="1" wrap="square" lIns="93125" tIns="93125" rIns="93125" bIns="93125" anchor="t" anchorCtr="0">
            <a:noAutofit/>
          </a:bodyPr>
          <a:lstStyle>
            <a:lvl1pPr marL="457200" lvl="0" indent="-317500" rtl="0">
              <a:spcBef>
                <a:spcPts val="0"/>
              </a:spcBef>
              <a:spcAft>
                <a:spcPts val="0"/>
              </a:spcAft>
              <a:buSzPts val="1400"/>
              <a:buChar char="●"/>
              <a:defRPr/>
            </a:lvl1pPr>
            <a:lvl2pPr marL="914400" lvl="1" indent="-298450" rtl="0">
              <a:spcBef>
                <a:spcPts val="1600"/>
              </a:spcBef>
              <a:spcAft>
                <a:spcPts val="0"/>
              </a:spcAft>
              <a:buSzPts val="1100"/>
              <a:buChar char="○"/>
              <a:defRPr/>
            </a:lvl2pPr>
            <a:lvl3pPr marL="1371600" lvl="2" indent="-298450" rtl="0">
              <a:spcBef>
                <a:spcPts val="1600"/>
              </a:spcBef>
              <a:spcAft>
                <a:spcPts val="0"/>
              </a:spcAft>
              <a:buSzPts val="1100"/>
              <a:buChar char="■"/>
              <a:defRPr/>
            </a:lvl3pPr>
            <a:lvl4pPr marL="1828800" lvl="3" indent="-298450" rtl="0">
              <a:spcBef>
                <a:spcPts val="1600"/>
              </a:spcBef>
              <a:spcAft>
                <a:spcPts val="0"/>
              </a:spcAft>
              <a:buSzPts val="1100"/>
              <a:buChar char="●"/>
              <a:defRPr/>
            </a:lvl4pPr>
            <a:lvl5pPr marL="2286000" lvl="4" indent="-298450" rtl="0">
              <a:spcBef>
                <a:spcPts val="1600"/>
              </a:spcBef>
              <a:spcAft>
                <a:spcPts val="0"/>
              </a:spcAft>
              <a:buSzPts val="1100"/>
              <a:buChar char="○"/>
              <a:defRPr/>
            </a:lvl5pPr>
            <a:lvl6pPr marL="2743200" lvl="5" indent="-298450" rtl="0">
              <a:spcBef>
                <a:spcPts val="1600"/>
              </a:spcBef>
              <a:spcAft>
                <a:spcPts val="0"/>
              </a:spcAft>
              <a:buSzPts val="1100"/>
              <a:buChar char="■"/>
              <a:defRPr/>
            </a:lvl6pPr>
            <a:lvl7pPr marL="3200400" lvl="6" indent="-298450" rtl="0">
              <a:spcBef>
                <a:spcPts val="1600"/>
              </a:spcBef>
              <a:spcAft>
                <a:spcPts val="0"/>
              </a:spcAft>
              <a:buSzPts val="1100"/>
              <a:buChar char="●"/>
              <a:defRPr/>
            </a:lvl7pPr>
            <a:lvl8pPr marL="3657600" lvl="7" indent="-298450" rtl="0">
              <a:spcBef>
                <a:spcPts val="1600"/>
              </a:spcBef>
              <a:spcAft>
                <a:spcPts val="0"/>
              </a:spcAft>
              <a:buSzPts val="1100"/>
              <a:buChar char="○"/>
              <a:defRPr/>
            </a:lvl8pPr>
            <a:lvl9pPr marL="4114800" lvl="8" indent="-298450" rtl="0">
              <a:spcBef>
                <a:spcPts val="1600"/>
              </a:spcBef>
              <a:spcAft>
                <a:spcPts val="1600"/>
              </a:spcAft>
              <a:buSzPts val="1100"/>
              <a:buChar char="■"/>
              <a:defRPr/>
            </a:lvl9pPr>
          </a:lstStyle>
          <a:p>
            <a:endParaRPr/>
          </a:p>
        </p:txBody>
      </p:sp>
      <p:sp>
        <p:nvSpPr>
          <p:cNvPr id="39" name="Google Shape;39;g6bb98c898c_0_299"/>
          <p:cNvSpPr txBox="1">
            <a:spLocks noGrp="1"/>
          </p:cNvSpPr>
          <p:nvPr>
            <p:ph type="sldNum" idx="12"/>
          </p:nvPr>
        </p:nvSpPr>
        <p:spPr>
          <a:xfrm>
            <a:off x="8536302" y="4749851"/>
            <a:ext cx="548700" cy="393600"/>
          </a:xfrm>
          <a:prstGeom prst="rect">
            <a:avLst/>
          </a:prstGeom>
        </p:spPr>
        <p:txBody>
          <a:bodyPr spcFirstLastPara="1" wrap="square" lIns="93125" tIns="93125" rIns="93125" bIns="931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0"/>
        <p:cNvGrpSpPr/>
        <p:nvPr/>
      </p:nvGrpSpPr>
      <p:grpSpPr>
        <a:xfrm>
          <a:off x="0" y="0"/>
          <a:ext cx="0" cy="0"/>
          <a:chOff x="0" y="0"/>
          <a:chExt cx="0" cy="0"/>
        </a:xfrm>
      </p:grpSpPr>
      <p:sp>
        <p:nvSpPr>
          <p:cNvPr id="41" name="Google Shape;41;g6bb98c898c_0_308"/>
          <p:cNvSpPr/>
          <p:nvPr/>
        </p:nvSpPr>
        <p:spPr>
          <a:xfrm>
            <a:off x="0" y="0"/>
            <a:ext cx="9144000" cy="487800"/>
          </a:xfrm>
          <a:prstGeom prst="rect">
            <a:avLst/>
          </a:prstGeom>
          <a:solidFill>
            <a:schemeClr val="lt2"/>
          </a:solidFill>
          <a:ln>
            <a:noFill/>
          </a:ln>
        </p:spPr>
        <p:txBody>
          <a:bodyPr spcFirstLastPara="1" wrap="square" lIns="93125" tIns="93125" rIns="93125" bIns="93125" anchor="ctr" anchorCtr="0">
            <a:noAutofit/>
          </a:bodyPr>
          <a:lstStyle/>
          <a:p>
            <a:pPr marL="0" lvl="0" indent="0" algn="l" rtl="0">
              <a:spcBef>
                <a:spcPts val="0"/>
              </a:spcBef>
              <a:spcAft>
                <a:spcPts val="0"/>
              </a:spcAft>
              <a:buNone/>
            </a:pPr>
            <a:endParaRPr/>
          </a:p>
        </p:txBody>
      </p:sp>
      <p:grpSp>
        <p:nvGrpSpPr>
          <p:cNvPr id="42" name="Google Shape;42;g6bb98c898c_0_308"/>
          <p:cNvGrpSpPr/>
          <p:nvPr/>
        </p:nvGrpSpPr>
        <p:grpSpPr>
          <a:xfrm>
            <a:off x="830392" y="1191256"/>
            <a:ext cx="745763" cy="45826"/>
            <a:chOff x="4580561" y="2589004"/>
            <a:chExt cx="1064464" cy="25200"/>
          </a:xfrm>
        </p:grpSpPr>
        <p:sp>
          <p:nvSpPr>
            <p:cNvPr id="43" name="Google Shape;43;g6bb98c898c_0_308"/>
            <p:cNvSpPr/>
            <p:nvPr/>
          </p:nvSpPr>
          <p:spPr>
            <a:xfrm rot="-5400000">
              <a:off x="5366325" y="2335504"/>
              <a:ext cx="25200" cy="532200"/>
            </a:xfrm>
            <a:prstGeom prst="rect">
              <a:avLst/>
            </a:prstGeom>
            <a:solidFill>
              <a:schemeClr val="accent3"/>
            </a:solidFill>
            <a:ln>
              <a:noFill/>
            </a:ln>
          </p:spPr>
          <p:txBody>
            <a:bodyPr spcFirstLastPara="1" wrap="square" lIns="93125" tIns="93125" rIns="93125" bIns="93125" anchor="ctr" anchorCtr="0">
              <a:noAutofit/>
            </a:bodyPr>
            <a:lstStyle/>
            <a:p>
              <a:pPr marL="0" lvl="0" indent="0" algn="l" rtl="0">
                <a:spcBef>
                  <a:spcPts val="0"/>
                </a:spcBef>
                <a:spcAft>
                  <a:spcPts val="0"/>
                </a:spcAft>
                <a:buNone/>
              </a:pPr>
              <a:endParaRPr/>
            </a:p>
          </p:txBody>
        </p:sp>
        <p:sp>
          <p:nvSpPr>
            <p:cNvPr id="44" name="Google Shape;44;g6bb98c898c_0_308"/>
            <p:cNvSpPr/>
            <p:nvPr/>
          </p:nvSpPr>
          <p:spPr>
            <a:xfrm rot="-5400000">
              <a:off x="4836311" y="2333254"/>
              <a:ext cx="25200" cy="536700"/>
            </a:xfrm>
            <a:prstGeom prst="rect">
              <a:avLst/>
            </a:prstGeom>
            <a:solidFill>
              <a:schemeClr val="dk1"/>
            </a:solidFill>
            <a:ln>
              <a:noFill/>
            </a:ln>
          </p:spPr>
          <p:txBody>
            <a:bodyPr spcFirstLastPara="1" wrap="square" lIns="93125" tIns="93125" rIns="93125" bIns="93125" anchor="ctr" anchorCtr="0">
              <a:noAutofit/>
            </a:bodyPr>
            <a:lstStyle/>
            <a:p>
              <a:pPr marL="0" lvl="0" indent="0" algn="l" rtl="0">
                <a:spcBef>
                  <a:spcPts val="0"/>
                </a:spcBef>
                <a:spcAft>
                  <a:spcPts val="0"/>
                </a:spcAft>
                <a:buNone/>
              </a:pPr>
              <a:endParaRPr/>
            </a:p>
          </p:txBody>
        </p:sp>
      </p:grpSp>
      <p:sp>
        <p:nvSpPr>
          <p:cNvPr id="45" name="Google Shape;45;g6bb98c898c_0_308"/>
          <p:cNvSpPr txBox="1">
            <a:spLocks noGrp="1"/>
          </p:cNvSpPr>
          <p:nvPr>
            <p:ph type="title"/>
          </p:nvPr>
        </p:nvSpPr>
        <p:spPr>
          <a:xfrm>
            <a:off x="729450" y="1318650"/>
            <a:ext cx="7688400" cy="535200"/>
          </a:xfrm>
          <a:prstGeom prst="rect">
            <a:avLst/>
          </a:prstGeom>
        </p:spPr>
        <p:txBody>
          <a:bodyPr spcFirstLastPara="1" wrap="square" lIns="93125" tIns="93125" rIns="93125" bIns="93125" anchor="t" anchorCtr="0">
            <a:noAutofit/>
          </a:bodyPr>
          <a:lstStyle>
            <a:lvl1pPr lvl="0" rtl="0">
              <a:spcBef>
                <a:spcPts val="0"/>
              </a:spcBef>
              <a:spcAft>
                <a:spcPts val="0"/>
              </a:spcAft>
              <a:buClr>
                <a:schemeClr val="dk2"/>
              </a:buClr>
              <a:buSzPts val="2600"/>
              <a:buNone/>
              <a:defRPr sz="2600">
                <a:solidFill>
                  <a:schemeClr val="dk2"/>
                </a:solidFill>
              </a:defRPr>
            </a:lvl1pPr>
            <a:lvl2pPr lvl="1" rtl="0">
              <a:spcBef>
                <a:spcPts val="0"/>
              </a:spcBef>
              <a:spcAft>
                <a:spcPts val="0"/>
              </a:spcAft>
              <a:buClr>
                <a:schemeClr val="dk2"/>
              </a:buClr>
              <a:buSzPts val="2600"/>
              <a:buNone/>
              <a:defRPr sz="2600">
                <a:solidFill>
                  <a:schemeClr val="dk2"/>
                </a:solidFill>
              </a:defRPr>
            </a:lvl2pPr>
            <a:lvl3pPr lvl="2" rtl="0">
              <a:spcBef>
                <a:spcPts val="0"/>
              </a:spcBef>
              <a:spcAft>
                <a:spcPts val="0"/>
              </a:spcAft>
              <a:buClr>
                <a:schemeClr val="dk2"/>
              </a:buClr>
              <a:buSzPts val="2600"/>
              <a:buNone/>
              <a:defRPr sz="2600">
                <a:solidFill>
                  <a:schemeClr val="dk2"/>
                </a:solidFill>
              </a:defRPr>
            </a:lvl3pPr>
            <a:lvl4pPr lvl="3" rtl="0">
              <a:spcBef>
                <a:spcPts val="0"/>
              </a:spcBef>
              <a:spcAft>
                <a:spcPts val="0"/>
              </a:spcAft>
              <a:buClr>
                <a:schemeClr val="dk2"/>
              </a:buClr>
              <a:buSzPts val="2600"/>
              <a:buNone/>
              <a:defRPr sz="2600">
                <a:solidFill>
                  <a:schemeClr val="dk2"/>
                </a:solidFill>
              </a:defRPr>
            </a:lvl4pPr>
            <a:lvl5pPr lvl="4" rtl="0">
              <a:spcBef>
                <a:spcPts val="0"/>
              </a:spcBef>
              <a:spcAft>
                <a:spcPts val="0"/>
              </a:spcAft>
              <a:buClr>
                <a:schemeClr val="dk2"/>
              </a:buClr>
              <a:buSzPts val="2600"/>
              <a:buNone/>
              <a:defRPr sz="2600">
                <a:solidFill>
                  <a:schemeClr val="dk2"/>
                </a:solidFill>
              </a:defRPr>
            </a:lvl5pPr>
            <a:lvl6pPr lvl="5" rtl="0">
              <a:spcBef>
                <a:spcPts val="0"/>
              </a:spcBef>
              <a:spcAft>
                <a:spcPts val="0"/>
              </a:spcAft>
              <a:buClr>
                <a:schemeClr val="dk2"/>
              </a:buClr>
              <a:buSzPts val="2600"/>
              <a:buNone/>
              <a:defRPr sz="2600">
                <a:solidFill>
                  <a:schemeClr val="dk2"/>
                </a:solidFill>
              </a:defRPr>
            </a:lvl6pPr>
            <a:lvl7pPr lvl="6" rtl="0">
              <a:spcBef>
                <a:spcPts val="0"/>
              </a:spcBef>
              <a:spcAft>
                <a:spcPts val="0"/>
              </a:spcAft>
              <a:buClr>
                <a:schemeClr val="dk2"/>
              </a:buClr>
              <a:buSzPts val="2600"/>
              <a:buNone/>
              <a:defRPr sz="2600">
                <a:solidFill>
                  <a:schemeClr val="dk2"/>
                </a:solidFill>
              </a:defRPr>
            </a:lvl7pPr>
            <a:lvl8pPr lvl="7" rtl="0">
              <a:spcBef>
                <a:spcPts val="0"/>
              </a:spcBef>
              <a:spcAft>
                <a:spcPts val="0"/>
              </a:spcAft>
              <a:buClr>
                <a:schemeClr val="dk2"/>
              </a:buClr>
              <a:buSzPts val="2600"/>
              <a:buNone/>
              <a:defRPr sz="2600">
                <a:solidFill>
                  <a:schemeClr val="dk2"/>
                </a:solidFill>
              </a:defRPr>
            </a:lvl8pPr>
            <a:lvl9pPr lvl="8" rtl="0">
              <a:spcBef>
                <a:spcPts val="0"/>
              </a:spcBef>
              <a:spcAft>
                <a:spcPts val="0"/>
              </a:spcAft>
              <a:buClr>
                <a:schemeClr val="dk2"/>
              </a:buClr>
              <a:buSzPts val="2600"/>
              <a:buNone/>
              <a:defRPr sz="2600">
                <a:solidFill>
                  <a:schemeClr val="dk2"/>
                </a:solidFill>
              </a:defRPr>
            </a:lvl9pPr>
          </a:lstStyle>
          <a:p>
            <a:endParaRPr/>
          </a:p>
        </p:txBody>
      </p:sp>
      <p:sp>
        <p:nvSpPr>
          <p:cNvPr id="46" name="Google Shape;46;g6bb98c898c_0_308"/>
          <p:cNvSpPr txBox="1">
            <a:spLocks noGrp="1"/>
          </p:cNvSpPr>
          <p:nvPr>
            <p:ph type="sldNum" idx="12"/>
          </p:nvPr>
        </p:nvSpPr>
        <p:spPr>
          <a:xfrm>
            <a:off x="8536302" y="4749851"/>
            <a:ext cx="548700" cy="393600"/>
          </a:xfrm>
          <a:prstGeom prst="rect">
            <a:avLst/>
          </a:prstGeom>
        </p:spPr>
        <p:txBody>
          <a:bodyPr spcFirstLastPara="1" wrap="square" lIns="93125" tIns="93125" rIns="93125" bIns="931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47"/>
        <p:cNvGrpSpPr/>
        <p:nvPr/>
      </p:nvGrpSpPr>
      <p:grpSpPr>
        <a:xfrm>
          <a:off x="0" y="0"/>
          <a:ext cx="0" cy="0"/>
          <a:chOff x="0" y="0"/>
          <a:chExt cx="0" cy="0"/>
        </a:xfrm>
      </p:grpSpPr>
      <p:sp>
        <p:nvSpPr>
          <p:cNvPr id="48" name="Google Shape;48;g6bb98c898c_0_315"/>
          <p:cNvSpPr/>
          <p:nvPr/>
        </p:nvSpPr>
        <p:spPr>
          <a:xfrm>
            <a:off x="0" y="0"/>
            <a:ext cx="9144000" cy="487800"/>
          </a:xfrm>
          <a:prstGeom prst="rect">
            <a:avLst/>
          </a:prstGeom>
          <a:solidFill>
            <a:schemeClr val="lt2"/>
          </a:solidFill>
          <a:ln>
            <a:noFill/>
          </a:ln>
        </p:spPr>
        <p:txBody>
          <a:bodyPr spcFirstLastPara="1" wrap="square" lIns="93125" tIns="93125" rIns="93125" bIns="93125" anchor="ctr" anchorCtr="0">
            <a:noAutofit/>
          </a:bodyPr>
          <a:lstStyle/>
          <a:p>
            <a:pPr marL="0" lvl="0" indent="0" algn="l" rtl="0">
              <a:spcBef>
                <a:spcPts val="0"/>
              </a:spcBef>
              <a:spcAft>
                <a:spcPts val="0"/>
              </a:spcAft>
              <a:buNone/>
            </a:pPr>
            <a:endParaRPr/>
          </a:p>
        </p:txBody>
      </p:sp>
      <p:grpSp>
        <p:nvGrpSpPr>
          <p:cNvPr id="49" name="Google Shape;49;g6bb98c898c_0_315"/>
          <p:cNvGrpSpPr/>
          <p:nvPr/>
        </p:nvGrpSpPr>
        <p:grpSpPr>
          <a:xfrm>
            <a:off x="830392" y="1191256"/>
            <a:ext cx="745763" cy="45826"/>
            <a:chOff x="4580561" y="2589004"/>
            <a:chExt cx="1064464" cy="25200"/>
          </a:xfrm>
        </p:grpSpPr>
        <p:sp>
          <p:nvSpPr>
            <p:cNvPr id="50" name="Google Shape;50;g6bb98c898c_0_315"/>
            <p:cNvSpPr/>
            <p:nvPr/>
          </p:nvSpPr>
          <p:spPr>
            <a:xfrm rot="-5400000">
              <a:off x="5366325" y="2335504"/>
              <a:ext cx="25200" cy="532200"/>
            </a:xfrm>
            <a:prstGeom prst="rect">
              <a:avLst/>
            </a:prstGeom>
            <a:solidFill>
              <a:schemeClr val="accent3"/>
            </a:solidFill>
            <a:ln>
              <a:noFill/>
            </a:ln>
          </p:spPr>
          <p:txBody>
            <a:bodyPr spcFirstLastPara="1" wrap="square" lIns="93125" tIns="93125" rIns="93125" bIns="93125" anchor="ctr" anchorCtr="0">
              <a:noAutofit/>
            </a:bodyPr>
            <a:lstStyle/>
            <a:p>
              <a:pPr marL="0" lvl="0" indent="0" algn="l" rtl="0">
                <a:spcBef>
                  <a:spcPts val="0"/>
                </a:spcBef>
                <a:spcAft>
                  <a:spcPts val="0"/>
                </a:spcAft>
                <a:buNone/>
              </a:pPr>
              <a:endParaRPr/>
            </a:p>
          </p:txBody>
        </p:sp>
        <p:sp>
          <p:nvSpPr>
            <p:cNvPr id="51" name="Google Shape;51;g6bb98c898c_0_315"/>
            <p:cNvSpPr/>
            <p:nvPr/>
          </p:nvSpPr>
          <p:spPr>
            <a:xfrm rot="-5400000">
              <a:off x="4836311" y="2333254"/>
              <a:ext cx="25200" cy="536700"/>
            </a:xfrm>
            <a:prstGeom prst="rect">
              <a:avLst/>
            </a:prstGeom>
            <a:solidFill>
              <a:schemeClr val="dk1"/>
            </a:solidFill>
            <a:ln>
              <a:noFill/>
            </a:ln>
          </p:spPr>
          <p:txBody>
            <a:bodyPr spcFirstLastPara="1" wrap="square" lIns="93125" tIns="93125" rIns="93125" bIns="93125" anchor="ctr" anchorCtr="0">
              <a:noAutofit/>
            </a:bodyPr>
            <a:lstStyle/>
            <a:p>
              <a:pPr marL="0" lvl="0" indent="0" algn="l" rtl="0">
                <a:spcBef>
                  <a:spcPts val="0"/>
                </a:spcBef>
                <a:spcAft>
                  <a:spcPts val="0"/>
                </a:spcAft>
                <a:buNone/>
              </a:pPr>
              <a:endParaRPr/>
            </a:p>
          </p:txBody>
        </p:sp>
      </p:grpSp>
      <p:sp>
        <p:nvSpPr>
          <p:cNvPr id="52" name="Google Shape;52;g6bb98c898c_0_315"/>
          <p:cNvSpPr txBox="1">
            <a:spLocks noGrp="1"/>
          </p:cNvSpPr>
          <p:nvPr>
            <p:ph type="title"/>
          </p:nvPr>
        </p:nvSpPr>
        <p:spPr>
          <a:xfrm>
            <a:off x="730000" y="1318650"/>
            <a:ext cx="3300900" cy="1381500"/>
          </a:xfrm>
          <a:prstGeom prst="rect">
            <a:avLst/>
          </a:prstGeom>
        </p:spPr>
        <p:txBody>
          <a:bodyPr spcFirstLastPara="1" wrap="square" lIns="93125" tIns="93125" rIns="93125" bIns="93125" anchor="t" anchorCtr="0">
            <a:noAutofit/>
          </a:bodyPr>
          <a:lstStyle>
            <a:lvl1pPr lvl="0" rtl="0">
              <a:spcBef>
                <a:spcPts val="0"/>
              </a:spcBef>
              <a:spcAft>
                <a:spcPts val="0"/>
              </a:spcAft>
              <a:buClr>
                <a:schemeClr val="dk2"/>
              </a:buClr>
              <a:buSzPts val="2600"/>
              <a:buNone/>
              <a:defRPr sz="2600">
                <a:solidFill>
                  <a:schemeClr val="dk2"/>
                </a:solidFill>
              </a:defRPr>
            </a:lvl1pPr>
            <a:lvl2pPr lvl="1" rtl="0">
              <a:spcBef>
                <a:spcPts val="0"/>
              </a:spcBef>
              <a:spcAft>
                <a:spcPts val="0"/>
              </a:spcAft>
              <a:buClr>
                <a:schemeClr val="dk2"/>
              </a:buClr>
              <a:buSzPts val="2600"/>
              <a:buNone/>
              <a:defRPr sz="2600">
                <a:solidFill>
                  <a:schemeClr val="dk2"/>
                </a:solidFill>
              </a:defRPr>
            </a:lvl2pPr>
            <a:lvl3pPr lvl="2" rtl="0">
              <a:spcBef>
                <a:spcPts val="0"/>
              </a:spcBef>
              <a:spcAft>
                <a:spcPts val="0"/>
              </a:spcAft>
              <a:buClr>
                <a:schemeClr val="dk2"/>
              </a:buClr>
              <a:buSzPts val="2600"/>
              <a:buNone/>
              <a:defRPr sz="2600">
                <a:solidFill>
                  <a:schemeClr val="dk2"/>
                </a:solidFill>
              </a:defRPr>
            </a:lvl3pPr>
            <a:lvl4pPr lvl="3" rtl="0">
              <a:spcBef>
                <a:spcPts val="0"/>
              </a:spcBef>
              <a:spcAft>
                <a:spcPts val="0"/>
              </a:spcAft>
              <a:buClr>
                <a:schemeClr val="dk2"/>
              </a:buClr>
              <a:buSzPts val="2600"/>
              <a:buNone/>
              <a:defRPr sz="2600">
                <a:solidFill>
                  <a:schemeClr val="dk2"/>
                </a:solidFill>
              </a:defRPr>
            </a:lvl4pPr>
            <a:lvl5pPr lvl="4" rtl="0">
              <a:spcBef>
                <a:spcPts val="0"/>
              </a:spcBef>
              <a:spcAft>
                <a:spcPts val="0"/>
              </a:spcAft>
              <a:buClr>
                <a:schemeClr val="dk2"/>
              </a:buClr>
              <a:buSzPts val="2600"/>
              <a:buNone/>
              <a:defRPr sz="2600">
                <a:solidFill>
                  <a:schemeClr val="dk2"/>
                </a:solidFill>
              </a:defRPr>
            </a:lvl5pPr>
            <a:lvl6pPr lvl="5" rtl="0">
              <a:spcBef>
                <a:spcPts val="0"/>
              </a:spcBef>
              <a:spcAft>
                <a:spcPts val="0"/>
              </a:spcAft>
              <a:buClr>
                <a:schemeClr val="dk2"/>
              </a:buClr>
              <a:buSzPts val="2600"/>
              <a:buNone/>
              <a:defRPr sz="2600">
                <a:solidFill>
                  <a:schemeClr val="dk2"/>
                </a:solidFill>
              </a:defRPr>
            </a:lvl6pPr>
            <a:lvl7pPr lvl="6" rtl="0">
              <a:spcBef>
                <a:spcPts val="0"/>
              </a:spcBef>
              <a:spcAft>
                <a:spcPts val="0"/>
              </a:spcAft>
              <a:buClr>
                <a:schemeClr val="dk2"/>
              </a:buClr>
              <a:buSzPts val="2600"/>
              <a:buNone/>
              <a:defRPr sz="2600">
                <a:solidFill>
                  <a:schemeClr val="dk2"/>
                </a:solidFill>
              </a:defRPr>
            </a:lvl7pPr>
            <a:lvl8pPr lvl="7" rtl="0">
              <a:spcBef>
                <a:spcPts val="0"/>
              </a:spcBef>
              <a:spcAft>
                <a:spcPts val="0"/>
              </a:spcAft>
              <a:buClr>
                <a:schemeClr val="dk2"/>
              </a:buClr>
              <a:buSzPts val="2600"/>
              <a:buNone/>
              <a:defRPr sz="2600">
                <a:solidFill>
                  <a:schemeClr val="dk2"/>
                </a:solidFill>
              </a:defRPr>
            </a:lvl8pPr>
            <a:lvl9pPr lvl="8" rtl="0">
              <a:spcBef>
                <a:spcPts val="0"/>
              </a:spcBef>
              <a:spcAft>
                <a:spcPts val="0"/>
              </a:spcAft>
              <a:buClr>
                <a:schemeClr val="dk2"/>
              </a:buClr>
              <a:buSzPts val="2600"/>
              <a:buNone/>
              <a:defRPr sz="2600">
                <a:solidFill>
                  <a:schemeClr val="dk2"/>
                </a:solidFill>
              </a:defRPr>
            </a:lvl9pPr>
          </a:lstStyle>
          <a:p>
            <a:endParaRPr/>
          </a:p>
        </p:txBody>
      </p:sp>
      <p:sp>
        <p:nvSpPr>
          <p:cNvPr id="53" name="Google Shape;53;g6bb98c898c_0_315"/>
          <p:cNvSpPr txBox="1">
            <a:spLocks noGrp="1"/>
          </p:cNvSpPr>
          <p:nvPr>
            <p:ph type="body" idx="1"/>
          </p:nvPr>
        </p:nvSpPr>
        <p:spPr>
          <a:xfrm>
            <a:off x="721225" y="2781725"/>
            <a:ext cx="3300900" cy="1597500"/>
          </a:xfrm>
          <a:prstGeom prst="rect">
            <a:avLst/>
          </a:prstGeom>
        </p:spPr>
        <p:txBody>
          <a:bodyPr spcFirstLastPara="1" wrap="square" lIns="93125" tIns="93125" rIns="93125" bIns="93125" anchor="t" anchorCtr="0">
            <a:noAutofit/>
          </a:bodyPr>
          <a:lstStyle>
            <a:lvl1pPr marL="457200" lvl="0" indent="-317500" rtl="0">
              <a:spcBef>
                <a:spcPts val="0"/>
              </a:spcBef>
              <a:spcAft>
                <a:spcPts val="0"/>
              </a:spcAft>
              <a:buSzPts val="1400"/>
              <a:buChar char="●"/>
              <a:defRPr/>
            </a:lvl1pPr>
            <a:lvl2pPr marL="914400" lvl="1" indent="-298450" rtl="0">
              <a:spcBef>
                <a:spcPts val="1600"/>
              </a:spcBef>
              <a:spcAft>
                <a:spcPts val="0"/>
              </a:spcAft>
              <a:buSzPts val="1100"/>
              <a:buChar char="○"/>
              <a:defRPr/>
            </a:lvl2pPr>
            <a:lvl3pPr marL="1371600" lvl="2" indent="-298450" rtl="0">
              <a:spcBef>
                <a:spcPts val="1600"/>
              </a:spcBef>
              <a:spcAft>
                <a:spcPts val="0"/>
              </a:spcAft>
              <a:buSzPts val="1100"/>
              <a:buChar char="■"/>
              <a:defRPr/>
            </a:lvl3pPr>
            <a:lvl4pPr marL="1828800" lvl="3" indent="-298450" rtl="0">
              <a:spcBef>
                <a:spcPts val="1600"/>
              </a:spcBef>
              <a:spcAft>
                <a:spcPts val="0"/>
              </a:spcAft>
              <a:buSzPts val="1100"/>
              <a:buChar char="●"/>
              <a:defRPr/>
            </a:lvl4pPr>
            <a:lvl5pPr marL="2286000" lvl="4" indent="-298450" rtl="0">
              <a:spcBef>
                <a:spcPts val="1600"/>
              </a:spcBef>
              <a:spcAft>
                <a:spcPts val="0"/>
              </a:spcAft>
              <a:buSzPts val="1100"/>
              <a:buChar char="○"/>
              <a:defRPr/>
            </a:lvl5pPr>
            <a:lvl6pPr marL="2743200" lvl="5" indent="-298450" rtl="0">
              <a:spcBef>
                <a:spcPts val="1600"/>
              </a:spcBef>
              <a:spcAft>
                <a:spcPts val="0"/>
              </a:spcAft>
              <a:buSzPts val="1100"/>
              <a:buChar char="■"/>
              <a:defRPr/>
            </a:lvl6pPr>
            <a:lvl7pPr marL="3200400" lvl="6" indent="-298450" rtl="0">
              <a:spcBef>
                <a:spcPts val="1600"/>
              </a:spcBef>
              <a:spcAft>
                <a:spcPts val="0"/>
              </a:spcAft>
              <a:buSzPts val="1100"/>
              <a:buChar char="●"/>
              <a:defRPr/>
            </a:lvl7pPr>
            <a:lvl8pPr marL="3657600" lvl="7" indent="-298450" rtl="0">
              <a:spcBef>
                <a:spcPts val="1600"/>
              </a:spcBef>
              <a:spcAft>
                <a:spcPts val="0"/>
              </a:spcAft>
              <a:buSzPts val="1100"/>
              <a:buChar char="○"/>
              <a:defRPr/>
            </a:lvl8pPr>
            <a:lvl9pPr marL="4114800" lvl="8" indent="-298450" rtl="0">
              <a:spcBef>
                <a:spcPts val="1600"/>
              </a:spcBef>
              <a:spcAft>
                <a:spcPts val="1600"/>
              </a:spcAft>
              <a:buSzPts val="1100"/>
              <a:buChar char="■"/>
              <a:defRPr/>
            </a:lvl9pPr>
          </a:lstStyle>
          <a:p>
            <a:endParaRPr/>
          </a:p>
        </p:txBody>
      </p:sp>
      <p:sp>
        <p:nvSpPr>
          <p:cNvPr id="54" name="Google Shape;54;g6bb98c898c_0_315"/>
          <p:cNvSpPr txBox="1">
            <a:spLocks noGrp="1"/>
          </p:cNvSpPr>
          <p:nvPr>
            <p:ph type="sldNum" idx="12"/>
          </p:nvPr>
        </p:nvSpPr>
        <p:spPr>
          <a:xfrm>
            <a:off x="8536302" y="4749851"/>
            <a:ext cx="548700" cy="393600"/>
          </a:xfrm>
          <a:prstGeom prst="rect">
            <a:avLst/>
          </a:prstGeom>
        </p:spPr>
        <p:txBody>
          <a:bodyPr spcFirstLastPara="1" wrap="square" lIns="93125" tIns="93125" rIns="93125" bIns="931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bg>
      <p:bgPr>
        <a:solidFill>
          <a:schemeClr val="accent3"/>
        </a:solidFill>
        <a:effectLst/>
      </p:bgPr>
    </p:bg>
    <p:spTree>
      <p:nvGrpSpPr>
        <p:cNvPr id="1" name="Shape 55"/>
        <p:cNvGrpSpPr/>
        <p:nvPr/>
      </p:nvGrpSpPr>
      <p:grpSpPr>
        <a:xfrm>
          <a:off x="0" y="0"/>
          <a:ext cx="0" cy="0"/>
          <a:chOff x="0" y="0"/>
          <a:chExt cx="0" cy="0"/>
        </a:xfrm>
      </p:grpSpPr>
      <p:grpSp>
        <p:nvGrpSpPr>
          <p:cNvPr id="56" name="Google Shape;56;g6bb98c898c_0_323"/>
          <p:cNvGrpSpPr/>
          <p:nvPr/>
        </p:nvGrpSpPr>
        <p:grpSpPr>
          <a:xfrm>
            <a:off x="830392" y="4169130"/>
            <a:ext cx="745763" cy="45826"/>
            <a:chOff x="4580561" y="2589004"/>
            <a:chExt cx="1064464" cy="25200"/>
          </a:xfrm>
        </p:grpSpPr>
        <p:sp>
          <p:nvSpPr>
            <p:cNvPr id="57" name="Google Shape;57;g6bb98c898c_0_323"/>
            <p:cNvSpPr/>
            <p:nvPr/>
          </p:nvSpPr>
          <p:spPr>
            <a:xfrm rot="-5400000">
              <a:off x="5366325" y="2335504"/>
              <a:ext cx="25200" cy="532200"/>
            </a:xfrm>
            <a:prstGeom prst="rect">
              <a:avLst/>
            </a:prstGeom>
            <a:solidFill>
              <a:schemeClr val="lt1"/>
            </a:solidFill>
            <a:ln>
              <a:noFill/>
            </a:ln>
          </p:spPr>
          <p:txBody>
            <a:bodyPr spcFirstLastPara="1" wrap="square" lIns="93125" tIns="93125" rIns="93125" bIns="93125" anchor="ctr" anchorCtr="0">
              <a:noAutofit/>
            </a:bodyPr>
            <a:lstStyle/>
            <a:p>
              <a:pPr marL="0" lvl="0" indent="0" algn="l" rtl="0">
                <a:spcBef>
                  <a:spcPts val="0"/>
                </a:spcBef>
                <a:spcAft>
                  <a:spcPts val="0"/>
                </a:spcAft>
                <a:buNone/>
              </a:pPr>
              <a:endParaRPr/>
            </a:p>
          </p:txBody>
        </p:sp>
        <p:sp>
          <p:nvSpPr>
            <p:cNvPr id="58" name="Google Shape;58;g6bb98c898c_0_323"/>
            <p:cNvSpPr/>
            <p:nvPr/>
          </p:nvSpPr>
          <p:spPr>
            <a:xfrm rot="-5400000">
              <a:off x="4836311" y="2333254"/>
              <a:ext cx="25200" cy="536700"/>
            </a:xfrm>
            <a:prstGeom prst="rect">
              <a:avLst/>
            </a:prstGeom>
            <a:solidFill>
              <a:schemeClr val="lt1"/>
            </a:solidFill>
            <a:ln>
              <a:noFill/>
            </a:ln>
          </p:spPr>
          <p:txBody>
            <a:bodyPr spcFirstLastPara="1" wrap="square" lIns="93125" tIns="93125" rIns="93125" bIns="93125" anchor="ctr" anchorCtr="0">
              <a:noAutofit/>
            </a:bodyPr>
            <a:lstStyle/>
            <a:p>
              <a:pPr marL="0" lvl="0" indent="0" algn="l" rtl="0">
                <a:spcBef>
                  <a:spcPts val="0"/>
                </a:spcBef>
                <a:spcAft>
                  <a:spcPts val="0"/>
                </a:spcAft>
                <a:buNone/>
              </a:pPr>
              <a:endParaRPr/>
            </a:p>
          </p:txBody>
        </p:sp>
      </p:grpSp>
      <p:sp>
        <p:nvSpPr>
          <p:cNvPr id="59" name="Google Shape;59;g6bb98c898c_0_323"/>
          <p:cNvSpPr txBox="1">
            <a:spLocks noGrp="1"/>
          </p:cNvSpPr>
          <p:nvPr>
            <p:ph type="title"/>
          </p:nvPr>
        </p:nvSpPr>
        <p:spPr>
          <a:xfrm>
            <a:off x="729450" y="864300"/>
            <a:ext cx="7021200" cy="2985000"/>
          </a:xfrm>
          <a:prstGeom prst="rect">
            <a:avLst/>
          </a:prstGeom>
        </p:spPr>
        <p:txBody>
          <a:bodyPr spcFirstLastPara="1" wrap="square" lIns="93125" tIns="93125" rIns="93125" bIns="93125" anchor="ctr" anchorCtr="0">
            <a:noAutofit/>
          </a:bodyPr>
          <a:lstStyle>
            <a:lvl1pPr lvl="0" rtl="0">
              <a:spcBef>
                <a:spcPts val="0"/>
              </a:spcBef>
              <a:spcAft>
                <a:spcPts val="0"/>
              </a:spcAft>
              <a:buClr>
                <a:schemeClr val="lt1"/>
              </a:buClr>
              <a:buSzPts val="3700"/>
              <a:buNone/>
              <a:defRPr sz="3700">
                <a:solidFill>
                  <a:schemeClr val="lt1"/>
                </a:solidFill>
              </a:defRPr>
            </a:lvl1pPr>
            <a:lvl2pPr lvl="1" rtl="0">
              <a:spcBef>
                <a:spcPts val="0"/>
              </a:spcBef>
              <a:spcAft>
                <a:spcPts val="0"/>
              </a:spcAft>
              <a:buClr>
                <a:schemeClr val="lt1"/>
              </a:buClr>
              <a:buSzPts val="3700"/>
              <a:buNone/>
              <a:defRPr sz="3700">
                <a:solidFill>
                  <a:schemeClr val="lt1"/>
                </a:solidFill>
              </a:defRPr>
            </a:lvl2pPr>
            <a:lvl3pPr lvl="2" rtl="0">
              <a:spcBef>
                <a:spcPts val="0"/>
              </a:spcBef>
              <a:spcAft>
                <a:spcPts val="0"/>
              </a:spcAft>
              <a:buClr>
                <a:schemeClr val="lt1"/>
              </a:buClr>
              <a:buSzPts val="3700"/>
              <a:buNone/>
              <a:defRPr sz="3700">
                <a:solidFill>
                  <a:schemeClr val="lt1"/>
                </a:solidFill>
              </a:defRPr>
            </a:lvl3pPr>
            <a:lvl4pPr lvl="3" rtl="0">
              <a:spcBef>
                <a:spcPts val="0"/>
              </a:spcBef>
              <a:spcAft>
                <a:spcPts val="0"/>
              </a:spcAft>
              <a:buClr>
                <a:schemeClr val="lt1"/>
              </a:buClr>
              <a:buSzPts val="3700"/>
              <a:buNone/>
              <a:defRPr sz="3700">
                <a:solidFill>
                  <a:schemeClr val="lt1"/>
                </a:solidFill>
              </a:defRPr>
            </a:lvl4pPr>
            <a:lvl5pPr lvl="4" rtl="0">
              <a:spcBef>
                <a:spcPts val="0"/>
              </a:spcBef>
              <a:spcAft>
                <a:spcPts val="0"/>
              </a:spcAft>
              <a:buClr>
                <a:schemeClr val="lt1"/>
              </a:buClr>
              <a:buSzPts val="3700"/>
              <a:buNone/>
              <a:defRPr sz="3700">
                <a:solidFill>
                  <a:schemeClr val="lt1"/>
                </a:solidFill>
              </a:defRPr>
            </a:lvl5pPr>
            <a:lvl6pPr lvl="5" rtl="0">
              <a:spcBef>
                <a:spcPts val="0"/>
              </a:spcBef>
              <a:spcAft>
                <a:spcPts val="0"/>
              </a:spcAft>
              <a:buClr>
                <a:schemeClr val="lt1"/>
              </a:buClr>
              <a:buSzPts val="3700"/>
              <a:buNone/>
              <a:defRPr sz="3700">
                <a:solidFill>
                  <a:schemeClr val="lt1"/>
                </a:solidFill>
              </a:defRPr>
            </a:lvl6pPr>
            <a:lvl7pPr lvl="6" rtl="0">
              <a:spcBef>
                <a:spcPts val="0"/>
              </a:spcBef>
              <a:spcAft>
                <a:spcPts val="0"/>
              </a:spcAft>
              <a:buClr>
                <a:schemeClr val="lt1"/>
              </a:buClr>
              <a:buSzPts val="3700"/>
              <a:buNone/>
              <a:defRPr sz="3700">
                <a:solidFill>
                  <a:schemeClr val="lt1"/>
                </a:solidFill>
              </a:defRPr>
            </a:lvl7pPr>
            <a:lvl8pPr lvl="7" rtl="0">
              <a:spcBef>
                <a:spcPts val="0"/>
              </a:spcBef>
              <a:spcAft>
                <a:spcPts val="0"/>
              </a:spcAft>
              <a:buClr>
                <a:schemeClr val="lt1"/>
              </a:buClr>
              <a:buSzPts val="3700"/>
              <a:buNone/>
              <a:defRPr sz="3700">
                <a:solidFill>
                  <a:schemeClr val="lt1"/>
                </a:solidFill>
              </a:defRPr>
            </a:lvl8pPr>
            <a:lvl9pPr lvl="8" rtl="0">
              <a:spcBef>
                <a:spcPts val="0"/>
              </a:spcBef>
              <a:spcAft>
                <a:spcPts val="0"/>
              </a:spcAft>
              <a:buClr>
                <a:schemeClr val="lt1"/>
              </a:buClr>
              <a:buSzPts val="3700"/>
              <a:buNone/>
              <a:defRPr sz="3700">
                <a:solidFill>
                  <a:schemeClr val="lt1"/>
                </a:solidFill>
              </a:defRPr>
            </a:lvl9pPr>
          </a:lstStyle>
          <a:p>
            <a:endParaRPr/>
          </a:p>
        </p:txBody>
      </p:sp>
      <p:sp>
        <p:nvSpPr>
          <p:cNvPr id="60" name="Google Shape;60;g6bb98c898c_0_323"/>
          <p:cNvSpPr txBox="1">
            <a:spLocks noGrp="1"/>
          </p:cNvSpPr>
          <p:nvPr>
            <p:ph type="sldNum" idx="12"/>
          </p:nvPr>
        </p:nvSpPr>
        <p:spPr>
          <a:xfrm>
            <a:off x="8536302" y="4749851"/>
            <a:ext cx="548700" cy="393600"/>
          </a:xfrm>
          <a:prstGeom prst="rect">
            <a:avLst/>
          </a:prstGeom>
        </p:spPr>
        <p:txBody>
          <a:bodyPr spcFirstLastPara="1" wrap="square" lIns="93125" tIns="93125" rIns="93125" bIns="93125" anchor="ctr" anchorCtr="0">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61"/>
        <p:cNvGrpSpPr/>
        <p:nvPr/>
      </p:nvGrpSpPr>
      <p:grpSpPr>
        <a:xfrm>
          <a:off x="0" y="0"/>
          <a:ext cx="0" cy="0"/>
          <a:chOff x="0" y="0"/>
          <a:chExt cx="0" cy="0"/>
        </a:xfrm>
      </p:grpSpPr>
      <p:sp>
        <p:nvSpPr>
          <p:cNvPr id="62" name="Google Shape;62;g6bb98c898c_0_329"/>
          <p:cNvSpPr/>
          <p:nvPr/>
        </p:nvSpPr>
        <p:spPr>
          <a:xfrm>
            <a:off x="0" y="0"/>
            <a:ext cx="4572000" cy="5143500"/>
          </a:xfrm>
          <a:prstGeom prst="rect">
            <a:avLst/>
          </a:prstGeom>
          <a:solidFill>
            <a:schemeClr val="lt2"/>
          </a:solidFill>
          <a:ln>
            <a:noFill/>
          </a:ln>
        </p:spPr>
        <p:txBody>
          <a:bodyPr spcFirstLastPara="1" wrap="square" lIns="93125" tIns="93125" rIns="93125" bIns="93125" anchor="ctr" anchorCtr="0">
            <a:noAutofit/>
          </a:bodyPr>
          <a:lstStyle/>
          <a:p>
            <a:pPr marL="0" lvl="0" indent="0" algn="l" rtl="0">
              <a:spcBef>
                <a:spcPts val="0"/>
              </a:spcBef>
              <a:spcAft>
                <a:spcPts val="0"/>
              </a:spcAft>
              <a:buNone/>
            </a:pPr>
            <a:endParaRPr/>
          </a:p>
        </p:txBody>
      </p:sp>
      <p:grpSp>
        <p:nvGrpSpPr>
          <p:cNvPr id="63" name="Google Shape;63;g6bb98c898c_0_329"/>
          <p:cNvGrpSpPr/>
          <p:nvPr/>
        </p:nvGrpSpPr>
        <p:grpSpPr>
          <a:xfrm>
            <a:off x="830392" y="1191256"/>
            <a:ext cx="745763" cy="45826"/>
            <a:chOff x="4580561" y="2589004"/>
            <a:chExt cx="1064464" cy="25200"/>
          </a:xfrm>
        </p:grpSpPr>
        <p:sp>
          <p:nvSpPr>
            <p:cNvPr id="64" name="Google Shape;64;g6bb98c898c_0_329"/>
            <p:cNvSpPr/>
            <p:nvPr/>
          </p:nvSpPr>
          <p:spPr>
            <a:xfrm rot="-5400000">
              <a:off x="5366325" y="2335504"/>
              <a:ext cx="25200" cy="532200"/>
            </a:xfrm>
            <a:prstGeom prst="rect">
              <a:avLst/>
            </a:prstGeom>
            <a:solidFill>
              <a:schemeClr val="accent3"/>
            </a:solidFill>
            <a:ln>
              <a:noFill/>
            </a:ln>
          </p:spPr>
          <p:txBody>
            <a:bodyPr spcFirstLastPara="1" wrap="square" lIns="93125" tIns="93125" rIns="93125" bIns="93125" anchor="ctr" anchorCtr="0">
              <a:noAutofit/>
            </a:bodyPr>
            <a:lstStyle/>
            <a:p>
              <a:pPr marL="0" lvl="0" indent="0" algn="l" rtl="0">
                <a:spcBef>
                  <a:spcPts val="0"/>
                </a:spcBef>
                <a:spcAft>
                  <a:spcPts val="0"/>
                </a:spcAft>
                <a:buNone/>
              </a:pPr>
              <a:endParaRPr/>
            </a:p>
          </p:txBody>
        </p:sp>
        <p:sp>
          <p:nvSpPr>
            <p:cNvPr id="65" name="Google Shape;65;g6bb98c898c_0_329"/>
            <p:cNvSpPr/>
            <p:nvPr/>
          </p:nvSpPr>
          <p:spPr>
            <a:xfrm rot="-5400000">
              <a:off x="4836311" y="2333254"/>
              <a:ext cx="25200" cy="536700"/>
            </a:xfrm>
            <a:prstGeom prst="rect">
              <a:avLst/>
            </a:prstGeom>
            <a:solidFill>
              <a:schemeClr val="dk1"/>
            </a:solidFill>
            <a:ln>
              <a:noFill/>
            </a:ln>
          </p:spPr>
          <p:txBody>
            <a:bodyPr spcFirstLastPara="1" wrap="square" lIns="93125" tIns="93125" rIns="93125" bIns="93125" anchor="ctr" anchorCtr="0">
              <a:noAutofit/>
            </a:bodyPr>
            <a:lstStyle/>
            <a:p>
              <a:pPr marL="0" lvl="0" indent="0" algn="l" rtl="0">
                <a:spcBef>
                  <a:spcPts val="0"/>
                </a:spcBef>
                <a:spcAft>
                  <a:spcPts val="0"/>
                </a:spcAft>
                <a:buNone/>
              </a:pPr>
              <a:endParaRPr/>
            </a:p>
          </p:txBody>
        </p:sp>
      </p:grpSp>
      <p:sp>
        <p:nvSpPr>
          <p:cNvPr id="66" name="Google Shape;66;g6bb98c898c_0_329"/>
          <p:cNvSpPr txBox="1">
            <a:spLocks noGrp="1"/>
          </p:cNvSpPr>
          <p:nvPr>
            <p:ph type="title"/>
          </p:nvPr>
        </p:nvSpPr>
        <p:spPr>
          <a:xfrm>
            <a:off x="730000" y="1318650"/>
            <a:ext cx="3300900" cy="1687200"/>
          </a:xfrm>
          <a:prstGeom prst="rect">
            <a:avLst/>
          </a:prstGeom>
        </p:spPr>
        <p:txBody>
          <a:bodyPr spcFirstLastPara="1" wrap="square" lIns="93125" tIns="93125" rIns="93125" bIns="93125" anchor="t" anchorCtr="0">
            <a:noAutofit/>
          </a:bodyPr>
          <a:lstStyle>
            <a:lvl1pPr lvl="0" rtl="0">
              <a:spcBef>
                <a:spcPts val="0"/>
              </a:spcBef>
              <a:spcAft>
                <a:spcPts val="0"/>
              </a:spcAft>
              <a:buClr>
                <a:schemeClr val="dk2"/>
              </a:buClr>
              <a:buSzPts val="2600"/>
              <a:buNone/>
              <a:defRPr sz="2600">
                <a:solidFill>
                  <a:schemeClr val="dk2"/>
                </a:solidFill>
              </a:defRPr>
            </a:lvl1pPr>
            <a:lvl2pPr lvl="1" rtl="0">
              <a:spcBef>
                <a:spcPts val="0"/>
              </a:spcBef>
              <a:spcAft>
                <a:spcPts val="0"/>
              </a:spcAft>
              <a:buClr>
                <a:schemeClr val="dk2"/>
              </a:buClr>
              <a:buSzPts val="2600"/>
              <a:buNone/>
              <a:defRPr sz="2600">
                <a:solidFill>
                  <a:schemeClr val="dk2"/>
                </a:solidFill>
              </a:defRPr>
            </a:lvl2pPr>
            <a:lvl3pPr lvl="2" rtl="0">
              <a:spcBef>
                <a:spcPts val="0"/>
              </a:spcBef>
              <a:spcAft>
                <a:spcPts val="0"/>
              </a:spcAft>
              <a:buClr>
                <a:schemeClr val="dk2"/>
              </a:buClr>
              <a:buSzPts val="2600"/>
              <a:buNone/>
              <a:defRPr sz="2600">
                <a:solidFill>
                  <a:schemeClr val="dk2"/>
                </a:solidFill>
              </a:defRPr>
            </a:lvl3pPr>
            <a:lvl4pPr lvl="3" rtl="0">
              <a:spcBef>
                <a:spcPts val="0"/>
              </a:spcBef>
              <a:spcAft>
                <a:spcPts val="0"/>
              </a:spcAft>
              <a:buClr>
                <a:schemeClr val="dk2"/>
              </a:buClr>
              <a:buSzPts val="2600"/>
              <a:buNone/>
              <a:defRPr sz="2600">
                <a:solidFill>
                  <a:schemeClr val="dk2"/>
                </a:solidFill>
              </a:defRPr>
            </a:lvl4pPr>
            <a:lvl5pPr lvl="4" rtl="0">
              <a:spcBef>
                <a:spcPts val="0"/>
              </a:spcBef>
              <a:spcAft>
                <a:spcPts val="0"/>
              </a:spcAft>
              <a:buClr>
                <a:schemeClr val="dk2"/>
              </a:buClr>
              <a:buSzPts val="2600"/>
              <a:buNone/>
              <a:defRPr sz="2600">
                <a:solidFill>
                  <a:schemeClr val="dk2"/>
                </a:solidFill>
              </a:defRPr>
            </a:lvl5pPr>
            <a:lvl6pPr lvl="5" rtl="0">
              <a:spcBef>
                <a:spcPts val="0"/>
              </a:spcBef>
              <a:spcAft>
                <a:spcPts val="0"/>
              </a:spcAft>
              <a:buClr>
                <a:schemeClr val="dk2"/>
              </a:buClr>
              <a:buSzPts val="2600"/>
              <a:buNone/>
              <a:defRPr sz="2600">
                <a:solidFill>
                  <a:schemeClr val="dk2"/>
                </a:solidFill>
              </a:defRPr>
            </a:lvl6pPr>
            <a:lvl7pPr lvl="6" rtl="0">
              <a:spcBef>
                <a:spcPts val="0"/>
              </a:spcBef>
              <a:spcAft>
                <a:spcPts val="0"/>
              </a:spcAft>
              <a:buClr>
                <a:schemeClr val="dk2"/>
              </a:buClr>
              <a:buSzPts val="2600"/>
              <a:buNone/>
              <a:defRPr sz="2600">
                <a:solidFill>
                  <a:schemeClr val="dk2"/>
                </a:solidFill>
              </a:defRPr>
            </a:lvl7pPr>
            <a:lvl8pPr lvl="7" rtl="0">
              <a:spcBef>
                <a:spcPts val="0"/>
              </a:spcBef>
              <a:spcAft>
                <a:spcPts val="0"/>
              </a:spcAft>
              <a:buClr>
                <a:schemeClr val="dk2"/>
              </a:buClr>
              <a:buSzPts val="2600"/>
              <a:buNone/>
              <a:defRPr sz="2600">
                <a:solidFill>
                  <a:schemeClr val="dk2"/>
                </a:solidFill>
              </a:defRPr>
            </a:lvl8pPr>
            <a:lvl9pPr lvl="8" rtl="0">
              <a:spcBef>
                <a:spcPts val="0"/>
              </a:spcBef>
              <a:spcAft>
                <a:spcPts val="0"/>
              </a:spcAft>
              <a:buClr>
                <a:schemeClr val="dk2"/>
              </a:buClr>
              <a:buSzPts val="2600"/>
              <a:buNone/>
              <a:defRPr sz="2600">
                <a:solidFill>
                  <a:schemeClr val="dk2"/>
                </a:solidFill>
              </a:defRPr>
            </a:lvl9pPr>
          </a:lstStyle>
          <a:p>
            <a:endParaRPr/>
          </a:p>
        </p:txBody>
      </p:sp>
      <p:sp>
        <p:nvSpPr>
          <p:cNvPr id="67" name="Google Shape;67;g6bb98c898c_0_329"/>
          <p:cNvSpPr txBox="1">
            <a:spLocks noGrp="1"/>
          </p:cNvSpPr>
          <p:nvPr>
            <p:ph type="subTitle" idx="1"/>
          </p:nvPr>
        </p:nvSpPr>
        <p:spPr>
          <a:xfrm>
            <a:off x="724950" y="3161525"/>
            <a:ext cx="3300900" cy="759000"/>
          </a:xfrm>
          <a:prstGeom prst="rect">
            <a:avLst/>
          </a:prstGeom>
        </p:spPr>
        <p:txBody>
          <a:bodyPr spcFirstLastPara="1" wrap="square" lIns="93125" tIns="93125" rIns="93125" bIns="93125" anchor="t" anchorCtr="0">
            <a:noAutofit/>
          </a:bodyPr>
          <a:lstStyle>
            <a:lvl1pPr lvl="0" rtl="0">
              <a:lnSpc>
                <a:spcPct val="100000"/>
              </a:lnSpc>
              <a:spcBef>
                <a:spcPts val="0"/>
              </a:spcBef>
              <a:spcAft>
                <a:spcPts val="0"/>
              </a:spcAft>
              <a:buSzPts val="1600"/>
              <a:buNone/>
              <a:defRPr sz="1600"/>
            </a:lvl1pPr>
            <a:lvl2pPr lvl="1" rtl="0">
              <a:lnSpc>
                <a:spcPct val="100000"/>
              </a:lnSpc>
              <a:spcBef>
                <a:spcPts val="0"/>
              </a:spcBef>
              <a:spcAft>
                <a:spcPts val="0"/>
              </a:spcAft>
              <a:buSzPts val="1600"/>
              <a:buNone/>
              <a:defRPr sz="1600"/>
            </a:lvl2pPr>
            <a:lvl3pPr lvl="2" rtl="0">
              <a:lnSpc>
                <a:spcPct val="100000"/>
              </a:lnSpc>
              <a:spcBef>
                <a:spcPts val="0"/>
              </a:spcBef>
              <a:spcAft>
                <a:spcPts val="0"/>
              </a:spcAft>
              <a:buSzPts val="1600"/>
              <a:buNone/>
              <a:defRPr sz="1600"/>
            </a:lvl3pPr>
            <a:lvl4pPr lvl="3" rtl="0">
              <a:lnSpc>
                <a:spcPct val="100000"/>
              </a:lnSpc>
              <a:spcBef>
                <a:spcPts val="0"/>
              </a:spcBef>
              <a:spcAft>
                <a:spcPts val="0"/>
              </a:spcAft>
              <a:buSzPts val="1600"/>
              <a:buNone/>
              <a:defRPr sz="1600"/>
            </a:lvl4pPr>
            <a:lvl5pPr lvl="4" rtl="0">
              <a:lnSpc>
                <a:spcPct val="100000"/>
              </a:lnSpc>
              <a:spcBef>
                <a:spcPts val="0"/>
              </a:spcBef>
              <a:spcAft>
                <a:spcPts val="0"/>
              </a:spcAft>
              <a:buSzPts val="1600"/>
              <a:buNone/>
              <a:defRPr sz="1600"/>
            </a:lvl5pPr>
            <a:lvl6pPr lvl="5" rtl="0">
              <a:lnSpc>
                <a:spcPct val="100000"/>
              </a:lnSpc>
              <a:spcBef>
                <a:spcPts val="0"/>
              </a:spcBef>
              <a:spcAft>
                <a:spcPts val="0"/>
              </a:spcAft>
              <a:buSzPts val="1600"/>
              <a:buNone/>
              <a:defRPr sz="1600"/>
            </a:lvl6pPr>
            <a:lvl7pPr lvl="6" rtl="0">
              <a:lnSpc>
                <a:spcPct val="100000"/>
              </a:lnSpc>
              <a:spcBef>
                <a:spcPts val="0"/>
              </a:spcBef>
              <a:spcAft>
                <a:spcPts val="0"/>
              </a:spcAft>
              <a:buSzPts val="1600"/>
              <a:buNone/>
              <a:defRPr sz="1600"/>
            </a:lvl7pPr>
            <a:lvl8pPr lvl="7" rtl="0">
              <a:lnSpc>
                <a:spcPct val="100000"/>
              </a:lnSpc>
              <a:spcBef>
                <a:spcPts val="0"/>
              </a:spcBef>
              <a:spcAft>
                <a:spcPts val="0"/>
              </a:spcAft>
              <a:buSzPts val="1600"/>
              <a:buNone/>
              <a:defRPr sz="1600"/>
            </a:lvl8pPr>
            <a:lvl9pPr lvl="8" rtl="0">
              <a:lnSpc>
                <a:spcPct val="100000"/>
              </a:lnSpc>
              <a:spcBef>
                <a:spcPts val="0"/>
              </a:spcBef>
              <a:spcAft>
                <a:spcPts val="0"/>
              </a:spcAft>
              <a:buSzPts val="1600"/>
              <a:buNone/>
              <a:defRPr sz="1600"/>
            </a:lvl9pPr>
          </a:lstStyle>
          <a:p>
            <a:endParaRPr/>
          </a:p>
        </p:txBody>
      </p:sp>
      <p:sp>
        <p:nvSpPr>
          <p:cNvPr id="68" name="Google Shape;68;g6bb98c898c_0_329"/>
          <p:cNvSpPr txBox="1">
            <a:spLocks noGrp="1"/>
          </p:cNvSpPr>
          <p:nvPr>
            <p:ph type="body" idx="2"/>
          </p:nvPr>
        </p:nvSpPr>
        <p:spPr>
          <a:xfrm>
            <a:off x="5174225" y="1352625"/>
            <a:ext cx="3374400" cy="3025500"/>
          </a:xfrm>
          <a:prstGeom prst="rect">
            <a:avLst/>
          </a:prstGeom>
        </p:spPr>
        <p:txBody>
          <a:bodyPr spcFirstLastPara="1" wrap="square" lIns="93125" tIns="93125" rIns="93125" bIns="93125" anchor="t" anchorCtr="0">
            <a:noAutofit/>
          </a:bodyPr>
          <a:lstStyle>
            <a:lvl1pPr marL="457200" lvl="0" indent="-317500" rtl="0">
              <a:spcBef>
                <a:spcPts val="0"/>
              </a:spcBef>
              <a:spcAft>
                <a:spcPts val="0"/>
              </a:spcAft>
              <a:buSzPts val="1400"/>
              <a:buChar char="●"/>
              <a:defRPr/>
            </a:lvl1pPr>
            <a:lvl2pPr marL="914400" lvl="1" indent="-298450" rtl="0">
              <a:spcBef>
                <a:spcPts val="1600"/>
              </a:spcBef>
              <a:spcAft>
                <a:spcPts val="0"/>
              </a:spcAft>
              <a:buSzPts val="1100"/>
              <a:buChar char="○"/>
              <a:defRPr/>
            </a:lvl2pPr>
            <a:lvl3pPr marL="1371600" lvl="2" indent="-298450" rtl="0">
              <a:spcBef>
                <a:spcPts val="1600"/>
              </a:spcBef>
              <a:spcAft>
                <a:spcPts val="0"/>
              </a:spcAft>
              <a:buSzPts val="1100"/>
              <a:buChar char="■"/>
              <a:defRPr/>
            </a:lvl3pPr>
            <a:lvl4pPr marL="1828800" lvl="3" indent="-298450" rtl="0">
              <a:spcBef>
                <a:spcPts val="1600"/>
              </a:spcBef>
              <a:spcAft>
                <a:spcPts val="0"/>
              </a:spcAft>
              <a:buSzPts val="1100"/>
              <a:buChar char="●"/>
              <a:defRPr/>
            </a:lvl4pPr>
            <a:lvl5pPr marL="2286000" lvl="4" indent="-298450" rtl="0">
              <a:spcBef>
                <a:spcPts val="1600"/>
              </a:spcBef>
              <a:spcAft>
                <a:spcPts val="0"/>
              </a:spcAft>
              <a:buSzPts val="1100"/>
              <a:buChar char="○"/>
              <a:defRPr/>
            </a:lvl5pPr>
            <a:lvl6pPr marL="2743200" lvl="5" indent="-298450" rtl="0">
              <a:spcBef>
                <a:spcPts val="1600"/>
              </a:spcBef>
              <a:spcAft>
                <a:spcPts val="0"/>
              </a:spcAft>
              <a:buSzPts val="1100"/>
              <a:buChar char="■"/>
              <a:defRPr/>
            </a:lvl6pPr>
            <a:lvl7pPr marL="3200400" lvl="6" indent="-298450" rtl="0">
              <a:spcBef>
                <a:spcPts val="1600"/>
              </a:spcBef>
              <a:spcAft>
                <a:spcPts val="0"/>
              </a:spcAft>
              <a:buSzPts val="1100"/>
              <a:buChar char="●"/>
              <a:defRPr/>
            </a:lvl7pPr>
            <a:lvl8pPr marL="3657600" lvl="7" indent="-298450" rtl="0">
              <a:spcBef>
                <a:spcPts val="1600"/>
              </a:spcBef>
              <a:spcAft>
                <a:spcPts val="0"/>
              </a:spcAft>
              <a:buSzPts val="1100"/>
              <a:buChar char="○"/>
              <a:defRPr/>
            </a:lvl8pPr>
            <a:lvl9pPr marL="4114800" lvl="8" indent="-298450" rtl="0">
              <a:spcBef>
                <a:spcPts val="1600"/>
              </a:spcBef>
              <a:spcAft>
                <a:spcPts val="1600"/>
              </a:spcAft>
              <a:buSzPts val="1100"/>
              <a:buChar char="■"/>
              <a:defRPr/>
            </a:lvl9pPr>
          </a:lstStyle>
          <a:p>
            <a:endParaRPr/>
          </a:p>
        </p:txBody>
      </p:sp>
      <p:sp>
        <p:nvSpPr>
          <p:cNvPr id="69" name="Google Shape;69;g6bb98c898c_0_329"/>
          <p:cNvSpPr txBox="1">
            <a:spLocks noGrp="1"/>
          </p:cNvSpPr>
          <p:nvPr>
            <p:ph type="sldNum" idx="12"/>
          </p:nvPr>
        </p:nvSpPr>
        <p:spPr>
          <a:xfrm>
            <a:off x="8536302" y="4749851"/>
            <a:ext cx="548700" cy="393600"/>
          </a:xfrm>
          <a:prstGeom prst="rect">
            <a:avLst/>
          </a:prstGeom>
        </p:spPr>
        <p:txBody>
          <a:bodyPr spcFirstLastPara="1" wrap="square" lIns="93125" tIns="93125" rIns="93125" bIns="931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70"/>
        <p:cNvGrpSpPr/>
        <p:nvPr/>
      </p:nvGrpSpPr>
      <p:grpSpPr>
        <a:xfrm>
          <a:off x="0" y="0"/>
          <a:ext cx="0" cy="0"/>
          <a:chOff x="0" y="0"/>
          <a:chExt cx="0" cy="0"/>
        </a:xfrm>
      </p:grpSpPr>
      <p:sp>
        <p:nvSpPr>
          <p:cNvPr id="71" name="Google Shape;71;g6bb98c898c_0_338"/>
          <p:cNvSpPr txBox="1">
            <a:spLocks noGrp="1"/>
          </p:cNvSpPr>
          <p:nvPr>
            <p:ph type="body" idx="1"/>
          </p:nvPr>
        </p:nvSpPr>
        <p:spPr>
          <a:xfrm>
            <a:off x="724950" y="4372551"/>
            <a:ext cx="7697400" cy="460500"/>
          </a:xfrm>
          <a:prstGeom prst="rect">
            <a:avLst/>
          </a:prstGeom>
        </p:spPr>
        <p:txBody>
          <a:bodyPr spcFirstLastPara="1" wrap="square" lIns="93125" tIns="93125" rIns="93125" bIns="93125" anchor="ctr" anchorCtr="0">
            <a:noAutofit/>
          </a:bodyPr>
          <a:lstStyle>
            <a:lvl1pPr marL="457200" lvl="0" indent="-228600" rtl="0">
              <a:lnSpc>
                <a:spcPct val="100000"/>
              </a:lnSpc>
              <a:spcBef>
                <a:spcPts val="0"/>
              </a:spcBef>
              <a:spcAft>
                <a:spcPts val="0"/>
              </a:spcAft>
              <a:buSzPts val="1400"/>
              <a:buNone/>
              <a:defRPr/>
            </a:lvl1pPr>
          </a:lstStyle>
          <a:p>
            <a:endParaRPr/>
          </a:p>
        </p:txBody>
      </p:sp>
      <p:sp>
        <p:nvSpPr>
          <p:cNvPr id="72" name="Google Shape;72;g6bb98c898c_0_338"/>
          <p:cNvSpPr txBox="1">
            <a:spLocks noGrp="1"/>
          </p:cNvSpPr>
          <p:nvPr>
            <p:ph type="sldNum" idx="12"/>
          </p:nvPr>
        </p:nvSpPr>
        <p:spPr>
          <a:xfrm>
            <a:off x="8536302" y="4749851"/>
            <a:ext cx="548700" cy="393600"/>
          </a:xfrm>
          <a:prstGeom prst="rect">
            <a:avLst/>
          </a:prstGeom>
        </p:spPr>
        <p:txBody>
          <a:bodyPr spcFirstLastPara="1" wrap="square" lIns="93125" tIns="93125" rIns="93125" bIns="931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bg>
      <p:bgPr>
        <a:solidFill>
          <a:schemeClr val="dk1"/>
        </a:solidFill>
        <a:effectLst/>
      </p:bgPr>
    </p:bg>
    <p:spTree>
      <p:nvGrpSpPr>
        <p:cNvPr id="1" name="Shape 73"/>
        <p:cNvGrpSpPr/>
        <p:nvPr/>
      </p:nvGrpSpPr>
      <p:grpSpPr>
        <a:xfrm>
          <a:off x="0" y="0"/>
          <a:ext cx="0" cy="0"/>
          <a:chOff x="0" y="0"/>
          <a:chExt cx="0" cy="0"/>
        </a:xfrm>
      </p:grpSpPr>
      <p:grpSp>
        <p:nvGrpSpPr>
          <p:cNvPr id="74" name="Google Shape;74;g6bb98c898c_0_341"/>
          <p:cNvGrpSpPr/>
          <p:nvPr/>
        </p:nvGrpSpPr>
        <p:grpSpPr>
          <a:xfrm>
            <a:off x="830392" y="4169130"/>
            <a:ext cx="745763" cy="45826"/>
            <a:chOff x="4580561" y="2589004"/>
            <a:chExt cx="1064464" cy="25200"/>
          </a:xfrm>
        </p:grpSpPr>
        <p:sp>
          <p:nvSpPr>
            <p:cNvPr id="75" name="Google Shape;75;g6bb98c898c_0_341"/>
            <p:cNvSpPr/>
            <p:nvPr/>
          </p:nvSpPr>
          <p:spPr>
            <a:xfrm rot="-5400000">
              <a:off x="5366325" y="2335504"/>
              <a:ext cx="25200" cy="532200"/>
            </a:xfrm>
            <a:prstGeom prst="rect">
              <a:avLst/>
            </a:prstGeom>
            <a:solidFill>
              <a:schemeClr val="lt1"/>
            </a:solidFill>
            <a:ln>
              <a:noFill/>
            </a:ln>
          </p:spPr>
          <p:txBody>
            <a:bodyPr spcFirstLastPara="1" wrap="square" lIns="93125" tIns="93125" rIns="93125" bIns="93125" anchor="ctr" anchorCtr="0">
              <a:noAutofit/>
            </a:bodyPr>
            <a:lstStyle/>
            <a:p>
              <a:pPr marL="0" lvl="0" indent="0" algn="l" rtl="0">
                <a:spcBef>
                  <a:spcPts val="0"/>
                </a:spcBef>
                <a:spcAft>
                  <a:spcPts val="0"/>
                </a:spcAft>
                <a:buNone/>
              </a:pPr>
              <a:endParaRPr/>
            </a:p>
          </p:txBody>
        </p:sp>
        <p:sp>
          <p:nvSpPr>
            <p:cNvPr id="76" name="Google Shape;76;g6bb98c898c_0_341"/>
            <p:cNvSpPr/>
            <p:nvPr/>
          </p:nvSpPr>
          <p:spPr>
            <a:xfrm rot="-5400000">
              <a:off x="4836311" y="2333254"/>
              <a:ext cx="25200" cy="536700"/>
            </a:xfrm>
            <a:prstGeom prst="rect">
              <a:avLst/>
            </a:prstGeom>
            <a:solidFill>
              <a:schemeClr val="lt1"/>
            </a:solidFill>
            <a:ln>
              <a:noFill/>
            </a:ln>
          </p:spPr>
          <p:txBody>
            <a:bodyPr spcFirstLastPara="1" wrap="square" lIns="93125" tIns="93125" rIns="93125" bIns="93125" anchor="ctr" anchorCtr="0">
              <a:noAutofit/>
            </a:bodyPr>
            <a:lstStyle/>
            <a:p>
              <a:pPr marL="0" lvl="0" indent="0" algn="l" rtl="0">
                <a:spcBef>
                  <a:spcPts val="0"/>
                </a:spcBef>
                <a:spcAft>
                  <a:spcPts val="0"/>
                </a:spcAft>
                <a:buNone/>
              </a:pPr>
              <a:endParaRPr/>
            </a:p>
          </p:txBody>
        </p:sp>
      </p:grpSp>
      <p:sp>
        <p:nvSpPr>
          <p:cNvPr id="77" name="Google Shape;77;g6bb98c898c_0_341"/>
          <p:cNvSpPr txBox="1">
            <a:spLocks noGrp="1"/>
          </p:cNvSpPr>
          <p:nvPr>
            <p:ph type="title" hasCustomPrompt="1"/>
          </p:nvPr>
        </p:nvSpPr>
        <p:spPr>
          <a:xfrm>
            <a:off x="729450" y="733950"/>
            <a:ext cx="7688400" cy="1244700"/>
          </a:xfrm>
          <a:prstGeom prst="rect">
            <a:avLst/>
          </a:prstGeom>
        </p:spPr>
        <p:txBody>
          <a:bodyPr spcFirstLastPara="1" wrap="square" lIns="93125" tIns="93125" rIns="93125" bIns="93125" anchor="t" anchorCtr="0">
            <a:noAutofit/>
          </a:bodyPr>
          <a:lstStyle>
            <a:lvl1pPr lvl="0" rtl="0">
              <a:spcBef>
                <a:spcPts val="0"/>
              </a:spcBef>
              <a:spcAft>
                <a:spcPts val="0"/>
              </a:spcAft>
              <a:buClr>
                <a:schemeClr val="lt1"/>
              </a:buClr>
              <a:buSzPts val="8100"/>
              <a:buNone/>
              <a:defRPr sz="8100">
                <a:solidFill>
                  <a:schemeClr val="lt1"/>
                </a:solidFill>
              </a:defRPr>
            </a:lvl1pPr>
            <a:lvl2pPr lvl="1" rtl="0">
              <a:spcBef>
                <a:spcPts val="0"/>
              </a:spcBef>
              <a:spcAft>
                <a:spcPts val="0"/>
              </a:spcAft>
              <a:buClr>
                <a:schemeClr val="lt1"/>
              </a:buClr>
              <a:buSzPts val="8100"/>
              <a:buNone/>
              <a:defRPr sz="8100">
                <a:solidFill>
                  <a:schemeClr val="lt1"/>
                </a:solidFill>
              </a:defRPr>
            </a:lvl2pPr>
            <a:lvl3pPr lvl="2" rtl="0">
              <a:spcBef>
                <a:spcPts val="0"/>
              </a:spcBef>
              <a:spcAft>
                <a:spcPts val="0"/>
              </a:spcAft>
              <a:buClr>
                <a:schemeClr val="lt1"/>
              </a:buClr>
              <a:buSzPts val="8100"/>
              <a:buNone/>
              <a:defRPr sz="8100">
                <a:solidFill>
                  <a:schemeClr val="lt1"/>
                </a:solidFill>
              </a:defRPr>
            </a:lvl3pPr>
            <a:lvl4pPr lvl="3" rtl="0">
              <a:spcBef>
                <a:spcPts val="0"/>
              </a:spcBef>
              <a:spcAft>
                <a:spcPts val="0"/>
              </a:spcAft>
              <a:buClr>
                <a:schemeClr val="lt1"/>
              </a:buClr>
              <a:buSzPts val="8100"/>
              <a:buNone/>
              <a:defRPr sz="8100">
                <a:solidFill>
                  <a:schemeClr val="lt1"/>
                </a:solidFill>
              </a:defRPr>
            </a:lvl4pPr>
            <a:lvl5pPr lvl="4" rtl="0">
              <a:spcBef>
                <a:spcPts val="0"/>
              </a:spcBef>
              <a:spcAft>
                <a:spcPts val="0"/>
              </a:spcAft>
              <a:buClr>
                <a:schemeClr val="lt1"/>
              </a:buClr>
              <a:buSzPts val="8100"/>
              <a:buNone/>
              <a:defRPr sz="8100">
                <a:solidFill>
                  <a:schemeClr val="lt1"/>
                </a:solidFill>
              </a:defRPr>
            </a:lvl5pPr>
            <a:lvl6pPr lvl="5" rtl="0">
              <a:spcBef>
                <a:spcPts val="0"/>
              </a:spcBef>
              <a:spcAft>
                <a:spcPts val="0"/>
              </a:spcAft>
              <a:buClr>
                <a:schemeClr val="lt1"/>
              </a:buClr>
              <a:buSzPts val="8100"/>
              <a:buNone/>
              <a:defRPr sz="8100">
                <a:solidFill>
                  <a:schemeClr val="lt1"/>
                </a:solidFill>
              </a:defRPr>
            </a:lvl6pPr>
            <a:lvl7pPr lvl="6" rtl="0">
              <a:spcBef>
                <a:spcPts val="0"/>
              </a:spcBef>
              <a:spcAft>
                <a:spcPts val="0"/>
              </a:spcAft>
              <a:buClr>
                <a:schemeClr val="lt1"/>
              </a:buClr>
              <a:buSzPts val="8100"/>
              <a:buNone/>
              <a:defRPr sz="8100">
                <a:solidFill>
                  <a:schemeClr val="lt1"/>
                </a:solidFill>
              </a:defRPr>
            </a:lvl7pPr>
            <a:lvl8pPr lvl="7" rtl="0">
              <a:spcBef>
                <a:spcPts val="0"/>
              </a:spcBef>
              <a:spcAft>
                <a:spcPts val="0"/>
              </a:spcAft>
              <a:buClr>
                <a:schemeClr val="lt1"/>
              </a:buClr>
              <a:buSzPts val="8100"/>
              <a:buNone/>
              <a:defRPr sz="8100">
                <a:solidFill>
                  <a:schemeClr val="lt1"/>
                </a:solidFill>
              </a:defRPr>
            </a:lvl8pPr>
            <a:lvl9pPr lvl="8" rtl="0">
              <a:spcBef>
                <a:spcPts val="0"/>
              </a:spcBef>
              <a:spcAft>
                <a:spcPts val="0"/>
              </a:spcAft>
              <a:buClr>
                <a:schemeClr val="lt1"/>
              </a:buClr>
              <a:buSzPts val="8100"/>
              <a:buNone/>
              <a:defRPr sz="8100">
                <a:solidFill>
                  <a:schemeClr val="lt1"/>
                </a:solidFill>
              </a:defRPr>
            </a:lvl9pPr>
          </a:lstStyle>
          <a:p>
            <a:r>
              <a:t>xx%</a:t>
            </a:r>
          </a:p>
        </p:txBody>
      </p:sp>
      <p:sp>
        <p:nvSpPr>
          <p:cNvPr id="78" name="Google Shape;78;g6bb98c898c_0_341"/>
          <p:cNvSpPr txBox="1">
            <a:spLocks noGrp="1"/>
          </p:cNvSpPr>
          <p:nvPr>
            <p:ph type="body" idx="1"/>
          </p:nvPr>
        </p:nvSpPr>
        <p:spPr>
          <a:xfrm>
            <a:off x="729450" y="2272888"/>
            <a:ext cx="7688400" cy="1580400"/>
          </a:xfrm>
          <a:prstGeom prst="rect">
            <a:avLst/>
          </a:prstGeom>
        </p:spPr>
        <p:txBody>
          <a:bodyPr spcFirstLastPara="1" wrap="square" lIns="93125" tIns="93125" rIns="93125" bIns="93125" anchor="t" anchorCtr="0">
            <a:noAutofit/>
          </a:bodyPr>
          <a:lstStyle>
            <a:lvl1pPr marL="457200" lvl="0" indent="-317500" rtl="0">
              <a:spcBef>
                <a:spcPts val="0"/>
              </a:spcBef>
              <a:spcAft>
                <a:spcPts val="0"/>
              </a:spcAft>
              <a:buClr>
                <a:schemeClr val="lt1"/>
              </a:buClr>
              <a:buSzPts val="1400"/>
              <a:buChar char="●"/>
              <a:defRPr>
                <a:solidFill>
                  <a:schemeClr val="lt1"/>
                </a:solidFill>
              </a:defRPr>
            </a:lvl1pPr>
            <a:lvl2pPr marL="914400" lvl="1" indent="-298450" rtl="0">
              <a:spcBef>
                <a:spcPts val="1600"/>
              </a:spcBef>
              <a:spcAft>
                <a:spcPts val="0"/>
              </a:spcAft>
              <a:buClr>
                <a:schemeClr val="lt1"/>
              </a:buClr>
              <a:buSzPts val="1100"/>
              <a:buChar char="○"/>
              <a:defRPr>
                <a:solidFill>
                  <a:schemeClr val="lt1"/>
                </a:solidFill>
              </a:defRPr>
            </a:lvl2pPr>
            <a:lvl3pPr marL="1371600" lvl="2" indent="-298450" rtl="0">
              <a:spcBef>
                <a:spcPts val="1600"/>
              </a:spcBef>
              <a:spcAft>
                <a:spcPts val="0"/>
              </a:spcAft>
              <a:buClr>
                <a:schemeClr val="lt1"/>
              </a:buClr>
              <a:buSzPts val="1100"/>
              <a:buChar char="■"/>
              <a:defRPr>
                <a:solidFill>
                  <a:schemeClr val="lt1"/>
                </a:solidFill>
              </a:defRPr>
            </a:lvl3pPr>
            <a:lvl4pPr marL="1828800" lvl="3" indent="-298450" rtl="0">
              <a:spcBef>
                <a:spcPts val="1600"/>
              </a:spcBef>
              <a:spcAft>
                <a:spcPts val="0"/>
              </a:spcAft>
              <a:buClr>
                <a:schemeClr val="lt1"/>
              </a:buClr>
              <a:buSzPts val="1100"/>
              <a:buChar char="●"/>
              <a:defRPr>
                <a:solidFill>
                  <a:schemeClr val="lt1"/>
                </a:solidFill>
              </a:defRPr>
            </a:lvl4pPr>
            <a:lvl5pPr marL="2286000" lvl="4" indent="-298450" rtl="0">
              <a:spcBef>
                <a:spcPts val="1600"/>
              </a:spcBef>
              <a:spcAft>
                <a:spcPts val="0"/>
              </a:spcAft>
              <a:buClr>
                <a:schemeClr val="lt1"/>
              </a:buClr>
              <a:buSzPts val="1100"/>
              <a:buChar char="○"/>
              <a:defRPr>
                <a:solidFill>
                  <a:schemeClr val="lt1"/>
                </a:solidFill>
              </a:defRPr>
            </a:lvl5pPr>
            <a:lvl6pPr marL="2743200" lvl="5" indent="-298450" rtl="0">
              <a:spcBef>
                <a:spcPts val="1600"/>
              </a:spcBef>
              <a:spcAft>
                <a:spcPts val="0"/>
              </a:spcAft>
              <a:buClr>
                <a:schemeClr val="lt1"/>
              </a:buClr>
              <a:buSzPts val="1100"/>
              <a:buChar char="■"/>
              <a:defRPr>
                <a:solidFill>
                  <a:schemeClr val="lt1"/>
                </a:solidFill>
              </a:defRPr>
            </a:lvl6pPr>
            <a:lvl7pPr marL="3200400" lvl="6" indent="-298450" rtl="0">
              <a:spcBef>
                <a:spcPts val="1600"/>
              </a:spcBef>
              <a:spcAft>
                <a:spcPts val="0"/>
              </a:spcAft>
              <a:buClr>
                <a:schemeClr val="lt1"/>
              </a:buClr>
              <a:buSzPts val="1100"/>
              <a:buChar char="●"/>
              <a:defRPr>
                <a:solidFill>
                  <a:schemeClr val="lt1"/>
                </a:solidFill>
              </a:defRPr>
            </a:lvl7pPr>
            <a:lvl8pPr marL="3657600" lvl="7" indent="-298450" rtl="0">
              <a:spcBef>
                <a:spcPts val="1600"/>
              </a:spcBef>
              <a:spcAft>
                <a:spcPts val="0"/>
              </a:spcAft>
              <a:buClr>
                <a:schemeClr val="lt1"/>
              </a:buClr>
              <a:buSzPts val="1100"/>
              <a:buChar char="○"/>
              <a:defRPr>
                <a:solidFill>
                  <a:schemeClr val="lt1"/>
                </a:solidFill>
              </a:defRPr>
            </a:lvl8pPr>
            <a:lvl9pPr marL="4114800" lvl="8" indent="-298450" rtl="0">
              <a:spcBef>
                <a:spcPts val="1600"/>
              </a:spcBef>
              <a:spcAft>
                <a:spcPts val="1600"/>
              </a:spcAft>
              <a:buClr>
                <a:schemeClr val="lt1"/>
              </a:buClr>
              <a:buSzPts val="1100"/>
              <a:buChar char="■"/>
              <a:defRPr>
                <a:solidFill>
                  <a:schemeClr val="lt1"/>
                </a:solidFill>
              </a:defRPr>
            </a:lvl9pPr>
          </a:lstStyle>
          <a:p>
            <a:endParaRPr/>
          </a:p>
        </p:txBody>
      </p:sp>
      <p:sp>
        <p:nvSpPr>
          <p:cNvPr id="79" name="Google Shape;79;g6bb98c898c_0_341"/>
          <p:cNvSpPr txBox="1">
            <a:spLocks noGrp="1"/>
          </p:cNvSpPr>
          <p:nvPr>
            <p:ph type="sldNum" idx="12"/>
          </p:nvPr>
        </p:nvSpPr>
        <p:spPr>
          <a:xfrm>
            <a:off x="8536302" y="4749851"/>
            <a:ext cx="548700" cy="393600"/>
          </a:xfrm>
          <a:prstGeom prst="rect">
            <a:avLst/>
          </a:prstGeom>
        </p:spPr>
        <p:txBody>
          <a:bodyPr spcFirstLastPara="1" wrap="square" lIns="93125" tIns="93125" rIns="93125" bIns="93125" anchor="ctr" anchorCtr="0">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80"/>
        <p:cNvGrpSpPr/>
        <p:nvPr/>
      </p:nvGrpSpPr>
      <p:grpSpPr>
        <a:xfrm>
          <a:off x="0" y="0"/>
          <a:ext cx="0" cy="0"/>
          <a:chOff x="0" y="0"/>
          <a:chExt cx="0" cy="0"/>
        </a:xfrm>
      </p:grpSpPr>
      <p:sp>
        <p:nvSpPr>
          <p:cNvPr id="81" name="Google Shape;81;g6bb98c898c_0_348"/>
          <p:cNvSpPr txBox="1">
            <a:spLocks noGrp="1"/>
          </p:cNvSpPr>
          <p:nvPr>
            <p:ph type="sldNum" idx="12"/>
          </p:nvPr>
        </p:nvSpPr>
        <p:spPr>
          <a:xfrm>
            <a:off x="8536302" y="4749851"/>
            <a:ext cx="548700" cy="393600"/>
          </a:xfrm>
          <a:prstGeom prst="rect">
            <a:avLst/>
          </a:prstGeom>
        </p:spPr>
        <p:txBody>
          <a:bodyPr spcFirstLastPara="1" wrap="square" lIns="93125" tIns="93125" rIns="93125" bIns="931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Blank 1">
  <p:cSld name="Blank">
    <p:bg>
      <p:bgPr>
        <a:blipFill>
          <a:blip r:embed="rId2">
            <a:alphaModFix/>
          </a:blip>
          <a:stretch>
            <a:fillRect/>
          </a:stretch>
        </a:blipFill>
        <a:effectLst/>
      </p:bgPr>
    </p:bg>
    <p:spTree>
      <p:nvGrpSpPr>
        <p:cNvPr id="1" name="Shape 82"/>
        <p:cNvGrpSpPr/>
        <p:nvPr/>
      </p:nvGrpSpPr>
      <p:grpSpPr>
        <a:xfrm>
          <a:off x="0" y="0"/>
          <a:ext cx="0" cy="0"/>
          <a:chOff x="0" y="0"/>
          <a:chExt cx="0" cy="0"/>
        </a:xfrm>
      </p:grpSpPr>
      <p:sp>
        <p:nvSpPr>
          <p:cNvPr id="83" name="Google Shape;83;g6bb98c898c_0_350"/>
          <p:cNvSpPr txBox="1">
            <a:spLocks noGrp="1"/>
          </p:cNvSpPr>
          <p:nvPr>
            <p:ph type="sldNum" idx="12"/>
          </p:nvPr>
        </p:nvSpPr>
        <p:spPr>
          <a:xfrm>
            <a:off x="4446984" y="4935885"/>
            <a:ext cx="241200" cy="214500"/>
          </a:xfrm>
          <a:prstGeom prst="rect">
            <a:avLst/>
          </a:prstGeom>
          <a:noFill/>
          <a:ln>
            <a:noFill/>
          </a:ln>
        </p:spPr>
        <p:txBody>
          <a:bodyPr spcFirstLastPara="1" wrap="square" lIns="32750" tIns="32750" rIns="32750" bIns="32750" anchor="b" anchorCtr="0">
            <a:noAutofit/>
          </a:bodyPr>
          <a:lstStyle>
            <a:lvl1pPr marL="0" marR="0" lvl="0" indent="0" algn="ctr" rtl="0">
              <a:lnSpc>
                <a:spcPct val="100000"/>
              </a:lnSpc>
              <a:spcBef>
                <a:spcPts val="0"/>
              </a:spcBef>
              <a:spcAft>
                <a:spcPts val="0"/>
              </a:spcAft>
              <a:buClr>
                <a:srgbClr val="FFFFFF"/>
              </a:buClr>
              <a:buSzPts val="1200"/>
              <a:buFont typeface="Palatino"/>
              <a:buNone/>
              <a:defRPr sz="1200" b="0" i="0" u="none" strike="noStrike" cap="none">
                <a:solidFill>
                  <a:srgbClr val="FFFFFF"/>
                </a:solidFill>
                <a:latin typeface="Palatino"/>
                <a:ea typeface="Palatino"/>
                <a:cs typeface="Palatino"/>
                <a:sym typeface="Palatino"/>
              </a:defRPr>
            </a:lvl1pPr>
            <a:lvl2pPr marL="0" marR="0" lvl="1" indent="0" algn="ctr" rtl="0">
              <a:lnSpc>
                <a:spcPct val="100000"/>
              </a:lnSpc>
              <a:spcBef>
                <a:spcPts val="0"/>
              </a:spcBef>
              <a:spcAft>
                <a:spcPts val="0"/>
              </a:spcAft>
              <a:buClr>
                <a:srgbClr val="FFFFFF"/>
              </a:buClr>
              <a:buSzPts val="1200"/>
              <a:buFont typeface="Palatino"/>
              <a:buNone/>
              <a:defRPr sz="1200" b="0" i="0" u="none" strike="noStrike" cap="none">
                <a:solidFill>
                  <a:srgbClr val="FFFFFF"/>
                </a:solidFill>
                <a:latin typeface="Palatino"/>
                <a:ea typeface="Palatino"/>
                <a:cs typeface="Palatino"/>
                <a:sym typeface="Palatino"/>
              </a:defRPr>
            </a:lvl2pPr>
            <a:lvl3pPr marL="0" marR="0" lvl="2" indent="0" algn="ctr" rtl="0">
              <a:lnSpc>
                <a:spcPct val="100000"/>
              </a:lnSpc>
              <a:spcBef>
                <a:spcPts val="0"/>
              </a:spcBef>
              <a:spcAft>
                <a:spcPts val="0"/>
              </a:spcAft>
              <a:buClr>
                <a:srgbClr val="FFFFFF"/>
              </a:buClr>
              <a:buSzPts val="1200"/>
              <a:buFont typeface="Palatino"/>
              <a:buNone/>
              <a:defRPr sz="1200" b="0" i="0" u="none" strike="noStrike" cap="none">
                <a:solidFill>
                  <a:srgbClr val="FFFFFF"/>
                </a:solidFill>
                <a:latin typeface="Palatino"/>
                <a:ea typeface="Palatino"/>
                <a:cs typeface="Palatino"/>
                <a:sym typeface="Palatino"/>
              </a:defRPr>
            </a:lvl3pPr>
            <a:lvl4pPr marL="0" marR="0" lvl="3" indent="0" algn="ctr" rtl="0">
              <a:lnSpc>
                <a:spcPct val="100000"/>
              </a:lnSpc>
              <a:spcBef>
                <a:spcPts val="0"/>
              </a:spcBef>
              <a:spcAft>
                <a:spcPts val="0"/>
              </a:spcAft>
              <a:buClr>
                <a:srgbClr val="FFFFFF"/>
              </a:buClr>
              <a:buSzPts val="1200"/>
              <a:buFont typeface="Palatino"/>
              <a:buNone/>
              <a:defRPr sz="1200" b="0" i="0" u="none" strike="noStrike" cap="none">
                <a:solidFill>
                  <a:srgbClr val="FFFFFF"/>
                </a:solidFill>
                <a:latin typeface="Palatino"/>
                <a:ea typeface="Palatino"/>
                <a:cs typeface="Palatino"/>
                <a:sym typeface="Palatino"/>
              </a:defRPr>
            </a:lvl4pPr>
            <a:lvl5pPr marL="0" marR="0" lvl="4" indent="0" algn="ctr" rtl="0">
              <a:lnSpc>
                <a:spcPct val="100000"/>
              </a:lnSpc>
              <a:spcBef>
                <a:spcPts val="0"/>
              </a:spcBef>
              <a:spcAft>
                <a:spcPts val="0"/>
              </a:spcAft>
              <a:buClr>
                <a:srgbClr val="FFFFFF"/>
              </a:buClr>
              <a:buSzPts val="1200"/>
              <a:buFont typeface="Palatino"/>
              <a:buNone/>
              <a:defRPr sz="1200" b="0" i="0" u="none" strike="noStrike" cap="none">
                <a:solidFill>
                  <a:srgbClr val="FFFFFF"/>
                </a:solidFill>
                <a:latin typeface="Palatino"/>
                <a:ea typeface="Palatino"/>
                <a:cs typeface="Palatino"/>
                <a:sym typeface="Palatino"/>
              </a:defRPr>
            </a:lvl5pPr>
            <a:lvl6pPr marL="0" marR="0" lvl="5" indent="0" algn="ctr" rtl="0">
              <a:lnSpc>
                <a:spcPct val="100000"/>
              </a:lnSpc>
              <a:spcBef>
                <a:spcPts val="0"/>
              </a:spcBef>
              <a:spcAft>
                <a:spcPts val="0"/>
              </a:spcAft>
              <a:buClr>
                <a:srgbClr val="FFFFFF"/>
              </a:buClr>
              <a:buSzPts val="1200"/>
              <a:buFont typeface="Palatino"/>
              <a:buNone/>
              <a:defRPr sz="1200" b="0" i="0" u="none" strike="noStrike" cap="none">
                <a:solidFill>
                  <a:srgbClr val="FFFFFF"/>
                </a:solidFill>
                <a:latin typeface="Palatino"/>
                <a:ea typeface="Palatino"/>
                <a:cs typeface="Palatino"/>
                <a:sym typeface="Palatino"/>
              </a:defRPr>
            </a:lvl6pPr>
            <a:lvl7pPr marL="0" marR="0" lvl="6" indent="0" algn="ctr" rtl="0">
              <a:lnSpc>
                <a:spcPct val="100000"/>
              </a:lnSpc>
              <a:spcBef>
                <a:spcPts val="0"/>
              </a:spcBef>
              <a:spcAft>
                <a:spcPts val="0"/>
              </a:spcAft>
              <a:buClr>
                <a:srgbClr val="FFFFFF"/>
              </a:buClr>
              <a:buSzPts val="1200"/>
              <a:buFont typeface="Palatino"/>
              <a:buNone/>
              <a:defRPr sz="1200" b="0" i="0" u="none" strike="noStrike" cap="none">
                <a:solidFill>
                  <a:srgbClr val="FFFFFF"/>
                </a:solidFill>
                <a:latin typeface="Palatino"/>
                <a:ea typeface="Palatino"/>
                <a:cs typeface="Palatino"/>
                <a:sym typeface="Palatino"/>
              </a:defRPr>
            </a:lvl7pPr>
            <a:lvl8pPr marL="0" marR="0" lvl="7" indent="0" algn="ctr" rtl="0">
              <a:lnSpc>
                <a:spcPct val="100000"/>
              </a:lnSpc>
              <a:spcBef>
                <a:spcPts val="0"/>
              </a:spcBef>
              <a:spcAft>
                <a:spcPts val="0"/>
              </a:spcAft>
              <a:buClr>
                <a:srgbClr val="FFFFFF"/>
              </a:buClr>
              <a:buSzPts val="1200"/>
              <a:buFont typeface="Palatino"/>
              <a:buNone/>
              <a:defRPr sz="1200" b="0" i="0" u="none" strike="noStrike" cap="none">
                <a:solidFill>
                  <a:srgbClr val="FFFFFF"/>
                </a:solidFill>
                <a:latin typeface="Palatino"/>
                <a:ea typeface="Palatino"/>
                <a:cs typeface="Palatino"/>
                <a:sym typeface="Palatino"/>
              </a:defRPr>
            </a:lvl8pPr>
            <a:lvl9pPr marL="0" marR="0" lvl="8" indent="0" algn="ctr" rtl="0">
              <a:lnSpc>
                <a:spcPct val="100000"/>
              </a:lnSpc>
              <a:spcBef>
                <a:spcPts val="0"/>
              </a:spcBef>
              <a:spcAft>
                <a:spcPts val="0"/>
              </a:spcAft>
              <a:buClr>
                <a:srgbClr val="FFFFFF"/>
              </a:buClr>
              <a:buSzPts val="1200"/>
              <a:buFont typeface="Palatino"/>
              <a:buNone/>
              <a:defRPr sz="1200" b="0" i="0" u="none" strike="noStrike" cap="none">
                <a:solidFill>
                  <a:srgbClr val="FFFFFF"/>
                </a:solidFill>
                <a:latin typeface="Palatino"/>
                <a:ea typeface="Palatino"/>
                <a:cs typeface="Palatino"/>
                <a:sym typeface="Palatino"/>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 Top">
  <p:cSld name="Title - Top">
    <p:spTree>
      <p:nvGrpSpPr>
        <p:cNvPr id="1" name="Shape 84"/>
        <p:cNvGrpSpPr/>
        <p:nvPr/>
      </p:nvGrpSpPr>
      <p:grpSpPr>
        <a:xfrm>
          <a:off x="0" y="0"/>
          <a:ext cx="0" cy="0"/>
          <a:chOff x="0" y="0"/>
          <a:chExt cx="0" cy="0"/>
        </a:xfrm>
      </p:grpSpPr>
      <p:sp>
        <p:nvSpPr>
          <p:cNvPr id="85" name="Google Shape;85;g6bb98c898c_0_352"/>
          <p:cNvSpPr txBox="1">
            <a:spLocks noGrp="1"/>
          </p:cNvSpPr>
          <p:nvPr>
            <p:ph type="title"/>
          </p:nvPr>
        </p:nvSpPr>
        <p:spPr>
          <a:xfrm>
            <a:off x="455414" y="80367"/>
            <a:ext cx="8233200" cy="1071600"/>
          </a:xfrm>
          <a:prstGeom prst="rect">
            <a:avLst/>
          </a:prstGeom>
          <a:noFill/>
          <a:ln>
            <a:noFill/>
          </a:ln>
        </p:spPr>
        <p:txBody>
          <a:bodyPr spcFirstLastPara="1" wrap="square" lIns="32750" tIns="32750" rIns="32750" bIns="32750" anchor="ctr" anchorCtr="0">
            <a:noAutofit/>
          </a:bodyPr>
          <a:lstStyle>
            <a:lvl1pPr lvl="0" algn="l" rtl="0">
              <a:lnSpc>
                <a:spcPct val="100000"/>
              </a:lnSpc>
              <a:spcBef>
                <a:spcPts val="0"/>
              </a:spcBef>
              <a:spcAft>
                <a:spcPts val="0"/>
              </a:spcAft>
              <a:buClr>
                <a:srgbClr val="FFFFFF"/>
              </a:buClr>
              <a:buSzPts val="1200"/>
              <a:buNone/>
              <a:defRPr/>
            </a:lvl1pPr>
            <a:lvl2pPr lvl="1" algn="l" rtl="0">
              <a:lnSpc>
                <a:spcPct val="100000"/>
              </a:lnSpc>
              <a:spcBef>
                <a:spcPts val="0"/>
              </a:spcBef>
              <a:spcAft>
                <a:spcPts val="0"/>
              </a:spcAft>
              <a:buClr>
                <a:srgbClr val="FFFFFF"/>
              </a:buClr>
              <a:buSzPts val="1200"/>
              <a:buNone/>
              <a:defRPr/>
            </a:lvl2pPr>
            <a:lvl3pPr lvl="2" algn="l" rtl="0">
              <a:lnSpc>
                <a:spcPct val="100000"/>
              </a:lnSpc>
              <a:spcBef>
                <a:spcPts val="0"/>
              </a:spcBef>
              <a:spcAft>
                <a:spcPts val="0"/>
              </a:spcAft>
              <a:buClr>
                <a:srgbClr val="FFFFFF"/>
              </a:buClr>
              <a:buSzPts val="1200"/>
              <a:buNone/>
              <a:defRPr/>
            </a:lvl3pPr>
            <a:lvl4pPr lvl="3" algn="l" rtl="0">
              <a:lnSpc>
                <a:spcPct val="100000"/>
              </a:lnSpc>
              <a:spcBef>
                <a:spcPts val="0"/>
              </a:spcBef>
              <a:spcAft>
                <a:spcPts val="0"/>
              </a:spcAft>
              <a:buClr>
                <a:srgbClr val="FFFFFF"/>
              </a:buClr>
              <a:buSzPts val="1200"/>
              <a:buNone/>
              <a:defRPr/>
            </a:lvl4pPr>
            <a:lvl5pPr lvl="4" algn="l" rtl="0">
              <a:lnSpc>
                <a:spcPct val="100000"/>
              </a:lnSpc>
              <a:spcBef>
                <a:spcPts val="0"/>
              </a:spcBef>
              <a:spcAft>
                <a:spcPts val="0"/>
              </a:spcAft>
              <a:buClr>
                <a:srgbClr val="FFFFFF"/>
              </a:buClr>
              <a:buSzPts val="1200"/>
              <a:buNone/>
              <a:defRPr/>
            </a:lvl5pPr>
            <a:lvl6pPr lvl="5" algn="l" rtl="0">
              <a:lnSpc>
                <a:spcPct val="100000"/>
              </a:lnSpc>
              <a:spcBef>
                <a:spcPts val="0"/>
              </a:spcBef>
              <a:spcAft>
                <a:spcPts val="0"/>
              </a:spcAft>
              <a:buClr>
                <a:srgbClr val="FFFFFF"/>
              </a:buClr>
              <a:buSzPts val="1200"/>
              <a:buNone/>
              <a:defRPr/>
            </a:lvl6pPr>
            <a:lvl7pPr lvl="6" algn="l" rtl="0">
              <a:lnSpc>
                <a:spcPct val="100000"/>
              </a:lnSpc>
              <a:spcBef>
                <a:spcPts val="0"/>
              </a:spcBef>
              <a:spcAft>
                <a:spcPts val="0"/>
              </a:spcAft>
              <a:buClr>
                <a:srgbClr val="FFFFFF"/>
              </a:buClr>
              <a:buSzPts val="1200"/>
              <a:buNone/>
              <a:defRPr/>
            </a:lvl7pPr>
            <a:lvl8pPr lvl="7" algn="l" rtl="0">
              <a:lnSpc>
                <a:spcPct val="100000"/>
              </a:lnSpc>
              <a:spcBef>
                <a:spcPts val="0"/>
              </a:spcBef>
              <a:spcAft>
                <a:spcPts val="0"/>
              </a:spcAft>
              <a:buClr>
                <a:srgbClr val="FFFFFF"/>
              </a:buClr>
              <a:buSzPts val="1200"/>
              <a:buNone/>
              <a:defRPr/>
            </a:lvl8pPr>
            <a:lvl9pPr lvl="8" algn="l" rtl="0">
              <a:lnSpc>
                <a:spcPct val="100000"/>
              </a:lnSpc>
              <a:spcBef>
                <a:spcPts val="0"/>
              </a:spcBef>
              <a:spcAft>
                <a:spcPts val="0"/>
              </a:spcAft>
              <a:buClr>
                <a:srgbClr val="FFFFFF"/>
              </a:buClr>
              <a:buSzPts val="1200"/>
              <a:buNone/>
              <a:defRPr/>
            </a:lvl9pPr>
          </a:lstStyle>
          <a:p>
            <a:endParaRPr/>
          </a:p>
        </p:txBody>
      </p:sp>
      <p:sp>
        <p:nvSpPr>
          <p:cNvPr id="86" name="Google Shape;86;g6bb98c898c_0_352"/>
          <p:cNvSpPr txBox="1">
            <a:spLocks noGrp="1"/>
          </p:cNvSpPr>
          <p:nvPr>
            <p:ph type="sldNum" idx="12"/>
          </p:nvPr>
        </p:nvSpPr>
        <p:spPr>
          <a:xfrm>
            <a:off x="4446984" y="4935885"/>
            <a:ext cx="241200" cy="214500"/>
          </a:xfrm>
          <a:prstGeom prst="rect">
            <a:avLst/>
          </a:prstGeom>
          <a:noFill/>
          <a:ln>
            <a:noFill/>
          </a:ln>
        </p:spPr>
        <p:txBody>
          <a:bodyPr spcFirstLastPara="1" wrap="square" lIns="32750" tIns="32750" rIns="32750" bIns="32750" anchor="b" anchorCtr="0">
            <a:noAutofit/>
          </a:bodyPr>
          <a:lstStyle>
            <a:lvl1pPr marL="0" marR="0" lvl="0" indent="0" algn="ctr" rtl="0">
              <a:lnSpc>
                <a:spcPct val="100000"/>
              </a:lnSpc>
              <a:spcBef>
                <a:spcPts val="0"/>
              </a:spcBef>
              <a:spcAft>
                <a:spcPts val="0"/>
              </a:spcAft>
              <a:buClr>
                <a:srgbClr val="FFFFFF"/>
              </a:buClr>
              <a:buSzPts val="1200"/>
              <a:buFont typeface="Palatino"/>
              <a:buNone/>
              <a:defRPr sz="1200" b="0" i="0" u="none" strike="noStrike" cap="none">
                <a:solidFill>
                  <a:srgbClr val="FFFFFF"/>
                </a:solidFill>
                <a:latin typeface="Palatino"/>
                <a:ea typeface="Palatino"/>
                <a:cs typeface="Palatino"/>
                <a:sym typeface="Palatino"/>
              </a:defRPr>
            </a:lvl1pPr>
            <a:lvl2pPr marL="0" marR="0" lvl="1" indent="0" algn="ctr" rtl="0">
              <a:lnSpc>
                <a:spcPct val="100000"/>
              </a:lnSpc>
              <a:spcBef>
                <a:spcPts val="0"/>
              </a:spcBef>
              <a:spcAft>
                <a:spcPts val="0"/>
              </a:spcAft>
              <a:buClr>
                <a:srgbClr val="FFFFFF"/>
              </a:buClr>
              <a:buSzPts val="1200"/>
              <a:buFont typeface="Palatino"/>
              <a:buNone/>
              <a:defRPr sz="1200" b="0" i="0" u="none" strike="noStrike" cap="none">
                <a:solidFill>
                  <a:srgbClr val="FFFFFF"/>
                </a:solidFill>
                <a:latin typeface="Palatino"/>
                <a:ea typeface="Palatino"/>
                <a:cs typeface="Palatino"/>
                <a:sym typeface="Palatino"/>
              </a:defRPr>
            </a:lvl2pPr>
            <a:lvl3pPr marL="0" marR="0" lvl="2" indent="0" algn="ctr" rtl="0">
              <a:lnSpc>
                <a:spcPct val="100000"/>
              </a:lnSpc>
              <a:spcBef>
                <a:spcPts val="0"/>
              </a:spcBef>
              <a:spcAft>
                <a:spcPts val="0"/>
              </a:spcAft>
              <a:buClr>
                <a:srgbClr val="FFFFFF"/>
              </a:buClr>
              <a:buSzPts val="1200"/>
              <a:buFont typeface="Palatino"/>
              <a:buNone/>
              <a:defRPr sz="1200" b="0" i="0" u="none" strike="noStrike" cap="none">
                <a:solidFill>
                  <a:srgbClr val="FFFFFF"/>
                </a:solidFill>
                <a:latin typeface="Palatino"/>
                <a:ea typeface="Palatino"/>
                <a:cs typeface="Palatino"/>
                <a:sym typeface="Palatino"/>
              </a:defRPr>
            </a:lvl3pPr>
            <a:lvl4pPr marL="0" marR="0" lvl="3" indent="0" algn="ctr" rtl="0">
              <a:lnSpc>
                <a:spcPct val="100000"/>
              </a:lnSpc>
              <a:spcBef>
                <a:spcPts val="0"/>
              </a:spcBef>
              <a:spcAft>
                <a:spcPts val="0"/>
              </a:spcAft>
              <a:buClr>
                <a:srgbClr val="FFFFFF"/>
              </a:buClr>
              <a:buSzPts val="1200"/>
              <a:buFont typeface="Palatino"/>
              <a:buNone/>
              <a:defRPr sz="1200" b="0" i="0" u="none" strike="noStrike" cap="none">
                <a:solidFill>
                  <a:srgbClr val="FFFFFF"/>
                </a:solidFill>
                <a:latin typeface="Palatino"/>
                <a:ea typeface="Palatino"/>
                <a:cs typeface="Palatino"/>
                <a:sym typeface="Palatino"/>
              </a:defRPr>
            </a:lvl4pPr>
            <a:lvl5pPr marL="0" marR="0" lvl="4" indent="0" algn="ctr" rtl="0">
              <a:lnSpc>
                <a:spcPct val="100000"/>
              </a:lnSpc>
              <a:spcBef>
                <a:spcPts val="0"/>
              </a:spcBef>
              <a:spcAft>
                <a:spcPts val="0"/>
              </a:spcAft>
              <a:buClr>
                <a:srgbClr val="FFFFFF"/>
              </a:buClr>
              <a:buSzPts val="1200"/>
              <a:buFont typeface="Palatino"/>
              <a:buNone/>
              <a:defRPr sz="1200" b="0" i="0" u="none" strike="noStrike" cap="none">
                <a:solidFill>
                  <a:srgbClr val="FFFFFF"/>
                </a:solidFill>
                <a:latin typeface="Palatino"/>
                <a:ea typeface="Palatino"/>
                <a:cs typeface="Palatino"/>
                <a:sym typeface="Palatino"/>
              </a:defRPr>
            </a:lvl5pPr>
            <a:lvl6pPr marL="0" marR="0" lvl="5" indent="0" algn="ctr" rtl="0">
              <a:lnSpc>
                <a:spcPct val="100000"/>
              </a:lnSpc>
              <a:spcBef>
                <a:spcPts val="0"/>
              </a:spcBef>
              <a:spcAft>
                <a:spcPts val="0"/>
              </a:spcAft>
              <a:buClr>
                <a:srgbClr val="FFFFFF"/>
              </a:buClr>
              <a:buSzPts val="1200"/>
              <a:buFont typeface="Palatino"/>
              <a:buNone/>
              <a:defRPr sz="1200" b="0" i="0" u="none" strike="noStrike" cap="none">
                <a:solidFill>
                  <a:srgbClr val="FFFFFF"/>
                </a:solidFill>
                <a:latin typeface="Palatino"/>
                <a:ea typeface="Palatino"/>
                <a:cs typeface="Palatino"/>
                <a:sym typeface="Palatino"/>
              </a:defRPr>
            </a:lvl6pPr>
            <a:lvl7pPr marL="0" marR="0" lvl="6" indent="0" algn="ctr" rtl="0">
              <a:lnSpc>
                <a:spcPct val="100000"/>
              </a:lnSpc>
              <a:spcBef>
                <a:spcPts val="0"/>
              </a:spcBef>
              <a:spcAft>
                <a:spcPts val="0"/>
              </a:spcAft>
              <a:buClr>
                <a:srgbClr val="FFFFFF"/>
              </a:buClr>
              <a:buSzPts val="1200"/>
              <a:buFont typeface="Palatino"/>
              <a:buNone/>
              <a:defRPr sz="1200" b="0" i="0" u="none" strike="noStrike" cap="none">
                <a:solidFill>
                  <a:srgbClr val="FFFFFF"/>
                </a:solidFill>
                <a:latin typeface="Palatino"/>
                <a:ea typeface="Palatino"/>
                <a:cs typeface="Palatino"/>
                <a:sym typeface="Palatino"/>
              </a:defRPr>
            </a:lvl7pPr>
            <a:lvl8pPr marL="0" marR="0" lvl="7" indent="0" algn="ctr" rtl="0">
              <a:lnSpc>
                <a:spcPct val="100000"/>
              </a:lnSpc>
              <a:spcBef>
                <a:spcPts val="0"/>
              </a:spcBef>
              <a:spcAft>
                <a:spcPts val="0"/>
              </a:spcAft>
              <a:buClr>
                <a:srgbClr val="FFFFFF"/>
              </a:buClr>
              <a:buSzPts val="1200"/>
              <a:buFont typeface="Palatino"/>
              <a:buNone/>
              <a:defRPr sz="1200" b="0" i="0" u="none" strike="noStrike" cap="none">
                <a:solidFill>
                  <a:srgbClr val="FFFFFF"/>
                </a:solidFill>
                <a:latin typeface="Palatino"/>
                <a:ea typeface="Palatino"/>
                <a:cs typeface="Palatino"/>
                <a:sym typeface="Palatino"/>
              </a:defRPr>
            </a:lvl8pPr>
            <a:lvl9pPr marL="0" marR="0" lvl="8" indent="0" algn="ctr" rtl="0">
              <a:lnSpc>
                <a:spcPct val="100000"/>
              </a:lnSpc>
              <a:spcBef>
                <a:spcPts val="0"/>
              </a:spcBef>
              <a:spcAft>
                <a:spcPts val="0"/>
              </a:spcAft>
              <a:buClr>
                <a:srgbClr val="FFFFFF"/>
              </a:buClr>
              <a:buSzPts val="1200"/>
              <a:buFont typeface="Palatino"/>
              <a:buNone/>
              <a:defRPr sz="1200" b="0" i="0" u="none" strike="noStrike" cap="none">
                <a:solidFill>
                  <a:srgbClr val="FFFFFF"/>
                </a:solidFill>
                <a:latin typeface="Palatino"/>
                <a:ea typeface="Palatino"/>
                <a:cs typeface="Palatino"/>
                <a:sym typeface="Palatino"/>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 Center">
  <p:cSld name="Title - Center">
    <p:bg>
      <p:bgPr>
        <a:blipFill>
          <a:blip r:embed="rId2">
            <a:alphaModFix/>
          </a:blip>
          <a:stretch>
            <a:fillRect/>
          </a:stretch>
        </a:blipFill>
        <a:effectLst/>
      </p:bgPr>
    </p:bg>
    <p:spTree>
      <p:nvGrpSpPr>
        <p:cNvPr id="1" name="Shape 87"/>
        <p:cNvGrpSpPr/>
        <p:nvPr/>
      </p:nvGrpSpPr>
      <p:grpSpPr>
        <a:xfrm>
          <a:off x="0" y="0"/>
          <a:ext cx="0" cy="0"/>
          <a:chOff x="0" y="0"/>
          <a:chExt cx="0" cy="0"/>
        </a:xfrm>
      </p:grpSpPr>
      <p:sp>
        <p:nvSpPr>
          <p:cNvPr id="88" name="Google Shape;88;g6bb98c898c_0_355"/>
          <p:cNvSpPr txBox="1">
            <a:spLocks noGrp="1"/>
          </p:cNvSpPr>
          <p:nvPr>
            <p:ph type="title"/>
          </p:nvPr>
        </p:nvSpPr>
        <p:spPr>
          <a:xfrm>
            <a:off x="455414" y="1788170"/>
            <a:ext cx="8233200" cy="1560600"/>
          </a:xfrm>
          <a:prstGeom prst="rect">
            <a:avLst/>
          </a:prstGeom>
          <a:noFill/>
          <a:ln>
            <a:noFill/>
          </a:ln>
        </p:spPr>
        <p:txBody>
          <a:bodyPr spcFirstLastPara="1" wrap="square" lIns="32750" tIns="32750" rIns="32750" bIns="32750" anchor="ctr" anchorCtr="0">
            <a:noAutofit/>
          </a:bodyPr>
          <a:lstStyle>
            <a:lvl1pPr lvl="0" algn="ctr" rtl="0">
              <a:lnSpc>
                <a:spcPct val="100000"/>
              </a:lnSpc>
              <a:spcBef>
                <a:spcPts val="0"/>
              </a:spcBef>
              <a:spcAft>
                <a:spcPts val="0"/>
              </a:spcAft>
              <a:buClr>
                <a:srgbClr val="546056"/>
              </a:buClr>
              <a:buSzPts val="4500"/>
              <a:buFont typeface="Palatino"/>
              <a:buNone/>
              <a:defRPr>
                <a:solidFill>
                  <a:srgbClr val="546056"/>
                </a:solidFill>
              </a:defRPr>
            </a:lvl1pPr>
            <a:lvl2pPr lvl="1" algn="l" rtl="0">
              <a:lnSpc>
                <a:spcPct val="100000"/>
              </a:lnSpc>
              <a:spcBef>
                <a:spcPts val="0"/>
              </a:spcBef>
              <a:spcAft>
                <a:spcPts val="0"/>
              </a:spcAft>
              <a:buClr>
                <a:srgbClr val="FFFFFF"/>
              </a:buClr>
              <a:buSzPts val="1200"/>
              <a:buNone/>
              <a:defRPr/>
            </a:lvl2pPr>
            <a:lvl3pPr lvl="2" algn="l" rtl="0">
              <a:lnSpc>
                <a:spcPct val="100000"/>
              </a:lnSpc>
              <a:spcBef>
                <a:spcPts val="0"/>
              </a:spcBef>
              <a:spcAft>
                <a:spcPts val="0"/>
              </a:spcAft>
              <a:buClr>
                <a:srgbClr val="FFFFFF"/>
              </a:buClr>
              <a:buSzPts val="1200"/>
              <a:buNone/>
              <a:defRPr/>
            </a:lvl3pPr>
            <a:lvl4pPr lvl="3" algn="l" rtl="0">
              <a:lnSpc>
                <a:spcPct val="100000"/>
              </a:lnSpc>
              <a:spcBef>
                <a:spcPts val="0"/>
              </a:spcBef>
              <a:spcAft>
                <a:spcPts val="0"/>
              </a:spcAft>
              <a:buClr>
                <a:srgbClr val="FFFFFF"/>
              </a:buClr>
              <a:buSzPts val="1200"/>
              <a:buNone/>
              <a:defRPr/>
            </a:lvl4pPr>
            <a:lvl5pPr lvl="4" algn="l" rtl="0">
              <a:lnSpc>
                <a:spcPct val="100000"/>
              </a:lnSpc>
              <a:spcBef>
                <a:spcPts val="0"/>
              </a:spcBef>
              <a:spcAft>
                <a:spcPts val="0"/>
              </a:spcAft>
              <a:buClr>
                <a:srgbClr val="FFFFFF"/>
              </a:buClr>
              <a:buSzPts val="1200"/>
              <a:buNone/>
              <a:defRPr/>
            </a:lvl5pPr>
            <a:lvl6pPr lvl="5" algn="l" rtl="0">
              <a:lnSpc>
                <a:spcPct val="100000"/>
              </a:lnSpc>
              <a:spcBef>
                <a:spcPts val="0"/>
              </a:spcBef>
              <a:spcAft>
                <a:spcPts val="0"/>
              </a:spcAft>
              <a:buClr>
                <a:srgbClr val="FFFFFF"/>
              </a:buClr>
              <a:buSzPts val="1200"/>
              <a:buNone/>
              <a:defRPr/>
            </a:lvl6pPr>
            <a:lvl7pPr lvl="6" algn="l" rtl="0">
              <a:lnSpc>
                <a:spcPct val="100000"/>
              </a:lnSpc>
              <a:spcBef>
                <a:spcPts val="0"/>
              </a:spcBef>
              <a:spcAft>
                <a:spcPts val="0"/>
              </a:spcAft>
              <a:buClr>
                <a:srgbClr val="FFFFFF"/>
              </a:buClr>
              <a:buSzPts val="1200"/>
              <a:buNone/>
              <a:defRPr/>
            </a:lvl7pPr>
            <a:lvl8pPr lvl="7" algn="l" rtl="0">
              <a:lnSpc>
                <a:spcPct val="100000"/>
              </a:lnSpc>
              <a:spcBef>
                <a:spcPts val="0"/>
              </a:spcBef>
              <a:spcAft>
                <a:spcPts val="0"/>
              </a:spcAft>
              <a:buClr>
                <a:srgbClr val="FFFFFF"/>
              </a:buClr>
              <a:buSzPts val="1200"/>
              <a:buNone/>
              <a:defRPr/>
            </a:lvl8pPr>
            <a:lvl9pPr lvl="8" algn="l" rtl="0">
              <a:lnSpc>
                <a:spcPct val="100000"/>
              </a:lnSpc>
              <a:spcBef>
                <a:spcPts val="0"/>
              </a:spcBef>
              <a:spcAft>
                <a:spcPts val="0"/>
              </a:spcAft>
              <a:buClr>
                <a:srgbClr val="FFFFFF"/>
              </a:buClr>
              <a:buSzPts val="1200"/>
              <a:buNone/>
              <a:defRPr/>
            </a:lvl9pPr>
          </a:lstStyle>
          <a:p>
            <a:endParaRPr/>
          </a:p>
        </p:txBody>
      </p:sp>
      <p:sp>
        <p:nvSpPr>
          <p:cNvPr id="89" name="Google Shape;89;g6bb98c898c_0_355"/>
          <p:cNvSpPr txBox="1">
            <a:spLocks noGrp="1"/>
          </p:cNvSpPr>
          <p:nvPr>
            <p:ph type="sldNum" idx="12"/>
          </p:nvPr>
        </p:nvSpPr>
        <p:spPr>
          <a:xfrm>
            <a:off x="4446984" y="4935885"/>
            <a:ext cx="241200" cy="214500"/>
          </a:xfrm>
          <a:prstGeom prst="rect">
            <a:avLst/>
          </a:prstGeom>
          <a:noFill/>
          <a:ln>
            <a:noFill/>
          </a:ln>
        </p:spPr>
        <p:txBody>
          <a:bodyPr spcFirstLastPara="1" wrap="square" lIns="32750" tIns="32750" rIns="32750" bIns="32750" anchor="b" anchorCtr="0">
            <a:noAutofit/>
          </a:bodyPr>
          <a:lstStyle>
            <a:lvl1pPr marL="0" marR="0" lvl="0" indent="0" algn="ctr" rtl="0">
              <a:lnSpc>
                <a:spcPct val="100000"/>
              </a:lnSpc>
              <a:spcBef>
                <a:spcPts val="0"/>
              </a:spcBef>
              <a:spcAft>
                <a:spcPts val="0"/>
              </a:spcAft>
              <a:buClr>
                <a:srgbClr val="FFFFFF"/>
              </a:buClr>
              <a:buSzPts val="1200"/>
              <a:buFont typeface="Palatino"/>
              <a:buNone/>
              <a:defRPr sz="1200" b="0" i="0" u="none" strike="noStrike" cap="none">
                <a:solidFill>
                  <a:srgbClr val="FFFFFF"/>
                </a:solidFill>
                <a:latin typeface="Palatino"/>
                <a:ea typeface="Palatino"/>
                <a:cs typeface="Palatino"/>
                <a:sym typeface="Palatino"/>
              </a:defRPr>
            </a:lvl1pPr>
            <a:lvl2pPr marL="0" marR="0" lvl="1" indent="0" algn="ctr" rtl="0">
              <a:lnSpc>
                <a:spcPct val="100000"/>
              </a:lnSpc>
              <a:spcBef>
                <a:spcPts val="0"/>
              </a:spcBef>
              <a:spcAft>
                <a:spcPts val="0"/>
              </a:spcAft>
              <a:buClr>
                <a:srgbClr val="FFFFFF"/>
              </a:buClr>
              <a:buSzPts val="1200"/>
              <a:buFont typeface="Palatino"/>
              <a:buNone/>
              <a:defRPr sz="1200" b="0" i="0" u="none" strike="noStrike" cap="none">
                <a:solidFill>
                  <a:srgbClr val="FFFFFF"/>
                </a:solidFill>
                <a:latin typeface="Palatino"/>
                <a:ea typeface="Palatino"/>
                <a:cs typeface="Palatino"/>
                <a:sym typeface="Palatino"/>
              </a:defRPr>
            </a:lvl2pPr>
            <a:lvl3pPr marL="0" marR="0" lvl="2" indent="0" algn="ctr" rtl="0">
              <a:lnSpc>
                <a:spcPct val="100000"/>
              </a:lnSpc>
              <a:spcBef>
                <a:spcPts val="0"/>
              </a:spcBef>
              <a:spcAft>
                <a:spcPts val="0"/>
              </a:spcAft>
              <a:buClr>
                <a:srgbClr val="FFFFFF"/>
              </a:buClr>
              <a:buSzPts val="1200"/>
              <a:buFont typeface="Palatino"/>
              <a:buNone/>
              <a:defRPr sz="1200" b="0" i="0" u="none" strike="noStrike" cap="none">
                <a:solidFill>
                  <a:srgbClr val="FFFFFF"/>
                </a:solidFill>
                <a:latin typeface="Palatino"/>
                <a:ea typeface="Palatino"/>
                <a:cs typeface="Palatino"/>
                <a:sym typeface="Palatino"/>
              </a:defRPr>
            </a:lvl3pPr>
            <a:lvl4pPr marL="0" marR="0" lvl="3" indent="0" algn="ctr" rtl="0">
              <a:lnSpc>
                <a:spcPct val="100000"/>
              </a:lnSpc>
              <a:spcBef>
                <a:spcPts val="0"/>
              </a:spcBef>
              <a:spcAft>
                <a:spcPts val="0"/>
              </a:spcAft>
              <a:buClr>
                <a:srgbClr val="FFFFFF"/>
              </a:buClr>
              <a:buSzPts val="1200"/>
              <a:buFont typeface="Palatino"/>
              <a:buNone/>
              <a:defRPr sz="1200" b="0" i="0" u="none" strike="noStrike" cap="none">
                <a:solidFill>
                  <a:srgbClr val="FFFFFF"/>
                </a:solidFill>
                <a:latin typeface="Palatino"/>
                <a:ea typeface="Palatino"/>
                <a:cs typeface="Palatino"/>
                <a:sym typeface="Palatino"/>
              </a:defRPr>
            </a:lvl4pPr>
            <a:lvl5pPr marL="0" marR="0" lvl="4" indent="0" algn="ctr" rtl="0">
              <a:lnSpc>
                <a:spcPct val="100000"/>
              </a:lnSpc>
              <a:spcBef>
                <a:spcPts val="0"/>
              </a:spcBef>
              <a:spcAft>
                <a:spcPts val="0"/>
              </a:spcAft>
              <a:buClr>
                <a:srgbClr val="FFFFFF"/>
              </a:buClr>
              <a:buSzPts val="1200"/>
              <a:buFont typeface="Palatino"/>
              <a:buNone/>
              <a:defRPr sz="1200" b="0" i="0" u="none" strike="noStrike" cap="none">
                <a:solidFill>
                  <a:srgbClr val="FFFFFF"/>
                </a:solidFill>
                <a:latin typeface="Palatino"/>
                <a:ea typeface="Palatino"/>
                <a:cs typeface="Palatino"/>
                <a:sym typeface="Palatino"/>
              </a:defRPr>
            </a:lvl5pPr>
            <a:lvl6pPr marL="0" marR="0" lvl="5" indent="0" algn="ctr" rtl="0">
              <a:lnSpc>
                <a:spcPct val="100000"/>
              </a:lnSpc>
              <a:spcBef>
                <a:spcPts val="0"/>
              </a:spcBef>
              <a:spcAft>
                <a:spcPts val="0"/>
              </a:spcAft>
              <a:buClr>
                <a:srgbClr val="FFFFFF"/>
              </a:buClr>
              <a:buSzPts val="1200"/>
              <a:buFont typeface="Palatino"/>
              <a:buNone/>
              <a:defRPr sz="1200" b="0" i="0" u="none" strike="noStrike" cap="none">
                <a:solidFill>
                  <a:srgbClr val="FFFFFF"/>
                </a:solidFill>
                <a:latin typeface="Palatino"/>
                <a:ea typeface="Palatino"/>
                <a:cs typeface="Palatino"/>
                <a:sym typeface="Palatino"/>
              </a:defRPr>
            </a:lvl6pPr>
            <a:lvl7pPr marL="0" marR="0" lvl="6" indent="0" algn="ctr" rtl="0">
              <a:lnSpc>
                <a:spcPct val="100000"/>
              </a:lnSpc>
              <a:spcBef>
                <a:spcPts val="0"/>
              </a:spcBef>
              <a:spcAft>
                <a:spcPts val="0"/>
              </a:spcAft>
              <a:buClr>
                <a:srgbClr val="FFFFFF"/>
              </a:buClr>
              <a:buSzPts val="1200"/>
              <a:buFont typeface="Palatino"/>
              <a:buNone/>
              <a:defRPr sz="1200" b="0" i="0" u="none" strike="noStrike" cap="none">
                <a:solidFill>
                  <a:srgbClr val="FFFFFF"/>
                </a:solidFill>
                <a:latin typeface="Palatino"/>
                <a:ea typeface="Palatino"/>
                <a:cs typeface="Palatino"/>
                <a:sym typeface="Palatino"/>
              </a:defRPr>
            </a:lvl7pPr>
            <a:lvl8pPr marL="0" marR="0" lvl="7" indent="0" algn="ctr" rtl="0">
              <a:lnSpc>
                <a:spcPct val="100000"/>
              </a:lnSpc>
              <a:spcBef>
                <a:spcPts val="0"/>
              </a:spcBef>
              <a:spcAft>
                <a:spcPts val="0"/>
              </a:spcAft>
              <a:buClr>
                <a:srgbClr val="FFFFFF"/>
              </a:buClr>
              <a:buSzPts val="1200"/>
              <a:buFont typeface="Palatino"/>
              <a:buNone/>
              <a:defRPr sz="1200" b="0" i="0" u="none" strike="noStrike" cap="none">
                <a:solidFill>
                  <a:srgbClr val="FFFFFF"/>
                </a:solidFill>
                <a:latin typeface="Palatino"/>
                <a:ea typeface="Palatino"/>
                <a:cs typeface="Palatino"/>
                <a:sym typeface="Palatino"/>
              </a:defRPr>
            </a:lvl8pPr>
            <a:lvl9pPr marL="0" marR="0" lvl="8" indent="0" algn="ctr" rtl="0">
              <a:lnSpc>
                <a:spcPct val="100000"/>
              </a:lnSpc>
              <a:spcBef>
                <a:spcPts val="0"/>
              </a:spcBef>
              <a:spcAft>
                <a:spcPts val="0"/>
              </a:spcAft>
              <a:buClr>
                <a:srgbClr val="FFFFFF"/>
              </a:buClr>
              <a:buSzPts val="1200"/>
              <a:buFont typeface="Palatino"/>
              <a:buNone/>
              <a:defRPr sz="1200" b="0" i="0" u="none" strike="noStrike" cap="none">
                <a:solidFill>
                  <a:srgbClr val="FFFFFF"/>
                </a:solidFill>
                <a:latin typeface="Palatino"/>
                <a:ea typeface="Palatino"/>
                <a:cs typeface="Palatino"/>
                <a:sym typeface="Palatino"/>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treamline">
    <p:bg>
      <p:bgPr>
        <a:solidFill>
          <a:schemeClr val="lt1"/>
        </a:solidFill>
        <a:effectLst/>
      </p:bgPr>
    </p:bg>
    <p:spTree>
      <p:nvGrpSpPr>
        <p:cNvPr id="1" name="Shape 5"/>
        <p:cNvGrpSpPr/>
        <p:nvPr/>
      </p:nvGrpSpPr>
      <p:grpSpPr>
        <a:xfrm>
          <a:off x="0" y="0"/>
          <a:ext cx="0" cy="0"/>
          <a:chOff x="0" y="0"/>
          <a:chExt cx="0" cy="0"/>
        </a:xfrm>
      </p:grpSpPr>
      <p:sp>
        <p:nvSpPr>
          <p:cNvPr id="6" name="Google Shape;6;g6bb98c898c_0_273"/>
          <p:cNvSpPr txBox="1">
            <a:spLocks noGrp="1"/>
          </p:cNvSpPr>
          <p:nvPr>
            <p:ph type="title"/>
          </p:nvPr>
        </p:nvSpPr>
        <p:spPr>
          <a:xfrm>
            <a:off x="311700" y="445025"/>
            <a:ext cx="8520600" cy="572700"/>
          </a:xfrm>
          <a:prstGeom prst="rect">
            <a:avLst/>
          </a:prstGeom>
          <a:noFill/>
          <a:ln>
            <a:noFill/>
          </a:ln>
        </p:spPr>
        <p:txBody>
          <a:bodyPr spcFirstLastPara="1" wrap="square" lIns="93125" tIns="93125" rIns="93125" bIns="93125" anchor="t" anchorCtr="0">
            <a:noAutofit/>
          </a:bodyPr>
          <a:lstStyle>
            <a:lvl1pPr lvl="0" rtl="0">
              <a:spcBef>
                <a:spcPts val="0"/>
              </a:spcBef>
              <a:spcAft>
                <a:spcPts val="0"/>
              </a:spcAft>
              <a:buSzPts val="2800"/>
              <a:buFont typeface="Raleway"/>
              <a:buNone/>
              <a:defRPr sz="2800" b="1">
                <a:latin typeface="Raleway"/>
                <a:ea typeface="Raleway"/>
                <a:cs typeface="Raleway"/>
                <a:sym typeface="Raleway"/>
              </a:defRPr>
            </a:lvl1pPr>
            <a:lvl2pPr lvl="1" rtl="0">
              <a:spcBef>
                <a:spcPts val="0"/>
              </a:spcBef>
              <a:spcAft>
                <a:spcPts val="0"/>
              </a:spcAft>
              <a:buSzPts val="2800"/>
              <a:buFont typeface="Raleway"/>
              <a:buNone/>
              <a:defRPr sz="2800" b="1">
                <a:latin typeface="Raleway"/>
                <a:ea typeface="Raleway"/>
                <a:cs typeface="Raleway"/>
                <a:sym typeface="Raleway"/>
              </a:defRPr>
            </a:lvl2pPr>
            <a:lvl3pPr lvl="2" rtl="0">
              <a:spcBef>
                <a:spcPts val="0"/>
              </a:spcBef>
              <a:spcAft>
                <a:spcPts val="0"/>
              </a:spcAft>
              <a:buSzPts val="2800"/>
              <a:buFont typeface="Raleway"/>
              <a:buNone/>
              <a:defRPr sz="2800" b="1">
                <a:latin typeface="Raleway"/>
                <a:ea typeface="Raleway"/>
                <a:cs typeface="Raleway"/>
                <a:sym typeface="Raleway"/>
              </a:defRPr>
            </a:lvl3pPr>
            <a:lvl4pPr lvl="3" rtl="0">
              <a:spcBef>
                <a:spcPts val="0"/>
              </a:spcBef>
              <a:spcAft>
                <a:spcPts val="0"/>
              </a:spcAft>
              <a:buSzPts val="2800"/>
              <a:buFont typeface="Raleway"/>
              <a:buNone/>
              <a:defRPr sz="2800" b="1">
                <a:latin typeface="Raleway"/>
                <a:ea typeface="Raleway"/>
                <a:cs typeface="Raleway"/>
                <a:sym typeface="Raleway"/>
              </a:defRPr>
            </a:lvl4pPr>
            <a:lvl5pPr lvl="4" rtl="0">
              <a:spcBef>
                <a:spcPts val="0"/>
              </a:spcBef>
              <a:spcAft>
                <a:spcPts val="0"/>
              </a:spcAft>
              <a:buSzPts val="2800"/>
              <a:buFont typeface="Raleway"/>
              <a:buNone/>
              <a:defRPr sz="2800" b="1">
                <a:latin typeface="Raleway"/>
                <a:ea typeface="Raleway"/>
                <a:cs typeface="Raleway"/>
                <a:sym typeface="Raleway"/>
              </a:defRPr>
            </a:lvl5pPr>
            <a:lvl6pPr lvl="5" rtl="0">
              <a:spcBef>
                <a:spcPts val="0"/>
              </a:spcBef>
              <a:spcAft>
                <a:spcPts val="0"/>
              </a:spcAft>
              <a:buSzPts val="2800"/>
              <a:buFont typeface="Raleway"/>
              <a:buNone/>
              <a:defRPr sz="2800" b="1">
                <a:latin typeface="Raleway"/>
                <a:ea typeface="Raleway"/>
                <a:cs typeface="Raleway"/>
                <a:sym typeface="Raleway"/>
              </a:defRPr>
            </a:lvl6pPr>
            <a:lvl7pPr lvl="6" rtl="0">
              <a:spcBef>
                <a:spcPts val="0"/>
              </a:spcBef>
              <a:spcAft>
                <a:spcPts val="0"/>
              </a:spcAft>
              <a:buSzPts val="2800"/>
              <a:buFont typeface="Raleway"/>
              <a:buNone/>
              <a:defRPr sz="2800" b="1">
                <a:latin typeface="Raleway"/>
                <a:ea typeface="Raleway"/>
                <a:cs typeface="Raleway"/>
                <a:sym typeface="Raleway"/>
              </a:defRPr>
            </a:lvl7pPr>
            <a:lvl8pPr lvl="7" rtl="0">
              <a:spcBef>
                <a:spcPts val="0"/>
              </a:spcBef>
              <a:spcAft>
                <a:spcPts val="0"/>
              </a:spcAft>
              <a:buSzPts val="2800"/>
              <a:buFont typeface="Raleway"/>
              <a:buNone/>
              <a:defRPr sz="2800" b="1">
                <a:latin typeface="Raleway"/>
                <a:ea typeface="Raleway"/>
                <a:cs typeface="Raleway"/>
                <a:sym typeface="Raleway"/>
              </a:defRPr>
            </a:lvl8pPr>
            <a:lvl9pPr lvl="8" rtl="0">
              <a:spcBef>
                <a:spcPts val="0"/>
              </a:spcBef>
              <a:spcAft>
                <a:spcPts val="0"/>
              </a:spcAft>
              <a:buSzPts val="2800"/>
              <a:buFont typeface="Raleway"/>
              <a:buNone/>
              <a:defRPr sz="2800" b="1">
                <a:latin typeface="Raleway"/>
                <a:ea typeface="Raleway"/>
                <a:cs typeface="Raleway"/>
                <a:sym typeface="Raleway"/>
              </a:defRPr>
            </a:lvl9pPr>
          </a:lstStyle>
          <a:p>
            <a:endParaRPr/>
          </a:p>
        </p:txBody>
      </p:sp>
      <p:sp>
        <p:nvSpPr>
          <p:cNvPr id="7" name="Google Shape;7;g6bb98c898c_0_273"/>
          <p:cNvSpPr txBox="1">
            <a:spLocks noGrp="1"/>
          </p:cNvSpPr>
          <p:nvPr>
            <p:ph type="body" idx="1"/>
          </p:nvPr>
        </p:nvSpPr>
        <p:spPr>
          <a:xfrm>
            <a:off x="311700" y="1152475"/>
            <a:ext cx="8520600" cy="3416400"/>
          </a:xfrm>
          <a:prstGeom prst="rect">
            <a:avLst/>
          </a:prstGeom>
          <a:noFill/>
          <a:ln>
            <a:noFill/>
          </a:ln>
        </p:spPr>
        <p:txBody>
          <a:bodyPr spcFirstLastPara="1" wrap="square" lIns="93125" tIns="93125" rIns="93125" bIns="93125" anchor="t" anchorCtr="0">
            <a:noAutofit/>
          </a:bodyPr>
          <a:lstStyle>
            <a:lvl1pPr marL="457200" lvl="0" indent="-317500" rtl="0">
              <a:lnSpc>
                <a:spcPct val="115000"/>
              </a:lnSpc>
              <a:spcBef>
                <a:spcPts val="0"/>
              </a:spcBef>
              <a:spcAft>
                <a:spcPts val="0"/>
              </a:spcAft>
              <a:buClr>
                <a:schemeClr val="accent1"/>
              </a:buClr>
              <a:buSzPts val="1400"/>
              <a:buFont typeface="Lato"/>
              <a:buChar char="●"/>
              <a:defRPr sz="1400">
                <a:solidFill>
                  <a:schemeClr val="accent1"/>
                </a:solidFill>
                <a:latin typeface="Lato"/>
                <a:ea typeface="Lato"/>
                <a:cs typeface="Lato"/>
                <a:sym typeface="Lato"/>
              </a:defRPr>
            </a:lvl1pPr>
            <a:lvl2pPr marL="914400" lvl="1" indent="-298450" rtl="0">
              <a:lnSpc>
                <a:spcPct val="115000"/>
              </a:lnSpc>
              <a:spcBef>
                <a:spcPts val="1600"/>
              </a:spcBef>
              <a:spcAft>
                <a:spcPts val="0"/>
              </a:spcAft>
              <a:buClr>
                <a:schemeClr val="accent1"/>
              </a:buClr>
              <a:buSzPts val="1100"/>
              <a:buFont typeface="Lato"/>
              <a:buChar char="○"/>
              <a:defRPr sz="1100">
                <a:solidFill>
                  <a:schemeClr val="accent1"/>
                </a:solidFill>
                <a:latin typeface="Lato"/>
                <a:ea typeface="Lato"/>
                <a:cs typeface="Lato"/>
                <a:sym typeface="Lato"/>
              </a:defRPr>
            </a:lvl2pPr>
            <a:lvl3pPr marL="1371600" lvl="2" indent="-298450" rtl="0">
              <a:lnSpc>
                <a:spcPct val="115000"/>
              </a:lnSpc>
              <a:spcBef>
                <a:spcPts val="1600"/>
              </a:spcBef>
              <a:spcAft>
                <a:spcPts val="0"/>
              </a:spcAft>
              <a:buClr>
                <a:schemeClr val="accent1"/>
              </a:buClr>
              <a:buSzPts val="1100"/>
              <a:buFont typeface="Lato"/>
              <a:buChar char="■"/>
              <a:defRPr sz="1100">
                <a:solidFill>
                  <a:schemeClr val="accent1"/>
                </a:solidFill>
                <a:latin typeface="Lato"/>
                <a:ea typeface="Lato"/>
                <a:cs typeface="Lato"/>
                <a:sym typeface="Lato"/>
              </a:defRPr>
            </a:lvl3pPr>
            <a:lvl4pPr marL="1828800" lvl="3" indent="-298450" rtl="0">
              <a:lnSpc>
                <a:spcPct val="115000"/>
              </a:lnSpc>
              <a:spcBef>
                <a:spcPts val="1600"/>
              </a:spcBef>
              <a:spcAft>
                <a:spcPts val="0"/>
              </a:spcAft>
              <a:buClr>
                <a:schemeClr val="accent1"/>
              </a:buClr>
              <a:buSzPts val="1100"/>
              <a:buFont typeface="Lato"/>
              <a:buChar char="●"/>
              <a:defRPr sz="1100">
                <a:solidFill>
                  <a:schemeClr val="accent1"/>
                </a:solidFill>
                <a:latin typeface="Lato"/>
                <a:ea typeface="Lato"/>
                <a:cs typeface="Lato"/>
                <a:sym typeface="Lato"/>
              </a:defRPr>
            </a:lvl4pPr>
            <a:lvl5pPr marL="2286000" lvl="4" indent="-298450" rtl="0">
              <a:lnSpc>
                <a:spcPct val="115000"/>
              </a:lnSpc>
              <a:spcBef>
                <a:spcPts val="1600"/>
              </a:spcBef>
              <a:spcAft>
                <a:spcPts val="0"/>
              </a:spcAft>
              <a:buClr>
                <a:schemeClr val="accent1"/>
              </a:buClr>
              <a:buSzPts val="1100"/>
              <a:buFont typeface="Lato"/>
              <a:buChar char="○"/>
              <a:defRPr sz="1100">
                <a:solidFill>
                  <a:schemeClr val="accent1"/>
                </a:solidFill>
                <a:latin typeface="Lato"/>
                <a:ea typeface="Lato"/>
                <a:cs typeface="Lato"/>
                <a:sym typeface="Lato"/>
              </a:defRPr>
            </a:lvl5pPr>
            <a:lvl6pPr marL="2743200" lvl="5" indent="-298450" rtl="0">
              <a:lnSpc>
                <a:spcPct val="115000"/>
              </a:lnSpc>
              <a:spcBef>
                <a:spcPts val="1600"/>
              </a:spcBef>
              <a:spcAft>
                <a:spcPts val="0"/>
              </a:spcAft>
              <a:buClr>
                <a:schemeClr val="accent1"/>
              </a:buClr>
              <a:buSzPts val="1100"/>
              <a:buFont typeface="Lato"/>
              <a:buChar char="■"/>
              <a:defRPr sz="1100">
                <a:solidFill>
                  <a:schemeClr val="accent1"/>
                </a:solidFill>
                <a:latin typeface="Lato"/>
                <a:ea typeface="Lato"/>
                <a:cs typeface="Lato"/>
                <a:sym typeface="Lato"/>
              </a:defRPr>
            </a:lvl6pPr>
            <a:lvl7pPr marL="3200400" lvl="6" indent="-298450" rtl="0">
              <a:lnSpc>
                <a:spcPct val="115000"/>
              </a:lnSpc>
              <a:spcBef>
                <a:spcPts val="1600"/>
              </a:spcBef>
              <a:spcAft>
                <a:spcPts val="0"/>
              </a:spcAft>
              <a:buClr>
                <a:schemeClr val="accent1"/>
              </a:buClr>
              <a:buSzPts val="1100"/>
              <a:buFont typeface="Lato"/>
              <a:buChar char="●"/>
              <a:defRPr sz="1100">
                <a:solidFill>
                  <a:schemeClr val="accent1"/>
                </a:solidFill>
                <a:latin typeface="Lato"/>
                <a:ea typeface="Lato"/>
                <a:cs typeface="Lato"/>
                <a:sym typeface="Lato"/>
              </a:defRPr>
            </a:lvl7pPr>
            <a:lvl8pPr marL="3657600" lvl="7" indent="-298450" rtl="0">
              <a:lnSpc>
                <a:spcPct val="115000"/>
              </a:lnSpc>
              <a:spcBef>
                <a:spcPts val="1600"/>
              </a:spcBef>
              <a:spcAft>
                <a:spcPts val="0"/>
              </a:spcAft>
              <a:buClr>
                <a:schemeClr val="accent1"/>
              </a:buClr>
              <a:buSzPts val="1100"/>
              <a:buFont typeface="Lato"/>
              <a:buChar char="○"/>
              <a:defRPr sz="1100">
                <a:solidFill>
                  <a:schemeClr val="accent1"/>
                </a:solidFill>
                <a:latin typeface="Lato"/>
                <a:ea typeface="Lato"/>
                <a:cs typeface="Lato"/>
                <a:sym typeface="Lato"/>
              </a:defRPr>
            </a:lvl8pPr>
            <a:lvl9pPr marL="4114800" lvl="8" indent="-298450" rtl="0">
              <a:lnSpc>
                <a:spcPct val="115000"/>
              </a:lnSpc>
              <a:spcBef>
                <a:spcPts val="1600"/>
              </a:spcBef>
              <a:spcAft>
                <a:spcPts val="1600"/>
              </a:spcAft>
              <a:buClr>
                <a:schemeClr val="accent1"/>
              </a:buClr>
              <a:buSzPts val="1100"/>
              <a:buFont typeface="Lato"/>
              <a:buChar char="■"/>
              <a:defRPr sz="1100">
                <a:solidFill>
                  <a:schemeClr val="accent1"/>
                </a:solidFill>
                <a:latin typeface="Lato"/>
                <a:ea typeface="Lato"/>
                <a:cs typeface="Lato"/>
                <a:sym typeface="Lato"/>
              </a:defRPr>
            </a:lvl9pPr>
          </a:lstStyle>
          <a:p>
            <a:endParaRPr/>
          </a:p>
        </p:txBody>
      </p:sp>
      <p:sp>
        <p:nvSpPr>
          <p:cNvPr id="8" name="Google Shape;8;g6bb98c898c_0_273"/>
          <p:cNvSpPr txBox="1">
            <a:spLocks noGrp="1"/>
          </p:cNvSpPr>
          <p:nvPr>
            <p:ph type="sldNum" idx="12"/>
          </p:nvPr>
        </p:nvSpPr>
        <p:spPr>
          <a:xfrm>
            <a:off x="8536302" y="4749851"/>
            <a:ext cx="548700" cy="393600"/>
          </a:xfrm>
          <a:prstGeom prst="rect">
            <a:avLst/>
          </a:prstGeom>
          <a:noFill/>
          <a:ln>
            <a:noFill/>
          </a:ln>
        </p:spPr>
        <p:txBody>
          <a:bodyPr spcFirstLastPara="1" wrap="square" lIns="93125" tIns="93125" rIns="93125" bIns="93125" anchor="ctr" anchorCtr="0">
            <a:noAutofit/>
          </a:bodyPr>
          <a:lstStyle>
            <a:lvl1pPr lvl="0" algn="r" rtl="0">
              <a:buNone/>
              <a:defRPr sz="1000">
                <a:solidFill>
                  <a:schemeClr val="accent1"/>
                </a:solidFill>
                <a:latin typeface="Lato"/>
                <a:ea typeface="Lato"/>
                <a:cs typeface="Lato"/>
                <a:sym typeface="Lato"/>
              </a:defRPr>
            </a:lvl1pPr>
            <a:lvl2pPr lvl="1" algn="r" rtl="0">
              <a:buNone/>
              <a:defRPr sz="1000">
                <a:solidFill>
                  <a:schemeClr val="accent1"/>
                </a:solidFill>
                <a:latin typeface="Lato"/>
                <a:ea typeface="Lato"/>
                <a:cs typeface="Lato"/>
                <a:sym typeface="Lato"/>
              </a:defRPr>
            </a:lvl2pPr>
            <a:lvl3pPr lvl="2" algn="r" rtl="0">
              <a:buNone/>
              <a:defRPr sz="1000">
                <a:solidFill>
                  <a:schemeClr val="accent1"/>
                </a:solidFill>
                <a:latin typeface="Lato"/>
                <a:ea typeface="Lato"/>
                <a:cs typeface="Lato"/>
                <a:sym typeface="Lato"/>
              </a:defRPr>
            </a:lvl3pPr>
            <a:lvl4pPr lvl="3" algn="r" rtl="0">
              <a:buNone/>
              <a:defRPr sz="1000">
                <a:solidFill>
                  <a:schemeClr val="accent1"/>
                </a:solidFill>
                <a:latin typeface="Lato"/>
                <a:ea typeface="Lato"/>
                <a:cs typeface="Lato"/>
                <a:sym typeface="Lato"/>
              </a:defRPr>
            </a:lvl4pPr>
            <a:lvl5pPr lvl="4" algn="r" rtl="0">
              <a:buNone/>
              <a:defRPr sz="1000">
                <a:solidFill>
                  <a:schemeClr val="accent1"/>
                </a:solidFill>
                <a:latin typeface="Lato"/>
                <a:ea typeface="Lato"/>
                <a:cs typeface="Lato"/>
                <a:sym typeface="Lato"/>
              </a:defRPr>
            </a:lvl5pPr>
            <a:lvl6pPr lvl="5" algn="r" rtl="0">
              <a:buNone/>
              <a:defRPr sz="1000">
                <a:solidFill>
                  <a:schemeClr val="accent1"/>
                </a:solidFill>
                <a:latin typeface="Lato"/>
                <a:ea typeface="Lato"/>
                <a:cs typeface="Lato"/>
                <a:sym typeface="Lato"/>
              </a:defRPr>
            </a:lvl6pPr>
            <a:lvl7pPr lvl="6" algn="r" rtl="0">
              <a:buNone/>
              <a:defRPr sz="1000">
                <a:solidFill>
                  <a:schemeClr val="accent1"/>
                </a:solidFill>
                <a:latin typeface="Lato"/>
                <a:ea typeface="Lato"/>
                <a:cs typeface="Lato"/>
                <a:sym typeface="Lato"/>
              </a:defRPr>
            </a:lvl7pPr>
            <a:lvl8pPr lvl="7" algn="r" rtl="0">
              <a:buNone/>
              <a:defRPr sz="1000">
                <a:solidFill>
                  <a:schemeClr val="accent1"/>
                </a:solidFill>
                <a:latin typeface="Lato"/>
                <a:ea typeface="Lato"/>
                <a:cs typeface="Lato"/>
                <a:sym typeface="Lato"/>
              </a:defRPr>
            </a:lvl8pPr>
            <a:lvl9pPr lvl="8" algn="r" rtl="0">
              <a:buNone/>
              <a:defRPr sz="1000">
                <a:solidFill>
                  <a:schemeClr val="accent1"/>
                </a:solidFill>
                <a:latin typeface="Lato"/>
                <a:ea typeface="Lato"/>
                <a:cs typeface="Lato"/>
                <a:sym typeface="Lato"/>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3.xml"/><Relationship Id="rId4" Type="http://schemas.openxmlformats.org/officeDocument/2006/relationships/comments" Target="../comments/comment1.xml"/></Relationships>
</file>

<file path=ppt/slides/_rels/slide2.xml.rels><?xml version="1.0" encoding="UTF-8" standalone="yes"?>
<Relationships xmlns="http://schemas.openxmlformats.org/package/2006/relationships"><Relationship Id="rId3" Type="http://schemas.openxmlformats.org/officeDocument/2006/relationships/comments" Target="../comments/comment2.xml"/><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4.jp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9.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0.xml"/><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1.xml"/><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2.xml"/><Relationship Id="rId1" Type="http://schemas.openxmlformats.org/officeDocument/2006/relationships/slideLayout" Target="../slideLayouts/slideLayout3.xml"/><Relationship Id="rId4" Type="http://schemas.openxmlformats.org/officeDocument/2006/relationships/image" Target="../media/image3.png"/></Relationships>
</file>

<file path=ppt/slides/_rels/slide4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3.xml"/><Relationship Id="rId1" Type="http://schemas.openxmlformats.org/officeDocument/2006/relationships/slideLayout" Target="../slideLayouts/slideLayout3.xml"/><Relationship Id="rId4" Type="http://schemas.openxmlformats.org/officeDocument/2006/relationships/image" Target="../media/image11.png"/></Relationships>
</file>

<file path=ppt/slides/_rels/slide44.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44.xml"/><Relationship Id="rId1" Type="http://schemas.openxmlformats.org/officeDocument/2006/relationships/slideLayout" Target="../slideLayouts/slideLayout3.xml"/><Relationship Id="rId4" Type="http://schemas.openxmlformats.org/officeDocument/2006/relationships/image" Target="../media/image3.png"/></Relationships>
</file>

<file path=ppt/slides/_rels/slide4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5.xml"/><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3" Type="http://schemas.openxmlformats.org/officeDocument/2006/relationships/comments" Target="../comments/comment3.xml"/><Relationship Id="rId2" Type="http://schemas.openxmlformats.org/officeDocument/2006/relationships/notesSlide" Target="../notesSlides/notesSlide47.xml"/><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3" Type="http://schemas.openxmlformats.org/officeDocument/2006/relationships/comments" Target="../comments/comment4.xml"/><Relationship Id="rId2" Type="http://schemas.openxmlformats.org/officeDocument/2006/relationships/notesSlide" Target="../notesSlides/notesSlide48.xml"/><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9.xml"/><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0.xml"/><Relationship Id="rId1" Type="http://schemas.openxmlformats.org/officeDocument/2006/relationships/slideLayout" Target="../slideLayouts/slideLayout3.xml"/><Relationship Id="rId4" Type="http://schemas.openxmlformats.org/officeDocument/2006/relationships/image" Target="../media/image3.png"/></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2.xml"/><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3.xml"/><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4.xml"/><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5.xml"/><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6.xml"/><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0.xml"/><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2.xml"/><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6.xml"/><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67.xml"/><Relationship Id="rId1" Type="http://schemas.openxmlformats.org/officeDocument/2006/relationships/slideLayout" Target="../slideLayouts/slideLayout3.xml"/><Relationship Id="rId4" Type="http://schemas.openxmlformats.org/officeDocument/2006/relationships/image" Target="../media/image17.png"/></Relationships>
</file>

<file path=ppt/slides/_rels/slide68.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68.xml"/><Relationship Id="rId1" Type="http://schemas.openxmlformats.org/officeDocument/2006/relationships/slideLayout" Target="../slideLayouts/slideLayout3.xml"/><Relationship Id="rId4" Type="http://schemas.openxmlformats.org/officeDocument/2006/relationships/image" Target="../media/image17.png"/></Relationships>
</file>

<file path=ppt/slides/_rels/slide6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69.xml"/><Relationship Id="rId1" Type="http://schemas.openxmlformats.org/officeDocument/2006/relationships/slideLayout" Target="../slideLayouts/slideLayout3.xml"/><Relationship Id="rId4" Type="http://schemas.openxmlformats.org/officeDocument/2006/relationships/image" Target="../media/image17.png"/></Relationships>
</file>

<file path=ppt/slides/_rels/slide7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70.xml"/><Relationship Id="rId1" Type="http://schemas.openxmlformats.org/officeDocument/2006/relationships/slideLayout" Target="../slideLayouts/slideLayout3.xml"/><Relationship Id="rId4" Type="http://schemas.openxmlformats.org/officeDocument/2006/relationships/image" Target="../media/image17.png"/></Relationships>
</file>

<file path=ppt/slides/_rels/slide71.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71.xml"/><Relationship Id="rId1" Type="http://schemas.openxmlformats.org/officeDocument/2006/relationships/slideLayout" Target="../slideLayouts/slideLayout3.xml"/><Relationship Id="rId5" Type="http://schemas.openxmlformats.org/officeDocument/2006/relationships/image" Target="../media/image21.jpg"/><Relationship Id="rId4" Type="http://schemas.openxmlformats.org/officeDocument/2006/relationships/image" Target="../media/image20.jpg"/></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3.xml"/></Relationships>
</file>

<file path=ppt/slides/_rels/slide7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3.xml"/><Relationship Id="rId1" Type="http://schemas.openxmlformats.org/officeDocument/2006/relationships/slideLayout" Target="../slideLayouts/slideLayout3.xml"/><Relationship Id="rId4" Type="http://schemas.openxmlformats.org/officeDocument/2006/relationships/image" Target="../media/image22.png"/></Relationships>
</file>

<file path=ppt/slides/_rels/slide7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4.xml"/><Relationship Id="rId1" Type="http://schemas.openxmlformats.org/officeDocument/2006/relationships/slideLayout" Target="../slideLayouts/slideLayout3.xml"/></Relationships>
</file>

<file path=ppt/slides/_rels/slide7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5.xml"/><Relationship Id="rId1" Type="http://schemas.openxmlformats.org/officeDocument/2006/relationships/slideLayout" Target="../slideLayouts/slideLayout3.xml"/></Relationships>
</file>

<file path=ppt/slides/_rels/slide7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6.xml"/><Relationship Id="rId1" Type="http://schemas.openxmlformats.org/officeDocument/2006/relationships/slideLayout" Target="../slideLayouts/slideLayout3.xml"/></Relationships>
</file>

<file path=ppt/slides/_rels/slide7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7.xml"/><Relationship Id="rId1" Type="http://schemas.openxmlformats.org/officeDocument/2006/relationships/slideLayout" Target="../slideLayouts/slideLayout3.xml"/></Relationships>
</file>

<file path=ppt/slides/_rels/slide78.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78.xml"/><Relationship Id="rId1" Type="http://schemas.openxmlformats.org/officeDocument/2006/relationships/slideLayout" Target="../slideLayouts/slideLayout3.xml"/><Relationship Id="rId5" Type="http://schemas.openxmlformats.org/officeDocument/2006/relationships/image" Target="../media/image3.png"/><Relationship Id="rId4" Type="http://schemas.openxmlformats.org/officeDocument/2006/relationships/image" Target="../media/image24.jpg"/></Relationships>
</file>

<file path=ppt/slides/_rels/slide79.xml.rels><?xml version="1.0" encoding="UTF-8" standalone="yes"?>
<Relationships xmlns="http://schemas.openxmlformats.org/package/2006/relationships"><Relationship Id="rId8" Type="http://schemas.openxmlformats.org/officeDocument/2006/relationships/hyperlink" Target="https://library.morningstar.com/v2/quote?id=0P00000546&amp;typeid=ST" TargetMode="External"/><Relationship Id="rId3" Type="http://schemas.openxmlformats.org/officeDocument/2006/relationships/hyperlink" Target="https://www.investopedia.com/articles/markets/021316/how-starbucks-makes-money-sbux.asp" TargetMode="External"/><Relationship Id="rId7" Type="http://schemas.openxmlformats.org/officeDocument/2006/relationships/hyperlink" Target="https://quotes.wsj.com/SBUX/financials" TargetMode="External"/><Relationship Id="rId2" Type="http://schemas.openxmlformats.org/officeDocument/2006/relationships/notesSlide" Target="../notesSlides/notesSlide79.xml"/><Relationship Id="rId1" Type="http://schemas.openxmlformats.org/officeDocument/2006/relationships/slideLayout" Target="../slideLayouts/slideLayout3.xml"/><Relationship Id="rId6" Type="http://schemas.openxmlformats.org/officeDocument/2006/relationships/hyperlink" Target="https://www.lavazza.com/en/about-us/media-centre/financial-statements-2018.html" TargetMode="External"/><Relationship Id="rId11" Type="http://schemas.openxmlformats.org/officeDocument/2006/relationships/hyperlink" Target="https://smallbusiness.chron.com/key-success-factors-coffee-business-68398.html" TargetMode="External"/><Relationship Id="rId5" Type="http://schemas.openxmlformats.org/officeDocument/2006/relationships/hyperlink" Target="https://www.sec.gov/cgi-bin/browse-edgar?CIK=SBUX&amp;Find=Search&amp;owner=exclude&amp;action=getcompany" TargetMode="External"/><Relationship Id="rId10" Type="http://schemas.openxmlformats.org/officeDocument/2006/relationships/hyperlink" Target="http://panmore.com/starbucks-coffee-five-forces-analysis-porters-model" TargetMode="External"/><Relationship Id="rId4" Type="http://schemas.openxmlformats.org/officeDocument/2006/relationships/hyperlink" Target="http://panmore.com/starbucks-coffee-company-organizational-structure" TargetMode="External"/><Relationship Id="rId9" Type="http://schemas.openxmlformats.org/officeDocument/2006/relationships/hyperlink" Target="https://www.statista.com/statistics/1032200/coffee-shop-industry-market-size-us/" TargetMode="External"/></Relationships>
</file>

<file path=ppt/slides/_rels/slide80.xml.rels><?xml version="1.0" encoding="UTF-8" standalone="yes"?>
<Relationships xmlns="http://schemas.openxmlformats.org/package/2006/relationships"><Relationship Id="rId3" Type="http://schemas.openxmlformats.org/officeDocument/2006/relationships/hyperlink" Target="https://www.investopedia.com/articles/markets/101415/top-6-companies-owned-starbucks.asp" TargetMode="External"/><Relationship Id="rId2" Type="http://schemas.openxmlformats.org/officeDocument/2006/relationships/notesSlide" Target="../notesSlides/notesSlide80.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3"/>
        <p:cNvGrpSpPr/>
        <p:nvPr/>
      </p:nvGrpSpPr>
      <p:grpSpPr>
        <a:xfrm>
          <a:off x="0" y="0"/>
          <a:ext cx="0" cy="0"/>
          <a:chOff x="0" y="0"/>
          <a:chExt cx="0" cy="0"/>
        </a:xfrm>
      </p:grpSpPr>
      <p:sp>
        <p:nvSpPr>
          <p:cNvPr id="94" name="Google Shape;94;g6bb98c898c_0_358"/>
          <p:cNvSpPr txBox="1">
            <a:spLocks noGrp="1"/>
          </p:cNvSpPr>
          <p:nvPr>
            <p:ph type="title"/>
          </p:nvPr>
        </p:nvSpPr>
        <p:spPr>
          <a:xfrm>
            <a:off x="503184" y="1917594"/>
            <a:ext cx="7688700" cy="535200"/>
          </a:xfrm>
          <a:prstGeom prst="rect">
            <a:avLst/>
          </a:prstGeom>
        </p:spPr>
        <p:txBody>
          <a:bodyPr spcFirstLastPara="1" wrap="square" lIns="93125" tIns="93125" rIns="93125" bIns="93125" anchor="t" anchorCtr="0">
            <a:noAutofit/>
          </a:bodyPr>
          <a:lstStyle/>
          <a:p>
            <a:pPr marL="0" lvl="0" indent="0" algn="l" rtl="0">
              <a:spcBef>
                <a:spcPts val="0"/>
              </a:spcBef>
              <a:spcAft>
                <a:spcPts val="0"/>
              </a:spcAft>
              <a:buNone/>
            </a:pPr>
            <a:r>
              <a:rPr lang="en-US" sz="6200">
                <a:solidFill>
                  <a:schemeClr val="lt1"/>
                </a:solidFill>
                <a:latin typeface="Palatino"/>
                <a:ea typeface="Palatino"/>
                <a:cs typeface="Palatino"/>
                <a:sym typeface="Palatino"/>
              </a:rPr>
              <a:t>Starbucks </a:t>
            </a:r>
            <a:endParaRPr sz="6200">
              <a:solidFill>
                <a:schemeClr val="lt1"/>
              </a:solidFill>
              <a:latin typeface="Palatino"/>
              <a:ea typeface="Palatino"/>
              <a:cs typeface="Palatino"/>
              <a:sym typeface="Palatino"/>
            </a:endParaRPr>
          </a:p>
        </p:txBody>
      </p:sp>
      <p:sp>
        <p:nvSpPr>
          <p:cNvPr id="95" name="Google Shape;95;g6bb98c898c_0_358"/>
          <p:cNvSpPr txBox="1">
            <a:spLocks noGrp="1"/>
          </p:cNvSpPr>
          <p:nvPr>
            <p:ph type="body" idx="1"/>
          </p:nvPr>
        </p:nvSpPr>
        <p:spPr>
          <a:xfrm>
            <a:off x="620735" y="2931988"/>
            <a:ext cx="6739500" cy="975600"/>
          </a:xfrm>
          <a:prstGeom prst="rect">
            <a:avLst/>
          </a:prstGeom>
        </p:spPr>
        <p:txBody>
          <a:bodyPr spcFirstLastPara="1" wrap="square" lIns="93125" tIns="93125" rIns="93125" bIns="93125" anchor="t" anchorCtr="0">
            <a:noAutofit/>
          </a:bodyPr>
          <a:lstStyle/>
          <a:p>
            <a:pPr marL="0" lvl="0" indent="0" algn="l" rtl="0">
              <a:spcBef>
                <a:spcPts val="0"/>
              </a:spcBef>
              <a:spcAft>
                <a:spcPts val="1600"/>
              </a:spcAft>
              <a:buNone/>
            </a:pPr>
            <a:r>
              <a:rPr lang="en-US" sz="1900">
                <a:solidFill>
                  <a:srgbClr val="FFFFFF"/>
                </a:solidFill>
                <a:latin typeface="Palatino"/>
                <a:ea typeface="Palatino"/>
                <a:cs typeface="Palatino"/>
                <a:sym typeface="Palatino"/>
              </a:rPr>
              <a:t>Napassorn Kleangklang, Alberto Pajarilla, </a:t>
            </a:r>
            <a:endParaRPr sz="1900">
              <a:solidFill>
                <a:srgbClr val="FFFFFF"/>
              </a:solidFill>
              <a:latin typeface="Palatino"/>
              <a:ea typeface="Palatino"/>
              <a:cs typeface="Palatino"/>
              <a:sym typeface="Palatino"/>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Google Shape;100;g6bb98c898c_0_459"/>
          <p:cNvSpPr txBox="1">
            <a:spLocks noGrp="1"/>
          </p:cNvSpPr>
          <p:nvPr>
            <p:ph type="title"/>
          </p:nvPr>
        </p:nvSpPr>
        <p:spPr>
          <a:xfrm>
            <a:off x="727650" y="-101225"/>
            <a:ext cx="7688700" cy="658200"/>
          </a:xfrm>
          <a:prstGeom prst="rect">
            <a:avLst/>
          </a:prstGeom>
        </p:spPr>
        <p:txBody>
          <a:bodyPr spcFirstLastPara="1" wrap="square" lIns="93125" tIns="93125" rIns="93125" bIns="93125" anchor="t" anchorCtr="0">
            <a:noAutofit/>
          </a:bodyPr>
          <a:lstStyle/>
          <a:p>
            <a:pPr marL="0" lvl="0" indent="0" algn="ctr" rtl="0">
              <a:spcBef>
                <a:spcPts val="0"/>
              </a:spcBef>
              <a:spcAft>
                <a:spcPts val="0"/>
              </a:spcAft>
              <a:buNone/>
            </a:pPr>
            <a:r>
              <a:rPr lang="en-US" sz="3000">
                <a:solidFill>
                  <a:srgbClr val="38761D"/>
                </a:solidFill>
                <a:latin typeface="Palatino"/>
                <a:ea typeface="Palatino"/>
                <a:cs typeface="Palatino"/>
                <a:sym typeface="Palatino"/>
              </a:rPr>
              <a:t>Introduction</a:t>
            </a:r>
            <a:r>
              <a:rPr lang="en-US" sz="3000">
                <a:solidFill>
                  <a:srgbClr val="274E13"/>
                </a:solidFill>
                <a:latin typeface="Palatino"/>
                <a:ea typeface="Palatino"/>
                <a:cs typeface="Palatino"/>
                <a:sym typeface="Palatino"/>
              </a:rPr>
              <a:t> </a:t>
            </a:r>
            <a:endParaRPr sz="3000">
              <a:solidFill>
                <a:srgbClr val="274E13"/>
              </a:solidFill>
              <a:latin typeface="Palatino"/>
              <a:ea typeface="Palatino"/>
              <a:cs typeface="Palatino"/>
              <a:sym typeface="Palatino"/>
            </a:endParaRPr>
          </a:p>
        </p:txBody>
      </p:sp>
      <p:sp>
        <p:nvSpPr>
          <p:cNvPr id="101" name="Google Shape;101;g6bb98c898c_0_459"/>
          <p:cNvSpPr txBox="1">
            <a:spLocks noGrp="1"/>
          </p:cNvSpPr>
          <p:nvPr>
            <p:ph type="body" idx="1"/>
          </p:nvPr>
        </p:nvSpPr>
        <p:spPr>
          <a:xfrm>
            <a:off x="0" y="472625"/>
            <a:ext cx="9144000" cy="4418400"/>
          </a:xfrm>
          <a:prstGeom prst="rect">
            <a:avLst/>
          </a:prstGeom>
        </p:spPr>
        <p:txBody>
          <a:bodyPr spcFirstLastPara="1" wrap="square" lIns="93125" tIns="93125" rIns="93125" bIns="93125" anchor="t" anchorCtr="0">
            <a:noAutofit/>
          </a:bodyPr>
          <a:lstStyle/>
          <a:p>
            <a:pPr marL="0" lvl="0" indent="0" algn="l" rtl="0">
              <a:lnSpc>
                <a:spcPct val="100000"/>
              </a:lnSpc>
              <a:spcBef>
                <a:spcPts val="0"/>
              </a:spcBef>
              <a:spcAft>
                <a:spcPts val="0"/>
              </a:spcAft>
              <a:buNone/>
            </a:pPr>
            <a:endParaRPr sz="1200" b="1">
              <a:solidFill>
                <a:srgbClr val="000000"/>
              </a:solidFill>
              <a:latin typeface="Raleway"/>
              <a:ea typeface="Raleway"/>
              <a:cs typeface="Raleway"/>
              <a:sym typeface="Raleway"/>
            </a:endParaRPr>
          </a:p>
          <a:p>
            <a:pPr marL="0" lvl="0" indent="0" algn="l" rtl="0">
              <a:spcBef>
                <a:spcPts val="0"/>
              </a:spcBef>
              <a:spcAft>
                <a:spcPts val="0"/>
              </a:spcAft>
              <a:buNone/>
            </a:pPr>
            <a:endParaRPr sz="1200" b="1">
              <a:solidFill>
                <a:srgbClr val="000000"/>
              </a:solidFill>
              <a:latin typeface="Palatino"/>
              <a:ea typeface="Palatino"/>
              <a:cs typeface="Palatino"/>
              <a:sym typeface="Palatino"/>
            </a:endParaRPr>
          </a:p>
          <a:p>
            <a:pPr marL="457200" lvl="0" indent="-317500" algn="l" rtl="0">
              <a:lnSpc>
                <a:spcPct val="100000"/>
              </a:lnSpc>
              <a:spcBef>
                <a:spcPts val="0"/>
              </a:spcBef>
              <a:spcAft>
                <a:spcPts val="0"/>
              </a:spcAft>
              <a:buClr>
                <a:srgbClr val="000000"/>
              </a:buClr>
              <a:buSzPts val="1400"/>
              <a:buFont typeface="Palatino"/>
              <a:buChar char="●"/>
            </a:pPr>
            <a:r>
              <a:rPr lang="en-US">
                <a:solidFill>
                  <a:srgbClr val="000000"/>
                </a:solidFill>
                <a:latin typeface="Palatino"/>
                <a:ea typeface="Palatino"/>
                <a:cs typeface="Palatino"/>
                <a:sym typeface="Palatino"/>
              </a:rPr>
              <a:t>Name: Starbucks Corporation (NASDAQ: SBUX)</a:t>
            </a:r>
            <a:endParaRPr>
              <a:solidFill>
                <a:srgbClr val="000000"/>
              </a:solidFill>
              <a:latin typeface="Palatino"/>
              <a:ea typeface="Palatino"/>
              <a:cs typeface="Palatino"/>
              <a:sym typeface="Palatino"/>
            </a:endParaRPr>
          </a:p>
          <a:p>
            <a:pPr marL="0" lvl="0" indent="0" algn="l" rtl="0">
              <a:lnSpc>
                <a:spcPct val="100000"/>
              </a:lnSpc>
              <a:spcBef>
                <a:spcPts val="0"/>
              </a:spcBef>
              <a:spcAft>
                <a:spcPts val="0"/>
              </a:spcAft>
              <a:buNone/>
            </a:pPr>
            <a:endParaRPr>
              <a:solidFill>
                <a:srgbClr val="000000"/>
              </a:solidFill>
              <a:latin typeface="Palatino"/>
              <a:ea typeface="Palatino"/>
              <a:cs typeface="Palatino"/>
              <a:sym typeface="Palatino"/>
            </a:endParaRPr>
          </a:p>
          <a:p>
            <a:pPr marL="457200" lvl="0" indent="-317500" algn="l" rtl="0">
              <a:lnSpc>
                <a:spcPct val="100000"/>
              </a:lnSpc>
              <a:spcBef>
                <a:spcPts val="0"/>
              </a:spcBef>
              <a:spcAft>
                <a:spcPts val="0"/>
              </a:spcAft>
              <a:buClr>
                <a:srgbClr val="000000"/>
              </a:buClr>
              <a:buSzPts val="1400"/>
              <a:buFont typeface="Palatino"/>
              <a:buChar char="●"/>
            </a:pPr>
            <a:r>
              <a:rPr lang="en-US">
                <a:solidFill>
                  <a:srgbClr val="000000"/>
                </a:solidFill>
                <a:latin typeface="Palatino"/>
                <a:ea typeface="Palatino"/>
                <a:cs typeface="Palatino"/>
                <a:sym typeface="Palatino"/>
              </a:rPr>
              <a:t>Starbucks Corporation is an American Company coffee company and coffeehouse chain</a:t>
            </a:r>
            <a:endParaRPr>
              <a:solidFill>
                <a:srgbClr val="000000"/>
              </a:solidFill>
              <a:latin typeface="Palatino"/>
              <a:ea typeface="Palatino"/>
              <a:cs typeface="Palatino"/>
              <a:sym typeface="Palatino"/>
            </a:endParaRPr>
          </a:p>
          <a:p>
            <a:pPr marL="0" lvl="0" indent="0" algn="l" rtl="0">
              <a:lnSpc>
                <a:spcPct val="100000"/>
              </a:lnSpc>
              <a:spcBef>
                <a:spcPts val="0"/>
              </a:spcBef>
              <a:spcAft>
                <a:spcPts val="0"/>
              </a:spcAft>
              <a:buNone/>
            </a:pPr>
            <a:endParaRPr>
              <a:solidFill>
                <a:srgbClr val="000000"/>
              </a:solidFill>
              <a:latin typeface="Palatino"/>
              <a:ea typeface="Palatino"/>
              <a:cs typeface="Palatino"/>
              <a:sym typeface="Palatino"/>
            </a:endParaRPr>
          </a:p>
          <a:p>
            <a:pPr marL="457200" lvl="0" indent="-317500" algn="l" rtl="0">
              <a:lnSpc>
                <a:spcPct val="100000"/>
              </a:lnSpc>
              <a:spcBef>
                <a:spcPts val="0"/>
              </a:spcBef>
              <a:spcAft>
                <a:spcPts val="0"/>
              </a:spcAft>
              <a:buClr>
                <a:srgbClr val="000000"/>
              </a:buClr>
              <a:buSzPts val="1400"/>
              <a:buFont typeface="Palatino"/>
              <a:buChar char="●"/>
            </a:pPr>
            <a:r>
              <a:rPr lang="en-US">
                <a:solidFill>
                  <a:srgbClr val="000000"/>
                </a:solidFill>
                <a:latin typeface="Palatino"/>
                <a:ea typeface="Palatino"/>
                <a:cs typeface="Palatino"/>
                <a:sym typeface="Palatino"/>
              </a:rPr>
              <a:t>Starbucks makes 91% of its revenue from sales in stores</a:t>
            </a:r>
            <a:endParaRPr>
              <a:solidFill>
                <a:srgbClr val="000000"/>
              </a:solidFill>
              <a:highlight>
                <a:srgbClr val="FFFFFF"/>
              </a:highlight>
              <a:latin typeface="Palatino"/>
              <a:ea typeface="Palatino"/>
              <a:cs typeface="Palatino"/>
              <a:sym typeface="Palatino"/>
            </a:endParaRPr>
          </a:p>
          <a:p>
            <a:pPr marL="0" lvl="0" indent="457200" algn="l" rtl="0">
              <a:lnSpc>
                <a:spcPct val="100000"/>
              </a:lnSpc>
              <a:spcBef>
                <a:spcPts val="0"/>
              </a:spcBef>
              <a:spcAft>
                <a:spcPts val="0"/>
              </a:spcAft>
              <a:buNone/>
            </a:pPr>
            <a:endParaRPr>
              <a:solidFill>
                <a:srgbClr val="000000"/>
              </a:solidFill>
              <a:highlight>
                <a:srgbClr val="FFFFFF"/>
              </a:highlight>
              <a:latin typeface="Palatino"/>
              <a:ea typeface="Palatino"/>
              <a:cs typeface="Palatino"/>
              <a:sym typeface="Palatino"/>
            </a:endParaRPr>
          </a:p>
          <a:p>
            <a:pPr marL="457200" lvl="0" indent="-317500" algn="l" rtl="0">
              <a:lnSpc>
                <a:spcPct val="100000"/>
              </a:lnSpc>
              <a:spcBef>
                <a:spcPts val="0"/>
              </a:spcBef>
              <a:spcAft>
                <a:spcPts val="0"/>
              </a:spcAft>
              <a:buClr>
                <a:srgbClr val="000000"/>
              </a:buClr>
              <a:buSzPts val="1400"/>
              <a:buFont typeface="Arial"/>
              <a:buChar char="●"/>
            </a:pPr>
            <a:r>
              <a:rPr lang="en-US">
                <a:solidFill>
                  <a:srgbClr val="000000"/>
                </a:solidFill>
                <a:highlight>
                  <a:srgbClr val="FFFFFF"/>
                </a:highlight>
                <a:latin typeface="Palatino"/>
                <a:ea typeface="Palatino"/>
                <a:cs typeface="Palatino"/>
                <a:sym typeface="Palatino"/>
              </a:rPr>
              <a:t>The </a:t>
            </a:r>
            <a:r>
              <a:rPr lang="en-US" b="1">
                <a:solidFill>
                  <a:srgbClr val="000000"/>
                </a:solidFill>
                <a:highlight>
                  <a:srgbClr val="FFFFFF"/>
                </a:highlight>
                <a:latin typeface="Palatino"/>
                <a:ea typeface="Palatino"/>
                <a:cs typeface="Palatino"/>
                <a:sym typeface="Palatino"/>
              </a:rPr>
              <a:t>remaining 9% </a:t>
            </a:r>
            <a:r>
              <a:rPr lang="en-US">
                <a:solidFill>
                  <a:srgbClr val="000000"/>
                </a:solidFill>
                <a:highlight>
                  <a:srgbClr val="FFFFFF"/>
                </a:highlight>
                <a:latin typeface="Palatino"/>
                <a:ea typeface="Palatino"/>
                <a:cs typeface="Palatino"/>
                <a:sym typeface="Palatino"/>
              </a:rPr>
              <a:t>come from an </a:t>
            </a:r>
            <a:r>
              <a:rPr lang="en-US" b="1">
                <a:solidFill>
                  <a:srgbClr val="000000"/>
                </a:solidFill>
                <a:highlight>
                  <a:srgbClr val="FFFFFF"/>
                </a:highlight>
                <a:latin typeface="Palatino"/>
                <a:ea typeface="Palatino"/>
                <a:cs typeface="Palatino"/>
                <a:sym typeface="Palatino"/>
              </a:rPr>
              <a:t>assortment of other revenue </a:t>
            </a:r>
            <a:endParaRPr b="1">
              <a:solidFill>
                <a:srgbClr val="000000"/>
              </a:solidFill>
              <a:highlight>
                <a:srgbClr val="FFFFFF"/>
              </a:highlight>
              <a:latin typeface="Palatino"/>
              <a:ea typeface="Palatino"/>
              <a:cs typeface="Palatino"/>
              <a:sym typeface="Palatino"/>
            </a:endParaRPr>
          </a:p>
          <a:p>
            <a:pPr marL="0" lvl="0" indent="0" algn="l" rtl="0">
              <a:spcBef>
                <a:spcPts val="0"/>
              </a:spcBef>
              <a:spcAft>
                <a:spcPts val="0"/>
              </a:spcAft>
              <a:buNone/>
            </a:pPr>
            <a:endParaRPr>
              <a:solidFill>
                <a:srgbClr val="000000"/>
              </a:solidFill>
              <a:highlight>
                <a:srgbClr val="FFFFFF"/>
              </a:highlight>
              <a:latin typeface="Palatino"/>
              <a:ea typeface="Palatino"/>
              <a:cs typeface="Palatino"/>
              <a:sym typeface="Palatino"/>
            </a:endParaRPr>
          </a:p>
          <a:p>
            <a:pPr marL="457200" lvl="0" indent="-317500" algn="l" rtl="0">
              <a:spcBef>
                <a:spcPts val="0"/>
              </a:spcBef>
              <a:spcAft>
                <a:spcPts val="0"/>
              </a:spcAft>
              <a:buClr>
                <a:srgbClr val="000000"/>
              </a:buClr>
              <a:buSzPts val="1400"/>
              <a:buFont typeface="Palatino"/>
              <a:buChar char="●"/>
            </a:pPr>
            <a:r>
              <a:rPr lang="en-US" b="1">
                <a:solidFill>
                  <a:srgbClr val="000000"/>
                </a:solidFill>
                <a:latin typeface="Palatino"/>
                <a:ea typeface="Palatino"/>
                <a:cs typeface="Palatino"/>
                <a:sym typeface="Palatino"/>
              </a:rPr>
              <a:t>Headquarters: </a:t>
            </a:r>
            <a:r>
              <a:rPr lang="en-US">
                <a:solidFill>
                  <a:srgbClr val="000000"/>
                </a:solidFill>
                <a:latin typeface="Palatino"/>
                <a:ea typeface="Palatino"/>
                <a:cs typeface="Palatino"/>
                <a:sym typeface="Palatino"/>
              </a:rPr>
              <a:t>Seattle, Washington founded in 1971	</a:t>
            </a:r>
            <a:endParaRPr>
              <a:solidFill>
                <a:srgbClr val="000000"/>
              </a:solidFill>
              <a:latin typeface="Palatino"/>
              <a:ea typeface="Palatino"/>
              <a:cs typeface="Palatino"/>
              <a:sym typeface="Palatino"/>
            </a:endParaRPr>
          </a:p>
          <a:p>
            <a:pPr marL="0" lvl="0" indent="0" algn="l" rtl="0">
              <a:spcBef>
                <a:spcPts val="0"/>
              </a:spcBef>
              <a:spcAft>
                <a:spcPts val="0"/>
              </a:spcAft>
              <a:buNone/>
            </a:pPr>
            <a:endParaRPr>
              <a:solidFill>
                <a:srgbClr val="000000"/>
              </a:solidFill>
              <a:latin typeface="Palatino"/>
              <a:ea typeface="Palatino"/>
              <a:cs typeface="Palatino"/>
              <a:sym typeface="Palatino"/>
            </a:endParaRPr>
          </a:p>
          <a:p>
            <a:pPr marL="457200" lvl="0" indent="-317500" algn="l" rtl="0">
              <a:spcBef>
                <a:spcPts val="0"/>
              </a:spcBef>
              <a:spcAft>
                <a:spcPts val="0"/>
              </a:spcAft>
              <a:buClr>
                <a:srgbClr val="000000"/>
              </a:buClr>
              <a:buSzPts val="1400"/>
              <a:buFont typeface="Palatino"/>
              <a:buChar char="●"/>
            </a:pPr>
            <a:r>
              <a:rPr lang="en-US">
                <a:solidFill>
                  <a:srgbClr val="000000"/>
                </a:solidFill>
                <a:highlight>
                  <a:srgbClr val="FFFFFF"/>
                </a:highlight>
                <a:latin typeface="Palatino"/>
                <a:ea typeface="Palatino"/>
                <a:cs typeface="Palatino"/>
                <a:sym typeface="Palatino"/>
              </a:rPr>
              <a:t>The company has </a:t>
            </a:r>
            <a:r>
              <a:rPr lang="en-US" b="1">
                <a:solidFill>
                  <a:srgbClr val="000000"/>
                </a:solidFill>
                <a:highlight>
                  <a:srgbClr val="FFFFFF"/>
                </a:highlight>
                <a:latin typeface="Palatino"/>
                <a:ea typeface="Palatino"/>
                <a:cs typeface="Palatino"/>
                <a:sym typeface="Palatino"/>
              </a:rPr>
              <a:t>three</a:t>
            </a:r>
            <a:r>
              <a:rPr lang="en-US">
                <a:solidFill>
                  <a:srgbClr val="000000"/>
                </a:solidFill>
                <a:highlight>
                  <a:srgbClr val="FFFFFF"/>
                </a:highlight>
                <a:latin typeface="Palatino"/>
                <a:ea typeface="Palatino"/>
                <a:cs typeface="Palatino"/>
                <a:sym typeface="Palatino"/>
              </a:rPr>
              <a:t> regional </a:t>
            </a:r>
            <a:r>
              <a:rPr lang="en-US" b="1">
                <a:solidFill>
                  <a:srgbClr val="000000"/>
                </a:solidFill>
                <a:latin typeface="Palatino"/>
                <a:ea typeface="Palatino"/>
                <a:cs typeface="Palatino"/>
                <a:sym typeface="Palatino"/>
              </a:rPr>
              <a:t>divisions</a:t>
            </a:r>
            <a:r>
              <a:rPr lang="en-US">
                <a:solidFill>
                  <a:srgbClr val="000000"/>
                </a:solidFill>
                <a:highlight>
                  <a:srgbClr val="FFFFFF"/>
                </a:highlight>
                <a:latin typeface="Palatino"/>
                <a:ea typeface="Palatino"/>
                <a:cs typeface="Palatino"/>
                <a:sym typeface="Palatino"/>
              </a:rPr>
              <a:t> for the global market:</a:t>
            </a:r>
            <a:endParaRPr>
              <a:solidFill>
                <a:srgbClr val="000000"/>
              </a:solidFill>
              <a:highlight>
                <a:srgbClr val="FFFFFF"/>
              </a:highlight>
              <a:latin typeface="Palatino"/>
              <a:ea typeface="Palatino"/>
              <a:cs typeface="Palatino"/>
              <a:sym typeface="Palatino"/>
            </a:endParaRPr>
          </a:p>
          <a:p>
            <a:pPr marL="0" lvl="0" indent="0" algn="l" rtl="0">
              <a:spcBef>
                <a:spcPts val="0"/>
              </a:spcBef>
              <a:spcAft>
                <a:spcPts val="0"/>
              </a:spcAft>
              <a:buNone/>
            </a:pPr>
            <a:endParaRPr>
              <a:solidFill>
                <a:srgbClr val="000000"/>
              </a:solidFill>
              <a:highlight>
                <a:srgbClr val="FFFFFF"/>
              </a:highlight>
              <a:latin typeface="Palatino"/>
              <a:ea typeface="Palatino"/>
              <a:cs typeface="Palatino"/>
              <a:sym typeface="Palatino"/>
            </a:endParaRPr>
          </a:p>
          <a:p>
            <a:pPr marL="0" lvl="0" indent="0" algn="l" rtl="0">
              <a:spcBef>
                <a:spcPts val="0"/>
              </a:spcBef>
              <a:spcAft>
                <a:spcPts val="0"/>
              </a:spcAft>
              <a:buNone/>
            </a:pPr>
            <a:r>
              <a:rPr lang="en-US">
                <a:solidFill>
                  <a:srgbClr val="000000"/>
                </a:solidFill>
                <a:highlight>
                  <a:srgbClr val="FFFFFF"/>
                </a:highlight>
                <a:latin typeface="Palatino"/>
                <a:ea typeface="Palatino"/>
                <a:cs typeface="Palatino"/>
                <a:sym typeface="Palatino"/>
              </a:rPr>
              <a:t>	(1) Americas</a:t>
            </a:r>
            <a:endParaRPr>
              <a:solidFill>
                <a:srgbClr val="000000"/>
              </a:solidFill>
              <a:highlight>
                <a:srgbClr val="FFFFFF"/>
              </a:highlight>
              <a:latin typeface="Palatino"/>
              <a:ea typeface="Palatino"/>
              <a:cs typeface="Palatino"/>
              <a:sym typeface="Palatino"/>
            </a:endParaRPr>
          </a:p>
          <a:p>
            <a:pPr marL="0" lvl="0" indent="0" algn="l" rtl="0">
              <a:spcBef>
                <a:spcPts val="0"/>
              </a:spcBef>
              <a:spcAft>
                <a:spcPts val="0"/>
              </a:spcAft>
              <a:buNone/>
            </a:pPr>
            <a:endParaRPr>
              <a:solidFill>
                <a:srgbClr val="000000"/>
              </a:solidFill>
              <a:highlight>
                <a:srgbClr val="FFFFFF"/>
              </a:highlight>
              <a:latin typeface="Palatino"/>
              <a:ea typeface="Palatino"/>
              <a:cs typeface="Palatino"/>
              <a:sym typeface="Palatino"/>
            </a:endParaRPr>
          </a:p>
          <a:p>
            <a:pPr marL="0" lvl="0" indent="0" algn="l" rtl="0">
              <a:spcBef>
                <a:spcPts val="0"/>
              </a:spcBef>
              <a:spcAft>
                <a:spcPts val="0"/>
              </a:spcAft>
              <a:buNone/>
            </a:pPr>
            <a:r>
              <a:rPr lang="en-US">
                <a:solidFill>
                  <a:srgbClr val="000000"/>
                </a:solidFill>
                <a:highlight>
                  <a:srgbClr val="FFFFFF"/>
                </a:highlight>
                <a:latin typeface="Palatino"/>
                <a:ea typeface="Palatino"/>
                <a:cs typeface="Palatino"/>
                <a:sym typeface="Palatino"/>
              </a:rPr>
              <a:t>	(2) China and Asia-Pacific</a:t>
            </a:r>
            <a:endParaRPr>
              <a:solidFill>
                <a:srgbClr val="000000"/>
              </a:solidFill>
              <a:highlight>
                <a:srgbClr val="FFFFFF"/>
              </a:highlight>
              <a:latin typeface="Palatino"/>
              <a:ea typeface="Palatino"/>
              <a:cs typeface="Palatino"/>
              <a:sym typeface="Palatino"/>
            </a:endParaRPr>
          </a:p>
          <a:p>
            <a:pPr marL="0" lvl="0" indent="0" algn="l" rtl="0">
              <a:spcBef>
                <a:spcPts val="0"/>
              </a:spcBef>
              <a:spcAft>
                <a:spcPts val="0"/>
              </a:spcAft>
              <a:buNone/>
            </a:pPr>
            <a:endParaRPr>
              <a:solidFill>
                <a:srgbClr val="000000"/>
              </a:solidFill>
              <a:highlight>
                <a:srgbClr val="FFFFFF"/>
              </a:highlight>
              <a:latin typeface="Palatino"/>
              <a:ea typeface="Palatino"/>
              <a:cs typeface="Palatino"/>
              <a:sym typeface="Palatino"/>
            </a:endParaRPr>
          </a:p>
          <a:p>
            <a:pPr marL="0" lvl="0" indent="0" algn="l" rtl="0">
              <a:spcBef>
                <a:spcPts val="0"/>
              </a:spcBef>
              <a:spcAft>
                <a:spcPts val="0"/>
              </a:spcAft>
              <a:buNone/>
            </a:pPr>
            <a:r>
              <a:rPr lang="en-US">
                <a:solidFill>
                  <a:srgbClr val="000000"/>
                </a:solidFill>
                <a:highlight>
                  <a:srgbClr val="FFFFFF"/>
                </a:highlight>
                <a:latin typeface="Palatino"/>
                <a:ea typeface="Palatino"/>
                <a:cs typeface="Palatino"/>
                <a:sym typeface="Palatino"/>
              </a:rPr>
              <a:t>	(3) Europe, Middle East, and Africa</a:t>
            </a:r>
            <a:endParaRPr>
              <a:solidFill>
                <a:srgbClr val="000000"/>
              </a:solidFill>
              <a:highlight>
                <a:srgbClr val="FFFFFF"/>
              </a:highlight>
              <a:latin typeface="Palatino"/>
              <a:ea typeface="Palatino"/>
              <a:cs typeface="Palatino"/>
              <a:sym typeface="Palatino"/>
            </a:endParaRPr>
          </a:p>
          <a:p>
            <a:pPr marL="0" lvl="0" indent="0" algn="l" rtl="0">
              <a:spcBef>
                <a:spcPts val="0"/>
              </a:spcBef>
              <a:spcAft>
                <a:spcPts val="0"/>
              </a:spcAft>
              <a:buNone/>
            </a:pPr>
            <a:endParaRPr sz="1200">
              <a:solidFill>
                <a:srgbClr val="222222"/>
              </a:solidFill>
              <a:highlight>
                <a:srgbClr val="FFFFFF"/>
              </a:highlight>
              <a:latin typeface="Arial"/>
              <a:ea typeface="Arial"/>
              <a:cs typeface="Arial"/>
              <a:sym typeface="Arial"/>
            </a:endParaRPr>
          </a:p>
          <a:p>
            <a:pPr marL="0" lvl="0" indent="0" algn="l" rtl="0">
              <a:spcBef>
                <a:spcPts val="0"/>
              </a:spcBef>
              <a:spcAft>
                <a:spcPts val="0"/>
              </a:spcAft>
              <a:buNone/>
            </a:pPr>
            <a:endParaRPr sz="1200">
              <a:solidFill>
                <a:srgbClr val="222222"/>
              </a:solidFill>
              <a:highlight>
                <a:srgbClr val="FFFFFF"/>
              </a:highlight>
              <a:latin typeface="Arial"/>
              <a:ea typeface="Arial"/>
              <a:cs typeface="Arial"/>
              <a:sym typeface="Arial"/>
            </a:endParaRPr>
          </a:p>
          <a:p>
            <a:pPr marL="0" lvl="0" indent="0" algn="l" rtl="0">
              <a:spcBef>
                <a:spcPts val="0"/>
              </a:spcBef>
              <a:spcAft>
                <a:spcPts val="0"/>
              </a:spcAft>
              <a:buNone/>
            </a:pPr>
            <a:endParaRPr sz="1200">
              <a:solidFill>
                <a:srgbClr val="222222"/>
              </a:solidFill>
              <a:highlight>
                <a:srgbClr val="FFFFFF"/>
              </a:highlight>
              <a:latin typeface="Arial"/>
              <a:ea typeface="Arial"/>
              <a:cs typeface="Arial"/>
              <a:sym typeface="Arial"/>
            </a:endParaRPr>
          </a:p>
          <a:p>
            <a:pPr marL="457200" lvl="0" indent="0" algn="l" rtl="0">
              <a:spcBef>
                <a:spcPts val="0"/>
              </a:spcBef>
              <a:spcAft>
                <a:spcPts val="0"/>
              </a:spcAft>
              <a:buNone/>
            </a:pPr>
            <a:endParaRPr sz="1200">
              <a:solidFill>
                <a:srgbClr val="111111"/>
              </a:solidFill>
              <a:latin typeface="Palatino"/>
              <a:ea typeface="Palatino"/>
              <a:cs typeface="Palatino"/>
              <a:sym typeface="Palatino"/>
            </a:endParaRPr>
          </a:p>
          <a:p>
            <a:pPr marL="457200" lvl="0" indent="0" algn="l" rtl="0">
              <a:spcBef>
                <a:spcPts val="0"/>
              </a:spcBef>
              <a:spcAft>
                <a:spcPts val="0"/>
              </a:spcAft>
              <a:buNone/>
            </a:pPr>
            <a:endParaRPr sz="1200">
              <a:solidFill>
                <a:srgbClr val="111111"/>
              </a:solidFill>
              <a:latin typeface="Palatino"/>
              <a:ea typeface="Palatino"/>
              <a:cs typeface="Palatino"/>
              <a:sym typeface="Palatino"/>
            </a:endParaRPr>
          </a:p>
          <a:p>
            <a:pPr marL="457200" lvl="0" indent="0" algn="l" rtl="0">
              <a:spcBef>
                <a:spcPts val="0"/>
              </a:spcBef>
              <a:spcAft>
                <a:spcPts val="0"/>
              </a:spcAft>
              <a:buNone/>
            </a:pPr>
            <a:endParaRPr sz="1200">
              <a:solidFill>
                <a:srgbClr val="111111"/>
              </a:solidFill>
              <a:latin typeface="Palatino"/>
              <a:ea typeface="Palatino"/>
              <a:cs typeface="Palatino"/>
              <a:sym typeface="Palatino"/>
            </a:endParaRPr>
          </a:p>
          <a:p>
            <a:pPr marL="457200" lvl="0" indent="0" algn="l" rtl="0">
              <a:spcBef>
                <a:spcPts val="0"/>
              </a:spcBef>
              <a:spcAft>
                <a:spcPts val="0"/>
              </a:spcAft>
              <a:buNone/>
            </a:pPr>
            <a:endParaRPr sz="1200">
              <a:solidFill>
                <a:srgbClr val="111111"/>
              </a:solidFill>
              <a:latin typeface="Palatino"/>
              <a:ea typeface="Palatino"/>
              <a:cs typeface="Palatino"/>
              <a:sym typeface="Palatino"/>
            </a:endParaRPr>
          </a:p>
          <a:p>
            <a:pPr marL="0" lvl="0" indent="0" algn="l" rtl="0">
              <a:lnSpc>
                <a:spcPct val="100000"/>
              </a:lnSpc>
              <a:spcBef>
                <a:spcPts val="0"/>
              </a:spcBef>
              <a:spcAft>
                <a:spcPts val="0"/>
              </a:spcAft>
              <a:buNone/>
            </a:pPr>
            <a:endParaRPr sz="1200" b="1">
              <a:solidFill>
                <a:srgbClr val="000000"/>
              </a:solidFill>
              <a:latin typeface="Raleway"/>
              <a:ea typeface="Raleway"/>
              <a:cs typeface="Raleway"/>
              <a:sym typeface="Raleway"/>
            </a:endParaRPr>
          </a:p>
          <a:p>
            <a:pPr marL="0" lvl="0" indent="0" algn="l" rtl="0">
              <a:lnSpc>
                <a:spcPct val="100000"/>
              </a:lnSpc>
              <a:spcBef>
                <a:spcPts val="0"/>
              </a:spcBef>
              <a:spcAft>
                <a:spcPts val="0"/>
              </a:spcAft>
              <a:buNone/>
            </a:pPr>
            <a:endParaRPr sz="1200" b="1">
              <a:solidFill>
                <a:srgbClr val="000000"/>
              </a:solidFill>
              <a:latin typeface="Raleway"/>
              <a:ea typeface="Raleway"/>
              <a:cs typeface="Raleway"/>
              <a:sym typeface="Raleway"/>
            </a:endParaRPr>
          </a:p>
          <a:p>
            <a:pPr marL="0" lvl="0" indent="0" algn="l" rtl="0">
              <a:spcBef>
                <a:spcPts val="0"/>
              </a:spcBef>
              <a:spcAft>
                <a:spcPts val="1600"/>
              </a:spcAft>
              <a:buNone/>
            </a:pP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5"/>
        <p:cNvGrpSpPr/>
        <p:nvPr/>
      </p:nvGrpSpPr>
      <p:grpSpPr>
        <a:xfrm>
          <a:off x="0" y="0"/>
          <a:ext cx="0" cy="0"/>
          <a:chOff x="0" y="0"/>
          <a:chExt cx="0" cy="0"/>
        </a:xfrm>
      </p:grpSpPr>
      <p:sp>
        <p:nvSpPr>
          <p:cNvPr id="106" name="Google Shape;106;g6bb98c898c_0_482"/>
          <p:cNvSpPr txBox="1">
            <a:spLocks noGrp="1"/>
          </p:cNvSpPr>
          <p:nvPr>
            <p:ph type="title"/>
          </p:nvPr>
        </p:nvSpPr>
        <p:spPr>
          <a:xfrm>
            <a:off x="1794450" y="-6125"/>
            <a:ext cx="7688700" cy="848400"/>
          </a:xfrm>
          <a:prstGeom prst="rect">
            <a:avLst/>
          </a:prstGeom>
        </p:spPr>
        <p:txBody>
          <a:bodyPr spcFirstLastPara="1" wrap="square" lIns="93125" tIns="93125" rIns="93125" bIns="93125" anchor="t" anchorCtr="0">
            <a:noAutofit/>
          </a:bodyPr>
          <a:lstStyle/>
          <a:p>
            <a:pPr marL="0" lvl="0" indent="0" algn="ctr" rtl="0">
              <a:spcBef>
                <a:spcPts val="0"/>
              </a:spcBef>
              <a:spcAft>
                <a:spcPts val="0"/>
              </a:spcAft>
              <a:buNone/>
            </a:pPr>
            <a:r>
              <a:rPr lang="en-US">
                <a:solidFill>
                  <a:srgbClr val="38761D"/>
                </a:solidFill>
                <a:latin typeface="Palatino"/>
                <a:ea typeface="Palatino"/>
                <a:cs typeface="Palatino"/>
                <a:sym typeface="Palatino"/>
              </a:rPr>
              <a:t>Current CEO of Starbucks</a:t>
            </a:r>
            <a:endParaRPr>
              <a:solidFill>
                <a:srgbClr val="38761D"/>
              </a:solidFill>
              <a:latin typeface="Palatino"/>
              <a:ea typeface="Palatino"/>
              <a:cs typeface="Palatino"/>
              <a:sym typeface="Palatino"/>
            </a:endParaRPr>
          </a:p>
          <a:p>
            <a:pPr marL="0" lvl="0" indent="0" algn="ctr" rtl="0">
              <a:spcBef>
                <a:spcPts val="0"/>
              </a:spcBef>
              <a:spcAft>
                <a:spcPts val="0"/>
              </a:spcAft>
              <a:buNone/>
            </a:pPr>
            <a:endParaRPr>
              <a:latin typeface="Palatino"/>
              <a:ea typeface="Palatino"/>
              <a:cs typeface="Palatino"/>
              <a:sym typeface="Palatino"/>
            </a:endParaRPr>
          </a:p>
          <a:p>
            <a:pPr marL="0" lvl="0" indent="0" algn="ctr" rtl="0">
              <a:spcBef>
                <a:spcPts val="0"/>
              </a:spcBef>
              <a:spcAft>
                <a:spcPts val="0"/>
              </a:spcAft>
              <a:buNone/>
            </a:pPr>
            <a:endParaRPr>
              <a:latin typeface="Palatino"/>
              <a:ea typeface="Palatino"/>
              <a:cs typeface="Palatino"/>
              <a:sym typeface="Palatino"/>
            </a:endParaRPr>
          </a:p>
        </p:txBody>
      </p:sp>
      <p:sp>
        <p:nvSpPr>
          <p:cNvPr id="107" name="Google Shape;107;g6bb98c898c_0_482"/>
          <p:cNvSpPr txBox="1">
            <a:spLocks noGrp="1"/>
          </p:cNvSpPr>
          <p:nvPr>
            <p:ph type="body" idx="1"/>
          </p:nvPr>
        </p:nvSpPr>
        <p:spPr>
          <a:xfrm>
            <a:off x="1720050" y="4501175"/>
            <a:ext cx="7688700" cy="574200"/>
          </a:xfrm>
          <a:prstGeom prst="rect">
            <a:avLst/>
          </a:prstGeom>
        </p:spPr>
        <p:txBody>
          <a:bodyPr spcFirstLastPara="1" wrap="square" lIns="93125" tIns="93125" rIns="93125" bIns="93125" anchor="t" anchorCtr="0">
            <a:noAutofit/>
          </a:bodyPr>
          <a:lstStyle/>
          <a:p>
            <a:pPr marL="0" lvl="0" indent="0" algn="ctr" rtl="0">
              <a:spcBef>
                <a:spcPts val="0"/>
              </a:spcBef>
              <a:spcAft>
                <a:spcPts val="1600"/>
              </a:spcAft>
              <a:buNone/>
            </a:pPr>
            <a:r>
              <a:rPr lang="en-US" sz="2600" b="1">
                <a:solidFill>
                  <a:srgbClr val="38761D"/>
                </a:solidFill>
                <a:latin typeface="Palatino"/>
                <a:ea typeface="Palatino"/>
                <a:cs typeface="Palatino"/>
                <a:sym typeface="Palatino"/>
              </a:rPr>
              <a:t>Kevin Johnson</a:t>
            </a:r>
            <a:endParaRPr sz="2600" b="1">
              <a:solidFill>
                <a:srgbClr val="38761D"/>
              </a:solidFill>
              <a:latin typeface="Palatino"/>
              <a:ea typeface="Palatino"/>
              <a:cs typeface="Palatino"/>
              <a:sym typeface="Palatino"/>
            </a:endParaRPr>
          </a:p>
        </p:txBody>
      </p:sp>
      <p:pic>
        <p:nvPicPr>
          <p:cNvPr id="108" name="Google Shape;108;g6bb98c898c_0_482"/>
          <p:cNvPicPr preferRelativeResize="0"/>
          <p:nvPr/>
        </p:nvPicPr>
        <p:blipFill>
          <a:blip r:embed="rId3">
            <a:alphaModFix/>
          </a:blip>
          <a:stretch>
            <a:fillRect/>
          </a:stretch>
        </p:blipFill>
        <p:spPr>
          <a:xfrm>
            <a:off x="8405352" y="4404850"/>
            <a:ext cx="738650" cy="738650"/>
          </a:xfrm>
          <a:prstGeom prst="rect">
            <a:avLst/>
          </a:prstGeom>
          <a:noFill/>
          <a:ln>
            <a:noFill/>
          </a:ln>
        </p:spPr>
      </p:pic>
      <p:pic>
        <p:nvPicPr>
          <p:cNvPr id="109" name="Google Shape;109;g6bb98c898c_0_482"/>
          <p:cNvPicPr preferRelativeResize="0"/>
          <p:nvPr/>
        </p:nvPicPr>
        <p:blipFill>
          <a:blip r:embed="rId4">
            <a:alphaModFix/>
          </a:blip>
          <a:stretch>
            <a:fillRect/>
          </a:stretch>
        </p:blipFill>
        <p:spPr>
          <a:xfrm>
            <a:off x="3040450" y="679150"/>
            <a:ext cx="5297175" cy="3848575"/>
          </a:xfrm>
          <a:prstGeom prst="rect">
            <a:avLst/>
          </a:prstGeom>
          <a:noFill/>
          <a:ln>
            <a:noFill/>
          </a:ln>
        </p:spPr>
      </p:pic>
      <p:sp>
        <p:nvSpPr>
          <p:cNvPr id="110" name="Google Shape;110;g6bb98c898c_0_482"/>
          <p:cNvSpPr txBox="1"/>
          <p:nvPr/>
        </p:nvSpPr>
        <p:spPr>
          <a:xfrm>
            <a:off x="-51925" y="1318750"/>
            <a:ext cx="3022200" cy="3725100"/>
          </a:xfrm>
          <a:prstGeom prst="rect">
            <a:avLst/>
          </a:prstGeom>
          <a:noFill/>
          <a:ln>
            <a:noFill/>
          </a:ln>
        </p:spPr>
        <p:txBody>
          <a:bodyPr spcFirstLastPara="1" wrap="square" lIns="91425" tIns="91425" rIns="91425" bIns="91425" anchor="t" anchorCtr="0">
            <a:noAutofit/>
          </a:bodyPr>
          <a:lstStyle/>
          <a:p>
            <a:pPr marL="457200" lvl="0" indent="-317500" algn="l" rtl="0">
              <a:spcBef>
                <a:spcPts val="0"/>
              </a:spcBef>
              <a:spcAft>
                <a:spcPts val="0"/>
              </a:spcAft>
              <a:buSzPts val="1400"/>
              <a:buFont typeface="Palatino"/>
              <a:buChar char="●"/>
            </a:pPr>
            <a:r>
              <a:rPr lang="en-US">
                <a:latin typeface="Palatino"/>
                <a:ea typeface="Palatino"/>
                <a:cs typeface="Palatino"/>
                <a:sym typeface="Palatino"/>
              </a:rPr>
              <a:t>Joined Starbucks in 2009</a:t>
            </a:r>
            <a:endParaRPr>
              <a:latin typeface="Palatino"/>
              <a:ea typeface="Palatino"/>
              <a:cs typeface="Palatino"/>
              <a:sym typeface="Palatino"/>
            </a:endParaRPr>
          </a:p>
          <a:p>
            <a:pPr marL="0" lvl="0" indent="0" algn="l" rtl="0">
              <a:spcBef>
                <a:spcPts val="0"/>
              </a:spcBef>
              <a:spcAft>
                <a:spcPts val="0"/>
              </a:spcAft>
              <a:buNone/>
            </a:pPr>
            <a:endParaRPr>
              <a:latin typeface="Lato"/>
              <a:ea typeface="Lato"/>
              <a:cs typeface="Lato"/>
              <a:sym typeface="Lato"/>
            </a:endParaRPr>
          </a:p>
          <a:p>
            <a:pPr marL="457200" lvl="0" indent="-317500" algn="l" rtl="0">
              <a:spcBef>
                <a:spcPts val="0"/>
              </a:spcBef>
              <a:spcAft>
                <a:spcPts val="0"/>
              </a:spcAft>
              <a:buClr>
                <a:srgbClr val="222222"/>
              </a:buClr>
              <a:buSzPts val="1400"/>
              <a:buFont typeface="Palatino"/>
              <a:buChar char="●"/>
            </a:pPr>
            <a:r>
              <a:rPr lang="en-US">
                <a:solidFill>
                  <a:srgbClr val="222222"/>
                </a:solidFill>
                <a:highlight>
                  <a:srgbClr val="FFFFFF"/>
                </a:highlight>
                <a:latin typeface="Palatino"/>
                <a:ea typeface="Palatino"/>
                <a:cs typeface="Palatino"/>
                <a:sym typeface="Palatino"/>
              </a:rPr>
              <a:t>Served on the board of directors during a time of "record-setting" renovation and development at the company</a:t>
            </a:r>
            <a:endParaRPr>
              <a:solidFill>
                <a:srgbClr val="222222"/>
              </a:solidFill>
              <a:highlight>
                <a:srgbClr val="FFFFFF"/>
              </a:highlight>
              <a:latin typeface="Palatino"/>
              <a:ea typeface="Palatino"/>
              <a:cs typeface="Palatino"/>
              <a:sym typeface="Palatino"/>
            </a:endParaRPr>
          </a:p>
          <a:p>
            <a:pPr marL="0" lvl="0" indent="0" algn="l" rtl="0">
              <a:spcBef>
                <a:spcPts val="0"/>
              </a:spcBef>
              <a:spcAft>
                <a:spcPts val="0"/>
              </a:spcAft>
              <a:buNone/>
            </a:pPr>
            <a:endParaRPr>
              <a:solidFill>
                <a:srgbClr val="222222"/>
              </a:solidFill>
              <a:highlight>
                <a:srgbClr val="FFFFFF"/>
              </a:highlight>
              <a:latin typeface="Palatino"/>
              <a:ea typeface="Palatino"/>
              <a:cs typeface="Palatino"/>
              <a:sym typeface="Palatino"/>
            </a:endParaRPr>
          </a:p>
          <a:p>
            <a:pPr marL="457200" lvl="0" indent="-317500" algn="l" rtl="0">
              <a:spcBef>
                <a:spcPts val="0"/>
              </a:spcBef>
              <a:spcAft>
                <a:spcPts val="0"/>
              </a:spcAft>
              <a:buClr>
                <a:srgbClr val="222222"/>
              </a:buClr>
              <a:buSzPts val="1400"/>
              <a:buFont typeface="Palatino"/>
              <a:buChar char="●"/>
            </a:pPr>
            <a:r>
              <a:rPr lang="en-US">
                <a:solidFill>
                  <a:srgbClr val="222222"/>
                </a:solidFill>
                <a:highlight>
                  <a:srgbClr val="FFFFFF"/>
                </a:highlight>
                <a:latin typeface="Palatino"/>
                <a:ea typeface="Palatino"/>
                <a:cs typeface="Palatino"/>
                <a:sym typeface="Palatino"/>
              </a:rPr>
              <a:t>In March 2015, where he became president and chief operating officer</a:t>
            </a:r>
            <a:endParaRPr>
              <a:solidFill>
                <a:srgbClr val="222222"/>
              </a:solidFill>
              <a:highlight>
                <a:srgbClr val="FFFFFF"/>
              </a:highlight>
              <a:latin typeface="Palatino"/>
              <a:ea typeface="Palatino"/>
              <a:cs typeface="Palatino"/>
              <a:sym typeface="Palatino"/>
            </a:endParaRPr>
          </a:p>
          <a:p>
            <a:pPr marL="0" lvl="0" indent="0" algn="l" rtl="0">
              <a:spcBef>
                <a:spcPts val="0"/>
              </a:spcBef>
              <a:spcAft>
                <a:spcPts val="0"/>
              </a:spcAft>
              <a:buNone/>
            </a:pPr>
            <a:endParaRPr>
              <a:solidFill>
                <a:srgbClr val="222222"/>
              </a:solidFill>
              <a:highlight>
                <a:srgbClr val="FFFFFF"/>
              </a:highlight>
              <a:latin typeface="Palatino"/>
              <a:ea typeface="Palatino"/>
              <a:cs typeface="Palatino"/>
              <a:sym typeface="Palatino"/>
            </a:endParaRPr>
          </a:p>
          <a:p>
            <a:pPr marL="457200" lvl="0" indent="-317500" algn="l" rtl="0">
              <a:spcBef>
                <a:spcPts val="0"/>
              </a:spcBef>
              <a:spcAft>
                <a:spcPts val="0"/>
              </a:spcAft>
              <a:buClr>
                <a:srgbClr val="222222"/>
              </a:buClr>
              <a:buSzPts val="1400"/>
              <a:buFont typeface="Palatino"/>
              <a:buChar char="●"/>
            </a:pPr>
            <a:r>
              <a:rPr lang="en-US">
                <a:solidFill>
                  <a:srgbClr val="222222"/>
                </a:solidFill>
                <a:highlight>
                  <a:srgbClr val="FFFFFF"/>
                </a:highlight>
                <a:latin typeface="Palatino"/>
                <a:ea typeface="Palatino"/>
                <a:cs typeface="Palatino"/>
                <a:sym typeface="Palatino"/>
              </a:rPr>
              <a:t>In April 2017 he was promoted to president and CEO, where he took over for Schultz.</a:t>
            </a:r>
            <a:endParaRPr>
              <a:solidFill>
                <a:srgbClr val="222222"/>
              </a:solidFill>
              <a:highlight>
                <a:srgbClr val="FFFFFF"/>
              </a:highlight>
              <a:latin typeface="Palatino"/>
              <a:ea typeface="Palatino"/>
              <a:cs typeface="Palatino"/>
              <a:sym typeface="Palatino"/>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4"/>
        <p:cNvGrpSpPr/>
        <p:nvPr/>
      </p:nvGrpSpPr>
      <p:grpSpPr>
        <a:xfrm>
          <a:off x="0" y="0"/>
          <a:ext cx="0" cy="0"/>
          <a:chOff x="0" y="0"/>
          <a:chExt cx="0" cy="0"/>
        </a:xfrm>
      </p:grpSpPr>
      <p:sp>
        <p:nvSpPr>
          <p:cNvPr id="115" name="Google Shape;115;g6bc836f9db_0_0"/>
          <p:cNvSpPr txBox="1">
            <a:spLocks noGrp="1"/>
          </p:cNvSpPr>
          <p:nvPr>
            <p:ph type="title"/>
          </p:nvPr>
        </p:nvSpPr>
        <p:spPr>
          <a:xfrm>
            <a:off x="729450" y="1318650"/>
            <a:ext cx="7688700" cy="535200"/>
          </a:xfrm>
          <a:prstGeom prst="rect">
            <a:avLst/>
          </a:prstGeom>
        </p:spPr>
        <p:txBody>
          <a:bodyPr spcFirstLastPara="1" wrap="square" lIns="93125" tIns="93125" rIns="93125" bIns="93125" anchor="t" anchorCtr="0">
            <a:noAutofit/>
          </a:bodyPr>
          <a:lstStyle/>
          <a:p>
            <a:pPr marL="0" lvl="0" indent="0" algn="l" rtl="0">
              <a:spcBef>
                <a:spcPts val="0"/>
              </a:spcBef>
              <a:spcAft>
                <a:spcPts val="0"/>
              </a:spcAft>
              <a:buNone/>
            </a:pPr>
            <a:r>
              <a:rPr lang="en-US" sz="4800">
                <a:solidFill>
                  <a:srgbClr val="FFFFFF"/>
                </a:solidFill>
                <a:latin typeface="Palatino"/>
                <a:ea typeface="Palatino"/>
                <a:cs typeface="Palatino"/>
                <a:sym typeface="Palatino"/>
              </a:rPr>
              <a:t>External Analysis</a:t>
            </a:r>
            <a:r>
              <a:rPr lang="en-US" sz="4800">
                <a:solidFill>
                  <a:srgbClr val="FFFFFF"/>
                </a:solidFill>
              </a:rPr>
              <a:t> </a:t>
            </a:r>
            <a:endParaRPr sz="4800">
              <a:solidFill>
                <a:srgbClr val="FFFFFF"/>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19"/>
        <p:cNvGrpSpPr/>
        <p:nvPr/>
      </p:nvGrpSpPr>
      <p:grpSpPr>
        <a:xfrm>
          <a:off x="0" y="0"/>
          <a:ext cx="0" cy="0"/>
          <a:chOff x="0" y="0"/>
          <a:chExt cx="0" cy="0"/>
        </a:xfrm>
      </p:grpSpPr>
      <p:sp>
        <p:nvSpPr>
          <p:cNvPr id="120" name="Google Shape;120;g6af52dea65_2_38"/>
          <p:cNvSpPr txBox="1">
            <a:spLocks noGrp="1"/>
          </p:cNvSpPr>
          <p:nvPr>
            <p:ph type="title"/>
          </p:nvPr>
        </p:nvSpPr>
        <p:spPr>
          <a:xfrm>
            <a:off x="729450" y="480450"/>
            <a:ext cx="7688700" cy="535200"/>
          </a:xfrm>
          <a:prstGeom prst="rect">
            <a:avLst/>
          </a:prstGeom>
          <a:noFill/>
          <a:ln>
            <a:noFill/>
          </a:ln>
        </p:spPr>
        <p:txBody>
          <a:bodyPr spcFirstLastPara="1" wrap="square" lIns="32750" tIns="32750" rIns="32750" bIns="32750" anchor="ctr" anchorCtr="0">
            <a:noAutofit/>
          </a:bodyPr>
          <a:lstStyle/>
          <a:p>
            <a:pPr marL="0" lvl="0" indent="0" algn="ctr" rtl="0">
              <a:lnSpc>
                <a:spcPct val="100000"/>
              </a:lnSpc>
              <a:spcBef>
                <a:spcPts val="0"/>
              </a:spcBef>
              <a:spcAft>
                <a:spcPts val="0"/>
              </a:spcAft>
              <a:buSzPts val="1200"/>
              <a:buNone/>
            </a:pPr>
            <a:r>
              <a:rPr lang="en-US">
                <a:latin typeface="Palatino"/>
                <a:ea typeface="Palatino"/>
                <a:cs typeface="Palatino"/>
                <a:sym typeface="Palatino"/>
              </a:rPr>
              <a:t>Overview of the Industry</a:t>
            </a:r>
            <a:endParaRPr>
              <a:latin typeface="Palatino"/>
              <a:ea typeface="Palatino"/>
              <a:cs typeface="Palatino"/>
              <a:sym typeface="Palatino"/>
            </a:endParaRPr>
          </a:p>
        </p:txBody>
      </p:sp>
      <p:pic>
        <p:nvPicPr>
          <p:cNvPr id="121" name="Google Shape;121;g6af52dea65_2_38"/>
          <p:cNvPicPr preferRelativeResize="0"/>
          <p:nvPr/>
        </p:nvPicPr>
        <p:blipFill>
          <a:blip r:embed="rId3">
            <a:alphaModFix/>
          </a:blip>
          <a:stretch>
            <a:fillRect/>
          </a:stretch>
        </p:blipFill>
        <p:spPr>
          <a:xfrm>
            <a:off x="8281777" y="4339975"/>
            <a:ext cx="738650" cy="738650"/>
          </a:xfrm>
          <a:prstGeom prst="rect">
            <a:avLst/>
          </a:prstGeom>
          <a:noFill/>
          <a:ln>
            <a:noFill/>
          </a:ln>
        </p:spPr>
      </p:pic>
      <p:sp>
        <p:nvSpPr>
          <p:cNvPr id="122" name="Google Shape;122;g6af52dea65_2_38"/>
          <p:cNvSpPr txBox="1"/>
          <p:nvPr/>
        </p:nvSpPr>
        <p:spPr>
          <a:xfrm>
            <a:off x="0" y="1349450"/>
            <a:ext cx="9082500" cy="3433200"/>
          </a:xfrm>
          <a:prstGeom prst="rect">
            <a:avLst/>
          </a:prstGeom>
          <a:noFill/>
          <a:ln>
            <a:noFill/>
          </a:ln>
        </p:spPr>
        <p:txBody>
          <a:bodyPr spcFirstLastPara="1" wrap="square" lIns="91425" tIns="91425" rIns="91425" bIns="91425" anchor="t" anchorCtr="0">
            <a:noAutofit/>
          </a:bodyPr>
          <a:lstStyle/>
          <a:p>
            <a:pPr marL="457200" lvl="0" indent="-317500" algn="l" rtl="0">
              <a:spcBef>
                <a:spcPts val="0"/>
              </a:spcBef>
              <a:spcAft>
                <a:spcPts val="0"/>
              </a:spcAft>
              <a:buSzPts val="1400"/>
              <a:buFont typeface="Palatino"/>
              <a:buChar char="●"/>
            </a:pPr>
            <a:r>
              <a:rPr lang="en-US">
                <a:latin typeface="Palatino"/>
                <a:ea typeface="Palatino"/>
                <a:cs typeface="Palatino"/>
                <a:sym typeface="Palatino"/>
              </a:rPr>
              <a:t>Competitors:  McDonald, Panera Bread, Dunkin Donut</a:t>
            </a:r>
            <a:endParaRPr>
              <a:latin typeface="Palatino"/>
              <a:ea typeface="Palatino"/>
              <a:cs typeface="Palatino"/>
              <a:sym typeface="Palatino"/>
            </a:endParaRPr>
          </a:p>
          <a:p>
            <a:pPr marL="0" lvl="0" indent="0" algn="l" rtl="0">
              <a:spcBef>
                <a:spcPts val="0"/>
              </a:spcBef>
              <a:spcAft>
                <a:spcPts val="0"/>
              </a:spcAft>
              <a:buNone/>
            </a:pPr>
            <a:endParaRPr>
              <a:latin typeface="Palatino"/>
              <a:ea typeface="Palatino"/>
              <a:cs typeface="Palatino"/>
              <a:sym typeface="Palatino"/>
            </a:endParaRPr>
          </a:p>
          <a:p>
            <a:pPr marL="457200" lvl="0" indent="-317500" algn="l" rtl="0">
              <a:spcBef>
                <a:spcPts val="0"/>
              </a:spcBef>
              <a:spcAft>
                <a:spcPts val="0"/>
              </a:spcAft>
              <a:buSzPts val="1400"/>
              <a:buFont typeface="Palatino"/>
              <a:buChar char="●"/>
            </a:pPr>
            <a:r>
              <a:rPr lang="en-US">
                <a:latin typeface="Palatino"/>
                <a:ea typeface="Palatino"/>
                <a:cs typeface="Palatino"/>
                <a:sym typeface="Palatino"/>
              </a:rPr>
              <a:t>Industry size:  t</a:t>
            </a:r>
            <a:r>
              <a:rPr lang="en-US">
                <a:solidFill>
                  <a:srgbClr val="444444"/>
                </a:solidFill>
                <a:highlight>
                  <a:srgbClr val="FFFFFF"/>
                </a:highlight>
                <a:latin typeface="Palatino"/>
                <a:ea typeface="Palatino"/>
                <a:cs typeface="Palatino"/>
                <a:sym typeface="Palatino"/>
              </a:rPr>
              <a:t>he United States coffee shop industry reached $47.5 billion in 2019, showing a growth of 3.3 percent from the previous year.</a:t>
            </a:r>
            <a:endParaRPr>
              <a:solidFill>
                <a:srgbClr val="444444"/>
              </a:solidFill>
              <a:highlight>
                <a:srgbClr val="FFFFFF"/>
              </a:highlight>
              <a:latin typeface="Palatino"/>
              <a:ea typeface="Palatino"/>
              <a:cs typeface="Palatino"/>
              <a:sym typeface="Palatino"/>
            </a:endParaRPr>
          </a:p>
          <a:p>
            <a:pPr marL="0" lvl="0" indent="0" algn="l" rtl="0">
              <a:spcBef>
                <a:spcPts val="0"/>
              </a:spcBef>
              <a:spcAft>
                <a:spcPts val="0"/>
              </a:spcAft>
              <a:buNone/>
            </a:pPr>
            <a:endParaRPr>
              <a:solidFill>
                <a:srgbClr val="444444"/>
              </a:solidFill>
              <a:highlight>
                <a:srgbClr val="FFFFFF"/>
              </a:highlight>
              <a:latin typeface="Palatino"/>
              <a:ea typeface="Palatino"/>
              <a:cs typeface="Palatino"/>
              <a:sym typeface="Palatino"/>
            </a:endParaRPr>
          </a:p>
          <a:p>
            <a:pPr marL="457200" lvl="0" indent="-317500" algn="l" rtl="0">
              <a:spcBef>
                <a:spcPts val="0"/>
              </a:spcBef>
              <a:spcAft>
                <a:spcPts val="0"/>
              </a:spcAft>
              <a:buClr>
                <a:srgbClr val="444444"/>
              </a:buClr>
              <a:buSzPts val="1400"/>
              <a:buFont typeface="Palatino"/>
              <a:buChar char="●"/>
            </a:pPr>
            <a:r>
              <a:rPr lang="en-US">
                <a:solidFill>
                  <a:srgbClr val="222222"/>
                </a:solidFill>
                <a:highlight>
                  <a:srgbClr val="FFFFFF"/>
                </a:highlight>
                <a:latin typeface="Palatino"/>
                <a:ea typeface="Palatino"/>
                <a:cs typeface="Palatino"/>
                <a:sym typeface="Palatino"/>
              </a:rPr>
              <a:t>Industry driving forces:  competitive rivalry, bargaining power of customers, and threat of substitutes</a:t>
            </a:r>
            <a:endParaRPr>
              <a:solidFill>
                <a:srgbClr val="222222"/>
              </a:solidFill>
              <a:highlight>
                <a:srgbClr val="FFFFFF"/>
              </a:highlight>
              <a:latin typeface="Palatino"/>
              <a:ea typeface="Palatino"/>
              <a:cs typeface="Palatino"/>
              <a:sym typeface="Palatino"/>
            </a:endParaRPr>
          </a:p>
          <a:p>
            <a:pPr marL="0" lvl="0" indent="0" algn="l" rtl="0">
              <a:spcBef>
                <a:spcPts val="0"/>
              </a:spcBef>
              <a:spcAft>
                <a:spcPts val="0"/>
              </a:spcAft>
              <a:buNone/>
            </a:pPr>
            <a:endParaRPr>
              <a:solidFill>
                <a:srgbClr val="222222"/>
              </a:solidFill>
              <a:highlight>
                <a:srgbClr val="FFFFFF"/>
              </a:highlight>
              <a:latin typeface="Palatino"/>
              <a:ea typeface="Palatino"/>
              <a:cs typeface="Palatino"/>
              <a:sym typeface="Palatino"/>
            </a:endParaRPr>
          </a:p>
          <a:p>
            <a:pPr marL="457200" lvl="0" indent="-317500" algn="l" rtl="0">
              <a:spcBef>
                <a:spcPts val="0"/>
              </a:spcBef>
              <a:spcAft>
                <a:spcPts val="0"/>
              </a:spcAft>
              <a:buClr>
                <a:srgbClr val="222222"/>
              </a:buClr>
              <a:buSzPts val="1400"/>
              <a:buFont typeface="Palatino"/>
              <a:buChar char="●"/>
            </a:pPr>
            <a:r>
              <a:rPr lang="en-US">
                <a:solidFill>
                  <a:srgbClr val="222222"/>
                </a:solidFill>
                <a:highlight>
                  <a:srgbClr val="FFFFFF"/>
                </a:highlight>
                <a:latin typeface="Palatino"/>
                <a:ea typeface="Palatino"/>
                <a:cs typeface="Palatino"/>
                <a:sym typeface="Palatino"/>
              </a:rPr>
              <a:t>Industry critical success factors:  products, customers, employees, and marketing</a:t>
            </a:r>
            <a:endParaRPr>
              <a:solidFill>
                <a:srgbClr val="222222"/>
              </a:solidFill>
              <a:highlight>
                <a:srgbClr val="FFFFFF"/>
              </a:highlight>
              <a:latin typeface="Palatino"/>
              <a:ea typeface="Palatino"/>
              <a:cs typeface="Palatino"/>
              <a:sym typeface="Palatino"/>
            </a:endParaRPr>
          </a:p>
          <a:p>
            <a:pPr marL="457200" lvl="0" indent="0" algn="l" rtl="0">
              <a:spcBef>
                <a:spcPts val="0"/>
              </a:spcBef>
              <a:spcAft>
                <a:spcPts val="0"/>
              </a:spcAft>
              <a:buNone/>
            </a:pPr>
            <a:endParaRPr>
              <a:latin typeface="Palatino"/>
              <a:ea typeface="Palatino"/>
              <a:cs typeface="Palatino"/>
              <a:sym typeface="Palatino"/>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26"/>
        <p:cNvGrpSpPr/>
        <p:nvPr/>
      </p:nvGrpSpPr>
      <p:grpSpPr>
        <a:xfrm>
          <a:off x="0" y="0"/>
          <a:ext cx="0" cy="0"/>
          <a:chOff x="0" y="0"/>
          <a:chExt cx="0" cy="0"/>
        </a:xfrm>
      </p:grpSpPr>
      <p:pic>
        <p:nvPicPr>
          <p:cNvPr id="127" name="Google Shape;127;g78e730e72e_1_0"/>
          <p:cNvPicPr preferRelativeResize="0"/>
          <p:nvPr/>
        </p:nvPicPr>
        <p:blipFill>
          <a:blip r:embed="rId3">
            <a:alphaModFix/>
          </a:blip>
          <a:stretch>
            <a:fillRect/>
          </a:stretch>
        </p:blipFill>
        <p:spPr>
          <a:xfrm>
            <a:off x="8281777" y="4339975"/>
            <a:ext cx="738650" cy="738650"/>
          </a:xfrm>
          <a:prstGeom prst="rect">
            <a:avLst/>
          </a:prstGeom>
          <a:noFill/>
          <a:ln>
            <a:noFill/>
          </a:ln>
        </p:spPr>
      </p:pic>
      <p:sp>
        <p:nvSpPr>
          <p:cNvPr id="128" name="Google Shape;128;g78e730e72e_1_0"/>
          <p:cNvSpPr txBox="1">
            <a:spLocks noGrp="1"/>
          </p:cNvSpPr>
          <p:nvPr>
            <p:ph type="title"/>
          </p:nvPr>
        </p:nvSpPr>
        <p:spPr>
          <a:xfrm>
            <a:off x="852600" y="0"/>
            <a:ext cx="7438800" cy="738600"/>
          </a:xfrm>
          <a:prstGeom prst="rect">
            <a:avLst/>
          </a:prstGeom>
        </p:spPr>
        <p:txBody>
          <a:bodyPr spcFirstLastPara="1" wrap="square" lIns="93125" tIns="93125" rIns="93125" bIns="93125" anchor="t" anchorCtr="0">
            <a:noAutofit/>
          </a:bodyPr>
          <a:lstStyle/>
          <a:p>
            <a:pPr marL="0" lvl="0" indent="0" algn="ctr" rtl="0">
              <a:spcBef>
                <a:spcPts val="0"/>
              </a:spcBef>
              <a:spcAft>
                <a:spcPts val="0"/>
              </a:spcAft>
              <a:buNone/>
            </a:pPr>
            <a:r>
              <a:rPr lang="en-US">
                <a:solidFill>
                  <a:srgbClr val="38761D"/>
                </a:solidFill>
                <a:latin typeface="Palatino"/>
                <a:ea typeface="Palatino"/>
                <a:cs typeface="Palatino"/>
                <a:sym typeface="Palatino"/>
              </a:rPr>
              <a:t>Industry Map of Ready to Drink Coffee Retails </a:t>
            </a:r>
            <a:endParaRPr>
              <a:solidFill>
                <a:srgbClr val="38761D"/>
              </a:solidFill>
              <a:latin typeface="Palatino"/>
              <a:ea typeface="Palatino"/>
              <a:cs typeface="Palatino"/>
              <a:sym typeface="Palatino"/>
            </a:endParaRPr>
          </a:p>
          <a:p>
            <a:pPr marL="0" lvl="0" indent="0" algn="ctr" rtl="0">
              <a:spcBef>
                <a:spcPts val="0"/>
              </a:spcBef>
              <a:spcAft>
                <a:spcPts val="0"/>
              </a:spcAft>
              <a:buNone/>
            </a:pPr>
            <a:endParaRPr>
              <a:latin typeface="Palatino"/>
              <a:ea typeface="Palatino"/>
              <a:cs typeface="Palatino"/>
              <a:sym typeface="Palatino"/>
            </a:endParaRPr>
          </a:p>
          <a:p>
            <a:pPr marL="0" lvl="0" indent="0" algn="ctr" rtl="0">
              <a:spcBef>
                <a:spcPts val="0"/>
              </a:spcBef>
              <a:spcAft>
                <a:spcPts val="0"/>
              </a:spcAft>
              <a:buNone/>
            </a:pPr>
            <a:endParaRPr>
              <a:latin typeface="Palatino"/>
              <a:ea typeface="Palatino"/>
              <a:cs typeface="Palatino"/>
              <a:sym typeface="Palatino"/>
            </a:endParaRPr>
          </a:p>
        </p:txBody>
      </p:sp>
      <p:pic>
        <p:nvPicPr>
          <p:cNvPr id="129" name="Google Shape;129;g78e730e72e_1_0"/>
          <p:cNvPicPr preferRelativeResize="0"/>
          <p:nvPr/>
        </p:nvPicPr>
        <p:blipFill>
          <a:blip r:embed="rId4">
            <a:alphaModFix/>
          </a:blip>
          <a:stretch>
            <a:fillRect/>
          </a:stretch>
        </p:blipFill>
        <p:spPr>
          <a:xfrm>
            <a:off x="152400" y="574300"/>
            <a:ext cx="8129375" cy="4390052"/>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33"/>
        <p:cNvGrpSpPr/>
        <p:nvPr/>
      </p:nvGrpSpPr>
      <p:grpSpPr>
        <a:xfrm>
          <a:off x="0" y="0"/>
          <a:ext cx="0" cy="0"/>
          <a:chOff x="0" y="0"/>
          <a:chExt cx="0" cy="0"/>
        </a:xfrm>
      </p:grpSpPr>
      <p:sp>
        <p:nvSpPr>
          <p:cNvPr id="134" name="Google Shape;134;g6bc836f9db_0_91"/>
          <p:cNvSpPr txBox="1">
            <a:spLocks noGrp="1"/>
          </p:cNvSpPr>
          <p:nvPr>
            <p:ph type="title"/>
          </p:nvPr>
        </p:nvSpPr>
        <p:spPr>
          <a:xfrm>
            <a:off x="1604800" y="0"/>
            <a:ext cx="7688700" cy="535200"/>
          </a:xfrm>
          <a:prstGeom prst="rect">
            <a:avLst/>
          </a:prstGeom>
          <a:noFill/>
          <a:ln>
            <a:noFill/>
          </a:ln>
        </p:spPr>
        <p:txBody>
          <a:bodyPr spcFirstLastPara="1" wrap="square" lIns="32750" tIns="32750" rIns="32750" bIns="32750" anchor="ctr" anchorCtr="0">
            <a:noAutofit/>
          </a:bodyPr>
          <a:lstStyle/>
          <a:p>
            <a:pPr marL="0" lvl="0" indent="0" algn="l" rtl="0">
              <a:lnSpc>
                <a:spcPct val="100000"/>
              </a:lnSpc>
              <a:spcBef>
                <a:spcPts val="0"/>
              </a:spcBef>
              <a:spcAft>
                <a:spcPts val="0"/>
              </a:spcAft>
              <a:buSzPts val="1200"/>
              <a:buNone/>
            </a:pPr>
            <a:r>
              <a:rPr lang="en-US" sz="2400">
                <a:latin typeface="Palatino"/>
                <a:ea typeface="Palatino"/>
                <a:cs typeface="Palatino"/>
                <a:sym typeface="Palatino"/>
              </a:rPr>
              <a:t>Porter’s 5 Forces - Threat of Entry </a:t>
            </a:r>
            <a:endParaRPr sz="2400">
              <a:latin typeface="Palatino"/>
              <a:ea typeface="Palatino"/>
              <a:cs typeface="Palatino"/>
              <a:sym typeface="Palatino"/>
            </a:endParaRPr>
          </a:p>
        </p:txBody>
      </p:sp>
      <p:pic>
        <p:nvPicPr>
          <p:cNvPr id="135" name="Google Shape;135;g6bc836f9db_0_91"/>
          <p:cNvPicPr preferRelativeResize="0"/>
          <p:nvPr/>
        </p:nvPicPr>
        <p:blipFill>
          <a:blip r:embed="rId3">
            <a:alphaModFix/>
          </a:blip>
          <a:stretch>
            <a:fillRect/>
          </a:stretch>
        </p:blipFill>
        <p:spPr>
          <a:xfrm>
            <a:off x="8281777" y="72775"/>
            <a:ext cx="738650" cy="738650"/>
          </a:xfrm>
          <a:prstGeom prst="rect">
            <a:avLst/>
          </a:prstGeom>
          <a:noFill/>
          <a:ln>
            <a:noFill/>
          </a:ln>
        </p:spPr>
      </p:pic>
      <p:graphicFrame>
        <p:nvGraphicFramePr>
          <p:cNvPr id="136" name="Google Shape;136;g6bc836f9db_0_91"/>
          <p:cNvGraphicFramePr/>
          <p:nvPr/>
        </p:nvGraphicFramePr>
        <p:xfrm>
          <a:off x="40675" y="78010"/>
          <a:ext cx="3000000" cy="3000000"/>
        </p:xfrm>
        <a:graphic>
          <a:graphicData uri="http://schemas.openxmlformats.org/drawingml/2006/table">
            <a:tbl>
              <a:tblPr>
                <a:noFill/>
                <a:tableStyleId>{E47524D7-2335-4AB9-8CF1-0D968FAC3876}</a:tableStyleId>
              </a:tblPr>
              <a:tblGrid>
                <a:gridCol w="1339975">
                  <a:extLst>
                    <a:ext uri="{9D8B030D-6E8A-4147-A177-3AD203B41FA5}">
                      <a16:colId xmlns:a16="http://schemas.microsoft.com/office/drawing/2014/main" val="20000"/>
                    </a:ext>
                  </a:extLst>
                </a:gridCol>
                <a:gridCol w="2363225">
                  <a:extLst>
                    <a:ext uri="{9D8B030D-6E8A-4147-A177-3AD203B41FA5}">
                      <a16:colId xmlns:a16="http://schemas.microsoft.com/office/drawing/2014/main" val="20001"/>
                    </a:ext>
                  </a:extLst>
                </a:gridCol>
                <a:gridCol w="2878375">
                  <a:extLst>
                    <a:ext uri="{9D8B030D-6E8A-4147-A177-3AD203B41FA5}">
                      <a16:colId xmlns:a16="http://schemas.microsoft.com/office/drawing/2014/main" val="20002"/>
                    </a:ext>
                  </a:extLst>
                </a:gridCol>
                <a:gridCol w="2562425">
                  <a:extLst>
                    <a:ext uri="{9D8B030D-6E8A-4147-A177-3AD203B41FA5}">
                      <a16:colId xmlns:a16="http://schemas.microsoft.com/office/drawing/2014/main" val="20003"/>
                    </a:ext>
                  </a:extLst>
                </a:gridCol>
              </a:tblGrid>
              <a:tr h="846825">
                <a:tc>
                  <a:txBody>
                    <a:bodyPr/>
                    <a:lstStyle/>
                    <a:p>
                      <a:pPr marL="0" lvl="0" indent="0" algn="ctr" rtl="0">
                        <a:spcBef>
                          <a:spcPts val="0"/>
                        </a:spcBef>
                        <a:spcAft>
                          <a:spcPts val="0"/>
                        </a:spcAft>
                        <a:buClr>
                          <a:srgbClr val="000000"/>
                        </a:buClr>
                        <a:buSzPts val="1200"/>
                        <a:buFont typeface="Arial"/>
                        <a:buNone/>
                      </a:pPr>
                      <a:r>
                        <a:rPr lang="en-US" b="1">
                          <a:solidFill>
                            <a:schemeClr val="dk2"/>
                          </a:solidFill>
                          <a:latin typeface="Palatino"/>
                          <a:ea typeface="Palatino"/>
                          <a:cs typeface="Palatino"/>
                          <a:sym typeface="Palatino"/>
                        </a:rPr>
                        <a:t>Overall: </a:t>
                      </a:r>
                      <a:r>
                        <a:rPr lang="en-US" b="1">
                          <a:solidFill>
                            <a:schemeClr val="dk2"/>
                          </a:solidFill>
                          <a:highlight>
                            <a:srgbClr val="FFFF00"/>
                          </a:highlight>
                          <a:latin typeface="Palatino"/>
                          <a:ea typeface="Palatino"/>
                          <a:cs typeface="Palatino"/>
                          <a:sym typeface="Palatino"/>
                        </a:rPr>
                        <a:t>(Moderate Force)</a:t>
                      </a:r>
                      <a:endParaRPr b="1">
                        <a:highlight>
                          <a:srgbClr val="FFFF00"/>
                        </a:highlight>
                        <a:latin typeface="Palatino"/>
                        <a:ea typeface="Palatino"/>
                        <a:cs typeface="Palatino"/>
                        <a:sym typeface="Palatino"/>
                      </a:endParaRPr>
                    </a:p>
                  </a:txBody>
                  <a:tcPr marL="91425" marR="91425" marT="91425" marB="91425"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rgbClr val="93C47D"/>
                    </a:solidFill>
                  </a:tcPr>
                </a:tc>
                <a:tc>
                  <a:txBody>
                    <a:bodyPr/>
                    <a:lstStyle/>
                    <a:p>
                      <a:pPr marL="0" lvl="0" indent="0" algn="ctr" rtl="0">
                        <a:spcBef>
                          <a:spcPts val="0"/>
                        </a:spcBef>
                        <a:spcAft>
                          <a:spcPts val="0"/>
                        </a:spcAft>
                        <a:buNone/>
                      </a:pPr>
                      <a:r>
                        <a:rPr lang="en-US" b="1">
                          <a:latin typeface="Palatino"/>
                          <a:ea typeface="Palatino"/>
                          <a:cs typeface="Palatino"/>
                          <a:sym typeface="Palatino"/>
                        </a:rPr>
                        <a:t>Issue </a:t>
                      </a:r>
                      <a:endParaRPr b="1">
                        <a:latin typeface="Palatino"/>
                        <a:ea typeface="Palatino"/>
                        <a:cs typeface="Palatino"/>
                        <a:sym typeface="Palatino"/>
                      </a:endParaRPr>
                    </a:p>
                  </a:txBody>
                  <a:tcPr marL="91425" marR="91425" marT="91425" marB="91425"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rgbClr val="93C47D"/>
                    </a:solidFill>
                  </a:tcPr>
                </a:tc>
                <a:tc>
                  <a:txBody>
                    <a:bodyPr/>
                    <a:lstStyle/>
                    <a:p>
                      <a:pPr marL="0" lvl="0" indent="0" algn="ctr" rtl="0">
                        <a:spcBef>
                          <a:spcPts val="0"/>
                        </a:spcBef>
                        <a:spcAft>
                          <a:spcPts val="0"/>
                        </a:spcAft>
                        <a:buNone/>
                      </a:pPr>
                      <a:r>
                        <a:rPr lang="en-US" b="1">
                          <a:latin typeface="Palatino"/>
                          <a:ea typeface="Palatino"/>
                          <a:cs typeface="Palatino"/>
                          <a:sym typeface="Palatino"/>
                        </a:rPr>
                        <a:t>Impact on the company </a:t>
                      </a:r>
                      <a:endParaRPr b="1">
                        <a:latin typeface="Palatino"/>
                        <a:ea typeface="Palatino"/>
                        <a:cs typeface="Palatino"/>
                        <a:sym typeface="Palatino"/>
                      </a:endParaRPr>
                    </a:p>
                  </a:txBody>
                  <a:tcPr marL="91425" marR="91425" marT="91425" marB="91425"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rgbClr val="93C47D"/>
                    </a:solidFill>
                  </a:tcPr>
                </a:tc>
                <a:tc>
                  <a:txBody>
                    <a:bodyPr/>
                    <a:lstStyle/>
                    <a:p>
                      <a:pPr marL="0" lvl="0" indent="0" algn="ctr" rtl="0">
                        <a:spcBef>
                          <a:spcPts val="0"/>
                        </a:spcBef>
                        <a:spcAft>
                          <a:spcPts val="0"/>
                        </a:spcAft>
                        <a:buNone/>
                      </a:pPr>
                      <a:r>
                        <a:rPr lang="en-US" b="1">
                          <a:latin typeface="Palatino"/>
                          <a:ea typeface="Palatino"/>
                          <a:cs typeface="Palatino"/>
                          <a:sym typeface="Palatino"/>
                        </a:rPr>
                        <a:t>Implication for strategy</a:t>
                      </a:r>
                      <a:endParaRPr b="1">
                        <a:latin typeface="Palatino"/>
                        <a:ea typeface="Palatino"/>
                        <a:cs typeface="Palatino"/>
                        <a:sym typeface="Palatino"/>
                      </a:endParaRPr>
                    </a:p>
                  </a:txBody>
                  <a:tcPr marL="91425" marR="91425" marT="91425" marB="91425"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rgbClr val="93C47D"/>
                    </a:solidFill>
                  </a:tcPr>
                </a:tc>
                <a:extLst>
                  <a:ext uri="{0D108BD9-81ED-4DB2-BD59-A6C34878D82A}">
                    <a16:rowId xmlns:a16="http://schemas.microsoft.com/office/drawing/2014/main" val="10000"/>
                  </a:ext>
                </a:extLst>
              </a:tr>
              <a:tr h="1284150">
                <a:tc>
                  <a:txBody>
                    <a:bodyPr/>
                    <a:lstStyle/>
                    <a:p>
                      <a:pPr marL="0" lvl="0" indent="0" algn="ctr" rtl="0">
                        <a:spcBef>
                          <a:spcPts val="0"/>
                        </a:spcBef>
                        <a:spcAft>
                          <a:spcPts val="0"/>
                        </a:spcAft>
                        <a:buNone/>
                      </a:pPr>
                      <a:r>
                        <a:rPr lang="en-US">
                          <a:latin typeface="Palatino"/>
                          <a:ea typeface="Palatino"/>
                          <a:cs typeface="Palatino"/>
                          <a:sym typeface="Palatino"/>
                        </a:rPr>
                        <a:t>Moderate</a:t>
                      </a:r>
                      <a:endParaRPr>
                        <a:latin typeface="Palatino"/>
                        <a:ea typeface="Palatino"/>
                        <a:cs typeface="Palatino"/>
                        <a:sym typeface="Palatino"/>
                      </a:endParaRPr>
                    </a:p>
                  </a:txBody>
                  <a:tcPr marL="91425" marR="91425" marT="91425" marB="91425">
                    <a:lnT w="9525" cap="flat" cmpd="sng">
                      <a:solidFill>
                        <a:srgbClr val="9E9E9E"/>
                      </a:solidFill>
                      <a:prstDash val="solid"/>
                      <a:round/>
                      <a:headEnd type="none" w="sm" len="sm"/>
                      <a:tailEnd type="none" w="sm" len="sm"/>
                    </a:lnT>
                  </a:tcPr>
                </a:tc>
                <a:tc>
                  <a:txBody>
                    <a:bodyPr/>
                    <a:lstStyle/>
                    <a:p>
                      <a:pPr marL="0" lvl="0" indent="0" algn="ctr" rtl="0">
                        <a:spcBef>
                          <a:spcPts val="0"/>
                        </a:spcBef>
                        <a:spcAft>
                          <a:spcPts val="0"/>
                        </a:spcAft>
                        <a:buNone/>
                      </a:pPr>
                      <a:r>
                        <a:rPr lang="en-US">
                          <a:latin typeface="Palatino"/>
                          <a:ea typeface="Palatino"/>
                          <a:cs typeface="Palatino"/>
                          <a:sym typeface="Palatino"/>
                        </a:rPr>
                        <a:t>Cost of doing business</a:t>
                      </a:r>
                      <a:endParaRPr>
                        <a:latin typeface="Palatino"/>
                        <a:ea typeface="Palatino"/>
                        <a:cs typeface="Palatino"/>
                        <a:sym typeface="Palatino"/>
                      </a:endParaRPr>
                    </a:p>
                  </a:txBody>
                  <a:tcPr marL="91425" marR="91425" marT="91425" marB="91425">
                    <a:lnT w="9525" cap="flat" cmpd="sng">
                      <a:solidFill>
                        <a:srgbClr val="9E9E9E"/>
                      </a:solidFill>
                      <a:prstDash val="solid"/>
                      <a:round/>
                      <a:headEnd type="none" w="sm" len="sm"/>
                      <a:tailEnd type="none" w="sm" len="sm"/>
                    </a:lnT>
                  </a:tcPr>
                </a:tc>
                <a:tc>
                  <a:txBody>
                    <a:bodyPr/>
                    <a:lstStyle/>
                    <a:p>
                      <a:pPr marL="0" lvl="0" indent="0" algn="ctr" rtl="0">
                        <a:spcBef>
                          <a:spcPts val="0"/>
                        </a:spcBef>
                        <a:spcAft>
                          <a:spcPts val="0"/>
                        </a:spcAft>
                        <a:buNone/>
                      </a:pPr>
                      <a:r>
                        <a:rPr lang="en-US">
                          <a:latin typeface="Palatino"/>
                          <a:ea typeface="Palatino"/>
                          <a:cs typeface="Palatino"/>
                          <a:sym typeface="Palatino"/>
                        </a:rPr>
                        <a:t>Variability of the actual cost of establishing and maintaining operations in the coffeehouse industry</a:t>
                      </a:r>
                      <a:endParaRPr>
                        <a:latin typeface="Palatino"/>
                        <a:ea typeface="Palatino"/>
                        <a:cs typeface="Palatino"/>
                        <a:sym typeface="Palatino"/>
                      </a:endParaRPr>
                    </a:p>
                  </a:txBody>
                  <a:tcPr marL="91425" marR="91425" marT="91425" marB="91425">
                    <a:lnT w="9525" cap="flat" cmpd="sng">
                      <a:solidFill>
                        <a:srgbClr val="9E9E9E"/>
                      </a:solidFill>
                      <a:prstDash val="solid"/>
                      <a:round/>
                      <a:headEnd type="none" w="sm" len="sm"/>
                      <a:tailEnd type="none" w="sm" len="sm"/>
                    </a:lnT>
                  </a:tcPr>
                </a:tc>
                <a:tc>
                  <a:txBody>
                    <a:bodyPr/>
                    <a:lstStyle/>
                    <a:p>
                      <a:pPr marL="0" lvl="0" indent="0" algn="ctr" rtl="0">
                        <a:spcBef>
                          <a:spcPts val="0"/>
                        </a:spcBef>
                        <a:spcAft>
                          <a:spcPts val="0"/>
                        </a:spcAft>
                        <a:buNone/>
                      </a:pPr>
                      <a:r>
                        <a:rPr lang="en-US">
                          <a:latin typeface="Palatino"/>
                          <a:ea typeface="Palatino"/>
                          <a:cs typeface="Palatino"/>
                          <a:sym typeface="Palatino"/>
                        </a:rPr>
                        <a:t>Cost of operating a small coffeehouse is lower compared to the cost of operating a coffeehouse chain</a:t>
                      </a:r>
                      <a:endParaRPr>
                        <a:latin typeface="Palatino"/>
                        <a:ea typeface="Palatino"/>
                        <a:cs typeface="Palatino"/>
                        <a:sym typeface="Palatino"/>
                      </a:endParaRPr>
                    </a:p>
                  </a:txBody>
                  <a:tcPr marL="91425" marR="91425" marT="91425" marB="91425">
                    <a:lnT w="9525" cap="flat" cmpd="sng">
                      <a:solidFill>
                        <a:srgbClr val="9E9E9E"/>
                      </a:solidFill>
                      <a:prstDash val="solid"/>
                      <a:round/>
                      <a:headEnd type="none" w="sm" len="sm"/>
                      <a:tailEnd type="none" w="sm" len="sm"/>
                    </a:lnT>
                  </a:tcPr>
                </a:tc>
                <a:extLst>
                  <a:ext uri="{0D108BD9-81ED-4DB2-BD59-A6C34878D82A}">
                    <a16:rowId xmlns:a16="http://schemas.microsoft.com/office/drawing/2014/main" val="10001"/>
                  </a:ext>
                </a:extLst>
              </a:tr>
              <a:tr h="846825">
                <a:tc>
                  <a:txBody>
                    <a:bodyPr/>
                    <a:lstStyle/>
                    <a:p>
                      <a:pPr marL="0" lvl="0" indent="0" algn="ctr" rtl="0">
                        <a:spcBef>
                          <a:spcPts val="0"/>
                        </a:spcBef>
                        <a:spcAft>
                          <a:spcPts val="0"/>
                        </a:spcAft>
                        <a:buNone/>
                      </a:pPr>
                      <a:r>
                        <a:rPr lang="en-US">
                          <a:latin typeface="Palatino"/>
                          <a:ea typeface="Palatino"/>
                          <a:cs typeface="Palatino"/>
                          <a:sym typeface="Palatino"/>
                        </a:rPr>
                        <a:t>Moderate</a:t>
                      </a:r>
                      <a:endParaRPr>
                        <a:latin typeface="Palatino"/>
                        <a:ea typeface="Palatino"/>
                        <a:cs typeface="Palatino"/>
                        <a:sym typeface="Palatino"/>
                      </a:endParaRPr>
                    </a:p>
                  </a:txBody>
                  <a:tcPr marL="91425" marR="91425" marT="91425" marB="91425"/>
                </a:tc>
                <a:tc>
                  <a:txBody>
                    <a:bodyPr/>
                    <a:lstStyle/>
                    <a:p>
                      <a:pPr marL="0" lvl="0" indent="0" algn="ctr" rtl="0">
                        <a:spcBef>
                          <a:spcPts val="0"/>
                        </a:spcBef>
                        <a:spcAft>
                          <a:spcPts val="0"/>
                        </a:spcAft>
                        <a:buNone/>
                      </a:pPr>
                      <a:r>
                        <a:rPr lang="en-US">
                          <a:latin typeface="Palatino"/>
                          <a:ea typeface="Palatino"/>
                          <a:cs typeface="Palatino"/>
                          <a:sym typeface="Palatino"/>
                        </a:rPr>
                        <a:t>Supply chain cost</a:t>
                      </a:r>
                      <a:endParaRPr>
                        <a:latin typeface="Palatino"/>
                        <a:ea typeface="Palatino"/>
                        <a:cs typeface="Palatino"/>
                        <a:sym typeface="Palatino"/>
                      </a:endParaRPr>
                    </a:p>
                  </a:txBody>
                  <a:tcPr marL="91425" marR="91425" marT="91425" marB="91425"/>
                </a:tc>
                <a:tc>
                  <a:txBody>
                    <a:bodyPr/>
                    <a:lstStyle/>
                    <a:p>
                      <a:pPr marL="0" lvl="0" indent="0" algn="ctr" rtl="0">
                        <a:spcBef>
                          <a:spcPts val="0"/>
                        </a:spcBef>
                        <a:spcAft>
                          <a:spcPts val="0"/>
                        </a:spcAft>
                        <a:buNone/>
                      </a:pPr>
                      <a:r>
                        <a:rPr lang="en-US">
                          <a:latin typeface="Palatino"/>
                          <a:ea typeface="Palatino"/>
                          <a:cs typeface="Palatino"/>
                          <a:sym typeface="Palatino"/>
                        </a:rPr>
                        <a:t>Smaller cafes have lower supply needs</a:t>
                      </a:r>
                      <a:endParaRPr>
                        <a:latin typeface="Palatino"/>
                        <a:ea typeface="Palatino"/>
                        <a:cs typeface="Palatino"/>
                        <a:sym typeface="Palatino"/>
                      </a:endParaRPr>
                    </a:p>
                  </a:txBody>
                  <a:tcPr marL="91425" marR="91425" marT="91425" marB="91425"/>
                </a:tc>
                <a:tc>
                  <a:txBody>
                    <a:bodyPr/>
                    <a:lstStyle/>
                    <a:p>
                      <a:pPr marL="0" lvl="0" indent="0" algn="ctr" rtl="0">
                        <a:spcBef>
                          <a:spcPts val="0"/>
                        </a:spcBef>
                        <a:spcAft>
                          <a:spcPts val="0"/>
                        </a:spcAft>
                        <a:buNone/>
                      </a:pPr>
                      <a:r>
                        <a:rPr lang="en-US">
                          <a:latin typeface="Palatino"/>
                          <a:ea typeface="Palatino"/>
                          <a:cs typeface="Palatino"/>
                          <a:sym typeface="Palatino"/>
                        </a:rPr>
                        <a:t>external factors enable smaller firms to do business against starbucks</a:t>
                      </a:r>
                      <a:endParaRPr>
                        <a:latin typeface="Palatino"/>
                        <a:ea typeface="Palatino"/>
                        <a:cs typeface="Palatino"/>
                        <a:sym typeface="Palatino"/>
                      </a:endParaRPr>
                    </a:p>
                  </a:txBody>
                  <a:tcPr marL="91425" marR="91425" marT="91425" marB="91425"/>
                </a:tc>
                <a:extLst>
                  <a:ext uri="{0D108BD9-81ED-4DB2-BD59-A6C34878D82A}">
                    <a16:rowId xmlns:a16="http://schemas.microsoft.com/office/drawing/2014/main" val="10002"/>
                  </a:ext>
                </a:extLst>
              </a:tr>
              <a:tr h="628150">
                <a:tc>
                  <a:txBody>
                    <a:bodyPr/>
                    <a:lstStyle/>
                    <a:p>
                      <a:pPr marL="0" lvl="0" indent="0" algn="ctr" rtl="0">
                        <a:spcBef>
                          <a:spcPts val="0"/>
                        </a:spcBef>
                        <a:spcAft>
                          <a:spcPts val="0"/>
                        </a:spcAft>
                        <a:buNone/>
                      </a:pPr>
                      <a:r>
                        <a:rPr lang="en-US">
                          <a:latin typeface="Palatino"/>
                          <a:ea typeface="Palatino"/>
                          <a:cs typeface="Palatino"/>
                          <a:sym typeface="Palatino"/>
                        </a:rPr>
                        <a:t>Weak</a:t>
                      </a:r>
                      <a:endParaRPr>
                        <a:latin typeface="Palatino"/>
                        <a:ea typeface="Palatino"/>
                        <a:cs typeface="Palatino"/>
                        <a:sym typeface="Palatino"/>
                      </a:endParaRPr>
                    </a:p>
                  </a:txBody>
                  <a:tcPr marL="91425" marR="91425" marT="91425" marB="91425">
                    <a:solidFill>
                      <a:srgbClr val="000000">
                        <a:alpha val="0"/>
                      </a:srgbClr>
                    </a:solidFill>
                  </a:tcPr>
                </a:tc>
                <a:tc>
                  <a:txBody>
                    <a:bodyPr/>
                    <a:lstStyle/>
                    <a:p>
                      <a:pPr marL="0" lvl="0" indent="0" algn="ctr" rtl="0">
                        <a:spcBef>
                          <a:spcPts val="0"/>
                        </a:spcBef>
                        <a:spcAft>
                          <a:spcPts val="0"/>
                        </a:spcAft>
                        <a:buNone/>
                      </a:pPr>
                      <a:r>
                        <a:rPr lang="en-US">
                          <a:latin typeface="Palatino"/>
                          <a:ea typeface="Palatino"/>
                          <a:cs typeface="Palatino"/>
                          <a:sym typeface="Palatino"/>
                        </a:rPr>
                        <a:t>Cost of brand development</a:t>
                      </a:r>
                      <a:endParaRPr>
                        <a:latin typeface="Palatino"/>
                        <a:ea typeface="Palatino"/>
                        <a:cs typeface="Palatino"/>
                        <a:sym typeface="Palatino"/>
                      </a:endParaRPr>
                    </a:p>
                  </a:txBody>
                  <a:tcPr marL="91425" marR="91425" marT="91425" marB="91425">
                    <a:solidFill>
                      <a:srgbClr val="000000">
                        <a:alpha val="0"/>
                      </a:srgbClr>
                    </a:solidFill>
                  </a:tcPr>
                </a:tc>
                <a:tc>
                  <a:txBody>
                    <a:bodyPr/>
                    <a:lstStyle/>
                    <a:p>
                      <a:pPr marL="0" lvl="0" indent="0" algn="ctr" rtl="0">
                        <a:spcBef>
                          <a:spcPts val="0"/>
                        </a:spcBef>
                        <a:spcAft>
                          <a:spcPts val="0"/>
                        </a:spcAft>
                        <a:buNone/>
                      </a:pPr>
                      <a:r>
                        <a:rPr lang="en-US">
                          <a:latin typeface="Palatino"/>
                          <a:ea typeface="Palatino"/>
                          <a:cs typeface="Palatino"/>
                          <a:sym typeface="Palatino"/>
                        </a:rPr>
                        <a:t>Brand development is costly</a:t>
                      </a:r>
                      <a:endParaRPr>
                        <a:latin typeface="Palatino"/>
                        <a:ea typeface="Palatino"/>
                        <a:cs typeface="Palatino"/>
                        <a:sym typeface="Palatino"/>
                      </a:endParaRPr>
                    </a:p>
                  </a:txBody>
                  <a:tcPr marL="91425" marR="91425" marT="91425" marB="91425">
                    <a:solidFill>
                      <a:srgbClr val="000000">
                        <a:alpha val="0"/>
                      </a:srgbClr>
                    </a:solidFill>
                  </a:tcPr>
                </a:tc>
                <a:tc>
                  <a:txBody>
                    <a:bodyPr/>
                    <a:lstStyle/>
                    <a:p>
                      <a:pPr marL="0" lvl="0" indent="0" algn="ctr" rtl="0">
                        <a:spcBef>
                          <a:spcPts val="0"/>
                        </a:spcBef>
                        <a:spcAft>
                          <a:spcPts val="0"/>
                        </a:spcAft>
                        <a:buNone/>
                      </a:pPr>
                      <a:r>
                        <a:rPr lang="en-US">
                          <a:latin typeface="Palatino"/>
                          <a:ea typeface="Palatino"/>
                          <a:cs typeface="Palatino"/>
                          <a:sym typeface="Palatino"/>
                        </a:rPr>
                        <a:t>Reduces the threat of substitution</a:t>
                      </a:r>
                      <a:endParaRPr>
                        <a:latin typeface="Palatino"/>
                        <a:ea typeface="Palatino"/>
                        <a:cs typeface="Palatino"/>
                        <a:sym typeface="Palatino"/>
                      </a:endParaRPr>
                    </a:p>
                  </a:txBody>
                  <a:tcPr marL="91425" marR="91425" marT="91425" marB="91425">
                    <a:solidFill>
                      <a:srgbClr val="000000">
                        <a:alpha val="0"/>
                      </a:srgbClr>
                    </a:solidFill>
                  </a:tcPr>
                </a:tc>
                <a:extLst>
                  <a:ext uri="{0D108BD9-81ED-4DB2-BD59-A6C34878D82A}">
                    <a16:rowId xmlns:a16="http://schemas.microsoft.com/office/drawing/2014/main" val="10003"/>
                  </a:ext>
                </a:extLst>
              </a:tr>
              <a:tr h="1027250">
                <a:tc>
                  <a:txBody>
                    <a:bodyPr/>
                    <a:lstStyle/>
                    <a:p>
                      <a:pPr marL="0" lvl="0" indent="0" algn="ctr" rtl="0">
                        <a:spcBef>
                          <a:spcPts val="0"/>
                        </a:spcBef>
                        <a:spcAft>
                          <a:spcPts val="0"/>
                        </a:spcAft>
                        <a:buNone/>
                      </a:pPr>
                      <a:r>
                        <a:rPr lang="en-US">
                          <a:latin typeface="Palatino"/>
                          <a:ea typeface="Palatino"/>
                          <a:cs typeface="Palatino"/>
                          <a:sym typeface="Palatino"/>
                        </a:rPr>
                        <a:t>Moderate</a:t>
                      </a:r>
                      <a:endParaRPr>
                        <a:latin typeface="Palatino"/>
                        <a:ea typeface="Palatino"/>
                        <a:cs typeface="Palatino"/>
                        <a:sym typeface="Palatino"/>
                      </a:endParaRPr>
                    </a:p>
                  </a:txBody>
                  <a:tcPr marL="91425" marR="91425" marT="91425" marB="91425">
                    <a:solidFill>
                      <a:srgbClr val="000000">
                        <a:alpha val="0"/>
                      </a:srgbClr>
                    </a:solidFill>
                  </a:tcPr>
                </a:tc>
                <a:tc>
                  <a:txBody>
                    <a:bodyPr/>
                    <a:lstStyle/>
                    <a:p>
                      <a:pPr marL="0" lvl="0" indent="0" algn="ctr" rtl="0">
                        <a:spcBef>
                          <a:spcPts val="0"/>
                        </a:spcBef>
                        <a:spcAft>
                          <a:spcPts val="0"/>
                        </a:spcAft>
                        <a:buNone/>
                      </a:pPr>
                      <a:r>
                        <a:rPr lang="en-US">
                          <a:solidFill>
                            <a:srgbClr val="3A3A3A"/>
                          </a:solidFill>
                          <a:highlight>
                            <a:srgbClr val="FFFFFF"/>
                          </a:highlight>
                          <a:latin typeface="Palatino"/>
                          <a:ea typeface="Palatino"/>
                          <a:cs typeface="Palatino"/>
                          <a:sym typeface="Palatino"/>
                        </a:rPr>
                        <a:t>New entrants can compete with brands like Starbucks at local level</a:t>
                      </a:r>
                      <a:endParaRPr>
                        <a:latin typeface="Palatino"/>
                        <a:ea typeface="Palatino"/>
                        <a:cs typeface="Palatino"/>
                        <a:sym typeface="Palatino"/>
                      </a:endParaRPr>
                    </a:p>
                  </a:txBody>
                  <a:tcPr marL="91425" marR="91425" marT="91425" marB="91425">
                    <a:solidFill>
                      <a:srgbClr val="000000">
                        <a:alpha val="0"/>
                      </a:srgbClr>
                    </a:solidFill>
                  </a:tcPr>
                </a:tc>
                <a:tc>
                  <a:txBody>
                    <a:bodyPr/>
                    <a:lstStyle/>
                    <a:p>
                      <a:pPr marL="0" lvl="0" indent="0" algn="ctr" rtl="0">
                        <a:spcBef>
                          <a:spcPts val="0"/>
                        </a:spcBef>
                        <a:spcAft>
                          <a:spcPts val="0"/>
                        </a:spcAft>
                        <a:buNone/>
                      </a:pPr>
                      <a:r>
                        <a:rPr lang="en-US">
                          <a:solidFill>
                            <a:srgbClr val="3A3A3A"/>
                          </a:solidFill>
                          <a:highlight>
                            <a:srgbClr val="FFFFFF"/>
                          </a:highlight>
                          <a:latin typeface="Palatino"/>
                          <a:ea typeface="Palatino"/>
                          <a:cs typeface="Palatino"/>
                          <a:sym typeface="Palatino"/>
                        </a:rPr>
                        <a:t>the barriers are not very high and the initial investment to start a coffee brand is not high</a:t>
                      </a:r>
                      <a:endParaRPr>
                        <a:latin typeface="Palatino"/>
                        <a:ea typeface="Palatino"/>
                        <a:cs typeface="Palatino"/>
                        <a:sym typeface="Palatino"/>
                      </a:endParaRPr>
                    </a:p>
                  </a:txBody>
                  <a:tcPr marL="91425" marR="91425" marT="91425" marB="91425">
                    <a:solidFill>
                      <a:srgbClr val="000000">
                        <a:alpha val="0"/>
                      </a:srgbClr>
                    </a:solidFill>
                  </a:tcPr>
                </a:tc>
                <a:tc>
                  <a:txBody>
                    <a:bodyPr/>
                    <a:lstStyle/>
                    <a:p>
                      <a:pPr marL="0" lvl="0" indent="0" algn="ctr" rtl="0">
                        <a:spcBef>
                          <a:spcPts val="0"/>
                        </a:spcBef>
                        <a:spcAft>
                          <a:spcPts val="0"/>
                        </a:spcAft>
                        <a:buNone/>
                      </a:pPr>
                      <a:r>
                        <a:rPr lang="en-US">
                          <a:solidFill>
                            <a:srgbClr val="3A3A3A"/>
                          </a:solidFill>
                          <a:highlight>
                            <a:srgbClr val="FFFFFF"/>
                          </a:highlight>
                          <a:latin typeface="Palatino"/>
                          <a:ea typeface="Palatino"/>
                          <a:cs typeface="Palatino"/>
                          <a:sym typeface="Palatino"/>
                        </a:rPr>
                        <a:t>the new brands can attract customers using lower prices</a:t>
                      </a:r>
                      <a:endParaRPr>
                        <a:latin typeface="Palatino"/>
                        <a:ea typeface="Palatino"/>
                        <a:cs typeface="Palatino"/>
                        <a:sym typeface="Palatino"/>
                      </a:endParaRPr>
                    </a:p>
                  </a:txBody>
                  <a:tcPr marL="91425" marR="91425" marT="91425" marB="91425">
                    <a:solidFill>
                      <a:srgbClr val="000000">
                        <a:alpha val="0"/>
                      </a:srgbClr>
                    </a:solidFill>
                  </a:tcPr>
                </a:tc>
                <a:extLst>
                  <a:ext uri="{0D108BD9-81ED-4DB2-BD59-A6C34878D82A}">
                    <a16:rowId xmlns:a16="http://schemas.microsoft.com/office/drawing/2014/main" val="10004"/>
                  </a:ext>
                </a:extLst>
              </a:tr>
              <a:tr h="413450">
                <a:tc>
                  <a:txBody>
                    <a:bodyPr/>
                    <a:lstStyle/>
                    <a:p>
                      <a:pPr marL="0" lvl="0" indent="0" algn="ctr" rtl="0">
                        <a:spcBef>
                          <a:spcPts val="0"/>
                        </a:spcBef>
                        <a:spcAft>
                          <a:spcPts val="0"/>
                        </a:spcAft>
                        <a:buNone/>
                      </a:pPr>
                      <a:endParaRPr>
                        <a:latin typeface="Palatino"/>
                        <a:ea typeface="Palatino"/>
                        <a:cs typeface="Palatino"/>
                        <a:sym typeface="Palatino"/>
                      </a:endParaRPr>
                    </a:p>
                  </a:txBody>
                  <a:tcPr marL="91425" marR="91425" marT="91425" marB="91425" anchor="ctr">
                    <a:solidFill>
                      <a:srgbClr val="000000">
                        <a:alpha val="0"/>
                      </a:srgbClr>
                    </a:solidFill>
                  </a:tcPr>
                </a:tc>
                <a:tc>
                  <a:txBody>
                    <a:bodyPr/>
                    <a:lstStyle/>
                    <a:p>
                      <a:pPr marL="0" lvl="0" indent="0" algn="ctr" rtl="0">
                        <a:spcBef>
                          <a:spcPts val="0"/>
                        </a:spcBef>
                        <a:spcAft>
                          <a:spcPts val="0"/>
                        </a:spcAft>
                        <a:buNone/>
                      </a:pPr>
                      <a:endParaRPr>
                        <a:latin typeface="Palatino"/>
                        <a:ea typeface="Palatino"/>
                        <a:cs typeface="Palatino"/>
                        <a:sym typeface="Palatino"/>
                      </a:endParaRPr>
                    </a:p>
                  </a:txBody>
                  <a:tcPr marL="91425" marR="91425" marT="91425" marB="91425" anchor="ctr">
                    <a:solidFill>
                      <a:srgbClr val="000000">
                        <a:alpha val="0"/>
                      </a:srgbClr>
                    </a:solidFill>
                  </a:tcPr>
                </a:tc>
                <a:tc>
                  <a:txBody>
                    <a:bodyPr/>
                    <a:lstStyle/>
                    <a:p>
                      <a:pPr marL="0" lvl="0" indent="0" algn="ctr" rtl="0">
                        <a:spcBef>
                          <a:spcPts val="0"/>
                        </a:spcBef>
                        <a:spcAft>
                          <a:spcPts val="0"/>
                        </a:spcAft>
                        <a:buNone/>
                      </a:pPr>
                      <a:endParaRPr>
                        <a:latin typeface="Palatino"/>
                        <a:ea typeface="Palatino"/>
                        <a:cs typeface="Palatino"/>
                        <a:sym typeface="Palatino"/>
                      </a:endParaRPr>
                    </a:p>
                  </a:txBody>
                  <a:tcPr marL="91425" marR="91425" marT="91425" marB="91425" anchor="ctr">
                    <a:solidFill>
                      <a:srgbClr val="000000">
                        <a:alpha val="0"/>
                      </a:srgbClr>
                    </a:solidFill>
                  </a:tcPr>
                </a:tc>
                <a:tc>
                  <a:txBody>
                    <a:bodyPr/>
                    <a:lstStyle/>
                    <a:p>
                      <a:pPr marL="0" lvl="0" indent="0" algn="ctr" rtl="0">
                        <a:spcBef>
                          <a:spcPts val="0"/>
                        </a:spcBef>
                        <a:spcAft>
                          <a:spcPts val="0"/>
                        </a:spcAft>
                        <a:buNone/>
                      </a:pPr>
                      <a:endParaRPr>
                        <a:latin typeface="Palatino"/>
                        <a:ea typeface="Palatino"/>
                        <a:cs typeface="Palatino"/>
                        <a:sym typeface="Palatino"/>
                      </a:endParaRPr>
                    </a:p>
                  </a:txBody>
                  <a:tcPr marL="91425" marR="91425" marT="91425" marB="91425" anchor="ctr">
                    <a:solidFill>
                      <a:srgbClr val="000000">
                        <a:alpha val="0"/>
                      </a:srgbClr>
                    </a:solidFill>
                  </a:tcPr>
                </a:tc>
                <a:extLst>
                  <a:ext uri="{0D108BD9-81ED-4DB2-BD59-A6C34878D82A}">
                    <a16:rowId xmlns:a16="http://schemas.microsoft.com/office/drawing/2014/main" val="10005"/>
                  </a:ext>
                </a:extLst>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40"/>
        <p:cNvGrpSpPr/>
        <p:nvPr/>
      </p:nvGrpSpPr>
      <p:grpSpPr>
        <a:xfrm>
          <a:off x="0" y="0"/>
          <a:ext cx="0" cy="0"/>
          <a:chOff x="0" y="0"/>
          <a:chExt cx="0" cy="0"/>
        </a:xfrm>
      </p:grpSpPr>
      <p:sp>
        <p:nvSpPr>
          <p:cNvPr id="141" name="Google Shape;141;g75bd9a8557_1_0"/>
          <p:cNvSpPr txBox="1">
            <a:spLocks noGrp="1"/>
          </p:cNvSpPr>
          <p:nvPr>
            <p:ph type="title"/>
          </p:nvPr>
        </p:nvSpPr>
        <p:spPr>
          <a:xfrm>
            <a:off x="1455300" y="0"/>
            <a:ext cx="7688700" cy="535200"/>
          </a:xfrm>
          <a:prstGeom prst="rect">
            <a:avLst/>
          </a:prstGeom>
          <a:noFill/>
          <a:ln>
            <a:noFill/>
          </a:ln>
        </p:spPr>
        <p:txBody>
          <a:bodyPr spcFirstLastPara="1" wrap="square" lIns="32750" tIns="32750" rIns="32750" bIns="32750" anchor="ctr" anchorCtr="0">
            <a:noAutofit/>
          </a:bodyPr>
          <a:lstStyle/>
          <a:p>
            <a:pPr marL="0" lvl="0" indent="0" algn="l" rtl="0">
              <a:lnSpc>
                <a:spcPct val="100000"/>
              </a:lnSpc>
              <a:spcBef>
                <a:spcPts val="0"/>
              </a:spcBef>
              <a:spcAft>
                <a:spcPts val="0"/>
              </a:spcAft>
              <a:buSzPts val="1200"/>
              <a:buNone/>
            </a:pPr>
            <a:r>
              <a:rPr lang="en-US" sz="2400">
                <a:latin typeface="Palatino"/>
                <a:ea typeface="Palatino"/>
                <a:cs typeface="Palatino"/>
                <a:sym typeface="Palatino"/>
              </a:rPr>
              <a:t>Porter’s 5 Forces - Threat of Substitute </a:t>
            </a:r>
            <a:endParaRPr sz="2400">
              <a:highlight>
                <a:srgbClr val="FFFF00"/>
              </a:highlight>
              <a:latin typeface="Palatino"/>
              <a:ea typeface="Palatino"/>
              <a:cs typeface="Palatino"/>
              <a:sym typeface="Palatino"/>
            </a:endParaRPr>
          </a:p>
        </p:txBody>
      </p:sp>
      <p:pic>
        <p:nvPicPr>
          <p:cNvPr id="142" name="Google Shape;142;g75bd9a8557_1_0"/>
          <p:cNvPicPr preferRelativeResize="0"/>
          <p:nvPr/>
        </p:nvPicPr>
        <p:blipFill>
          <a:blip r:embed="rId3">
            <a:alphaModFix/>
          </a:blip>
          <a:stretch>
            <a:fillRect/>
          </a:stretch>
        </p:blipFill>
        <p:spPr>
          <a:xfrm>
            <a:off x="8281777" y="72775"/>
            <a:ext cx="738650" cy="738650"/>
          </a:xfrm>
          <a:prstGeom prst="rect">
            <a:avLst/>
          </a:prstGeom>
          <a:noFill/>
          <a:ln>
            <a:noFill/>
          </a:ln>
        </p:spPr>
      </p:pic>
      <p:graphicFrame>
        <p:nvGraphicFramePr>
          <p:cNvPr id="143" name="Google Shape;143;g75bd9a8557_1_0"/>
          <p:cNvGraphicFramePr/>
          <p:nvPr/>
        </p:nvGraphicFramePr>
        <p:xfrm>
          <a:off x="0" y="535200"/>
          <a:ext cx="3000000" cy="3000000"/>
        </p:xfrm>
        <a:graphic>
          <a:graphicData uri="http://schemas.openxmlformats.org/drawingml/2006/table">
            <a:tbl>
              <a:tblPr>
                <a:noFill/>
                <a:tableStyleId>{E47524D7-2335-4AB9-8CF1-0D968FAC3876}</a:tableStyleId>
              </a:tblPr>
              <a:tblGrid>
                <a:gridCol w="1604800">
                  <a:extLst>
                    <a:ext uri="{9D8B030D-6E8A-4147-A177-3AD203B41FA5}">
                      <a16:colId xmlns:a16="http://schemas.microsoft.com/office/drawing/2014/main" val="20000"/>
                    </a:ext>
                  </a:extLst>
                </a:gridCol>
                <a:gridCol w="2453825">
                  <a:extLst>
                    <a:ext uri="{9D8B030D-6E8A-4147-A177-3AD203B41FA5}">
                      <a16:colId xmlns:a16="http://schemas.microsoft.com/office/drawing/2014/main" val="20001"/>
                    </a:ext>
                  </a:extLst>
                </a:gridCol>
                <a:gridCol w="2799375">
                  <a:extLst>
                    <a:ext uri="{9D8B030D-6E8A-4147-A177-3AD203B41FA5}">
                      <a16:colId xmlns:a16="http://schemas.microsoft.com/office/drawing/2014/main" val="20002"/>
                    </a:ext>
                  </a:extLst>
                </a:gridCol>
                <a:gridCol w="2286000">
                  <a:extLst>
                    <a:ext uri="{9D8B030D-6E8A-4147-A177-3AD203B41FA5}">
                      <a16:colId xmlns:a16="http://schemas.microsoft.com/office/drawing/2014/main" val="20003"/>
                    </a:ext>
                  </a:extLst>
                </a:gridCol>
              </a:tblGrid>
              <a:tr h="689475">
                <a:tc>
                  <a:txBody>
                    <a:bodyPr/>
                    <a:lstStyle/>
                    <a:p>
                      <a:pPr marL="0" lvl="0" indent="0" algn="ctr" rtl="0">
                        <a:spcBef>
                          <a:spcPts val="0"/>
                        </a:spcBef>
                        <a:spcAft>
                          <a:spcPts val="0"/>
                        </a:spcAft>
                        <a:buClr>
                          <a:srgbClr val="000000"/>
                        </a:buClr>
                        <a:buSzPts val="1200"/>
                        <a:buFont typeface="Arial"/>
                        <a:buNone/>
                      </a:pPr>
                      <a:r>
                        <a:rPr lang="en-US" b="1">
                          <a:solidFill>
                            <a:schemeClr val="dk2"/>
                          </a:solidFill>
                          <a:latin typeface="Palatino"/>
                          <a:ea typeface="Palatino"/>
                          <a:cs typeface="Palatino"/>
                          <a:sym typeface="Palatino"/>
                        </a:rPr>
                        <a:t>Overall: </a:t>
                      </a:r>
                      <a:endParaRPr b="1">
                        <a:solidFill>
                          <a:schemeClr val="dk2"/>
                        </a:solidFill>
                        <a:latin typeface="Palatino"/>
                        <a:ea typeface="Palatino"/>
                        <a:cs typeface="Palatino"/>
                        <a:sym typeface="Palatino"/>
                      </a:endParaRPr>
                    </a:p>
                    <a:p>
                      <a:pPr marL="0" lvl="0" indent="0" algn="ctr" rtl="0">
                        <a:spcBef>
                          <a:spcPts val="0"/>
                        </a:spcBef>
                        <a:spcAft>
                          <a:spcPts val="0"/>
                        </a:spcAft>
                        <a:buClr>
                          <a:srgbClr val="000000"/>
                        </a:buClr>
                        <a:buSzPts val="1200"/>
                        <a:buFont typeface="Arial"/>
                        <a:buNone/>
                      </a:pPr>
                      <a:r>
                        <a:rPr lang="en-US" b="1">
                          <a:solidFill>
                            <a:schemeClr val="dk2"/>
                          </a:solidFill>
                          <a:highlight>
                            <a:srgbClr val="FFFF00"/>
                          </a:highlight>
                          <a:latin typeface="Palatino"/>
                          <a:ea typeface="Palatino"/>
                          <a:cs typeface="Palatino"/>
                          <a:sym typeface="Palatino"/>
                        </a:rPr>
                        <a:t>(Strong Force)</a:t>
                      </a:r>
                      <a:endParaRPr b="1">
                        <a:highlight>
                          <a:srgbClr val="FFFF00"/>
                        </a:highlight>
                        <a:latin typeface="Palatino"/>
                        <a:ea typeface="Palatino"/>
                        <a:cs typeface="Palatino"/>
                        <a:sym typeface="Palatino"/>
                      </a:endParaRPr>
                    </a:p>
                  </a:txBody>
                  <a:tcPr marL="91425" marR="91425" marT="91425" marB="91425"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rgbClr val="93C47D"/>
                    </a:solidFill>
                  </a:tcPr>
                </a:tc>
                <a:tc>
                  <a:txBody>
                    <a:bodyPr/>
                    <a:lstStyle/>
                    <a:p>
                      <a:pPr marL="0" lvl="0" indent="0" algn="ctr" rtl="0">
                        <a:spcBef>
                          <a:spcPts val="0"/>
                        </a:spcBef>
                        <a:spcAft>
                          <a:spcPts val="0"/>
                        </a:spcAft>
                        <a:buNone/>
                      </a:pPr>
                      <a:r>
                        <a:rPr lang="en-US" b="1">
                          <a:latin typeface="Palatino"/>
                          <a:ea typeface="Palatino"/>
                          <a:cs typeface="Palatino"/>
                          <a:sym typeface="Palatino"/>
                        </a:rPr>
                        <a:t>Issue </a:t>
                      </a:r>
                      <a:endParaRPr b="1">
                        <a:latin typeface="Palatino"/>
                        <a:ea typeface="Palatino"/>
                        <a:cs typeface="Palatino"/>
                        <a:sym typeface="Palatino"/>
                      </a:endParaRPr>
                    </a:p>
                  </a:txBody>
                  <a:tcPr marL="91425" marR="91425" marT="91425" marB="91425"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rgbClr val="93C47D"/>
                    </a:solidFill>
                  </a:tcPr>
                </a:tc>
                <a:tc>
                  <a:txBody>
                    <a:bodyPr/>
                    <a:lstStyle/>
                    <a:p>
                      <a:pPr marL="0" lvl="0" indent="0" algn="ctr" rtl="0">
                        <a:spcBef>
                          <a:spcPts val="0"/>
                        </a:spcBef>
                        <a:spcAft>
                          <a:spcPts val="0"/>
                        </a:spcAft>
                        <a:buNone/>
                      </a:pPr>
                      <a:r>
                        <a:rPr lang="en-US" b="1">
                          <a:latin typeface="Palatino"/>
                          <a:ea typeface="Palatino"/>
                          <a:cs typeface="Palatino"/>
                          <a:sym typeface="Palatino"/>
                        </a:rPr>
                        <a:t>Impact on the company </a:t>
                      </a:r>
                      <a:endParaRPr b="1">
                        <a:latin typeface="Palatino"/>
                        <a:ea typeface="Palatino"/>
                        <a:cs typeface="Palatino"/>
                        <a:sym typeface="Palatino"/>
                      </a:endParaRPr>
                    </a:p>
                  </a:txBody>
                  <a:tcPr marL="91425" marR="91425" marT="91425" marB="91425"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rgbClr val="93C47D"/>
                    </a:solidFill>
                  </a:tcPr>
                </a:tc>
                <a:tc>
                  <a:txBody>
                    <a:bodyPr/>
                    <a:lstStyle/>
                    <a:p>
                      <a:pPr marL="0" lvl="0" indent="0" algn="ctr" rtl="0">
                        <a:spcBef>
                          <a:spcPts val="0"/>
                        </a:spcBef>
                        <a:spcAft>
                          <a:spcPts val="0"/>
                        </a:spcAft>
                        <a:buNone/>
                      </a:pPr>
                      <a:r>
                        <a:rPr lang="en-US" b="1">
                          <a:latin typeface="Palatino"/>
                          <a:ea typeface="Palatino"/>
                          <a:cs typeface="Palatino"/>
                          <a:sym typeface="Palatino"/>
                        </a:rPr>
                        <a:t>Implication for strategy</a:t>
                      </a:r>
                      <a:endParaRPr b="1">
                        <a:latin typeface="Palatino"/>
                        <a:ea typeface="Palatino"/>
                        <a:cs typeface="Palatino"/>
                        <a:sym typeface="Palatino"/>
                      </a:endParaRPr>
                    </a:p>
                  </a:txBody>
                  <a:tcPr marL="91425" marR="91425" marT="91425" marB="91425"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rgbClr val="93C47D"/>
                    </a:solidFill>
                  </a:tcPr>
                </a:tc>
                <a:extLst>
                  <a:ext uri="{0D108BD9-81ED-4DB2-BD59-A6C34878D82A}">
                    <a16:rowId xmlns:a16="http://schemas.microsoft.com/office/drawing/2014/main" val="10000"/>
                  </a:ext>
                </a:extLst>
              </a:tr>
              <a:tr h="746850">
                <a:tc>
                  <a:txBody>
                    <a:bodyPr/>
                    <a:lstStyle/>
                    <a:p>
                      <a:pPr marL="0" lvl="0" indent="0" algn="ctr" rtl="0">
                        <a:spcBef>
                          <a:spcPts val="0"/>
                        </a:spcBef>
                        <a:spcAft>
                          <a:spcPts val="0"/>
                        </a:spcAft>
                        <a:buNone/>
                      </a:pPr>
                      <a:r>
                        <a:rPr lang="en-US">
                          <a:latin typeface="Palatino"/>
                          <a:ea typeface="Palatino"/>
                          <a:cs typeface="Palatino"/>
                          <a:sym typeface="Palatino"/>
                        </a:rPr>
                        <a:t>Strong</a:t>
                      </a:r>
                      <a:endParaRPr>
                        <a:latin typeface="Palatino"/>
                        <a:ea typeface="Palatino"/>
                        <a:cs typeface="Palatino"/>
                        <a:sym typeface="Palatino"/>
                      </a:endParaRPr>
                    </a:p>
                  </a:txBody>
                  <a:tcPr marL="91425" marR="91425" marT="91425" marB="91425" anchor="ctr">
                    <a:lnT w="9525" cap="flat" cmpd="sng">
                      <a:solidFill>
                        <a:srgbClr val="9E9E9E"/>
                      </a:solidFill>
                      <a:prstDash val="solid"/>
                      <a:round/>
                      <a:headEnd type="none" w="sm" len="sm"/>
                      <a:tailEnd type="none" w="sm" len="sm"/>
                    </a:lnT>
                  </a:tcPr>
                </a:tc>
                <a:tc>
                  <a:txBody>
                    <a:bodyPr/>
                    <a:lstStyle/>
                    <a:p>
                      <a:pPr marL="0" lvl="0" indent="0" algn="ctr" rtl="0">
                        <a:spcBef>
                          <a:spcPts val="0"/>
                        </a:spcBef>
                        <a:spcAft>
                          <a:spcPts val="0"/>
                        </a:spcAft>
                        <a:buNone/>
                      </a:pPr>
                      <a:r>
                        <a:rPr lang="en-US">
                          <a:latin typeface="Palatino"/>
                          <a:ea typeface="Palatino"/>
                          <a:cs typeface="Palatino"/>
                          <a:sym typeface="Palatino"/>
                        </a:rPr>
                        <a:t>High substitute availability</a:t>
                      </a:r>
                      <a:endParaRPr>
                        <a:latin typeface="Palatino"/>
                        <a:ea typeface="Palatino"/>
                        <a:cs typeface="Palatino"/>
                        <a:sym typeface="Palatino"/>
                      </a:endParaRPr>
                    </a:p>
                  </a:txBody>
                  <a:tcPr marL="91425" marR="91425" marT="91425" marB="91425" anchor="ctr">
                    <a:lnT w="9525" cap="flat" cmpd="sng">
                      <a:solidFill>
                        <a:srgbClr val="9E9E9E"/>
                      </a:solidFill>
                      <a:prstDash val="solid"/>
                      <a:round/>
                      <a:headEnd type="none" w="sm" len="sm"/>
                      <a:tailEnd type="none" w="sm" len="sm"/>
                    </a:lnT>
                  </a:tcPr>
                </a:tc>
                <a:tc>
                  <a:txBody>
                    <a:bodyPr/>
                    <a:lstStyle/>
                    <a:p>
                      <a:pPr marL="0" lvl="0" indent="0" algn="ctr" rtl="0">
                        <a:spcBef>
                          <a:spcPts val="0"/>
                        </a:spcBef>
                        <a:spcAft>
                          <a:spcPts val="0"/>
                        </a:spcAft>
                        <a:buNone/>
                      </a:pPr>
                      <a:r>
                        <a:rPr lang="en-US">
                          <a:latin typeface="Palatino"/>
                          <a:ea typeface="Palatino"/>
                          <a:cs typeface="Palatino"/>
                          <a:sym typeface="Palatino"/>
                        </a:rPr>
                        <a:t>Substitute have strong potential to negative impact Starbucks business</a:t>
                      </a:r>
                      <a:endParaRPr>
                        <a:latin typeface="Palatino"/>
                        <a:ea typeface="Palatino"/>
                        <a:cs typeface="Palatino"/>
                        <a:sym typeface="Palatino"/>
                      </a:endParaRPr>
                    </a:p>
                  </a:txBody>
                  <a:tcPr marL="91425" marR="91425" marT="91425" marB="91425" anchor="ctr">
                    <a:lnT w="9525" cap="flat" cmpd="sng">
                      <a:solidFill>
                        <a:srgbClr val="9E9E9E"/>
                      </a:solidFill>
                      <a:prstDash val="solid"/>
                      <a:round/>
                      <a:headEnd type="none" w="sm" len="sm"/>
                      <a:tailEnd type="none" w="sm" len="sm"/>
                    </a:lnT>
                  </a:tcPr>
                </a:tc>
                <a:tc>
                  <a:txBody>
                    <a:bodyPr/>
                    <a:lstStyle/>
                    <a:p>
                      <a:pPr marL="0" lvl="0" indent="0" algn="ctr" rtl="0">
                        <a:spcBef>
                          <a:spcPts val="0"/>
                        </a:spcBef>
                        <a:spcAft>
                          <a:spcPts val="0"/>
                        </a:spcAft>
                        <a:buNone/>
                      </a:pPr>
                      <a:r>
                        <a:rPr lang="en-US">
                          <a:latin typeface="Palatino"/>
                          <a:ea typeface="Palatino"/>
                          <a:cs typeface="Palatino"/>
                          <a:sym typeface="Palatino"/>
                        </a:rPr>
                        <a:t>High availability substitutes makes it easy for consumers to buy substitutes instead of Starbucks products</a:t>
                      </a:r>
                      <a:endParaRPr>
                        <a:latin typeface="Palatino"/>
                        <a:ea typeface="Palatino"/>
                        <a:cs typeface="Palatino"/>
                        <a:sym typeface="Palatino"/>
                      </a:endParaRPr>
                    </a:p>
                  </a:txBody>
                  <a:tcPr marL="91425" marR="91425" marT="91425" marB="91425" anchor="ctr">
                    <a:lnT w="9525" cap="flat" cmpd="sng">
                      <a:solidFill>
                        <a:srgbClr val="9E9E9E"/>
                      </a:solidFill>
                      <a:prstDash val="solid"/>
                      <a:round/>
                      <a:headEnd type="none" w="sm" len="sm"/>
                      <a:tailEnd type="none" w="sm" len="sm"/>
                    </a:lnT>
                  </a:tcPr>
                </a:tc>
                <a:extLst>
                  <a:ext uri="{0D108BD9-81ED-4DB2-BD59-A6C34878D82A}">
                    <a16:rowId xmlns:a16="http://schemas.microsoft.com/office/drawing/2014/main" val="10001"/>
                  </a:ext>
                </a:extLst>
              </a:tr>
              <a:tr h="696175">
                <a:tc>
                  <a:txBody>
                    <a:bodyPr/>
                    <a:lstStyle/>
                    <a:p>
                      <a:pPr marL="0" lvl="0" indent="0" algn="ctr" rtl="0">
                        <a:spcBef>
                          <a:spcPts val="0"/>
                        </a:spcBef>
                        <a:spcAft>
                          <a:spcPts val="0"/>
                        </a:spcAft>
                        <a:buNone/>
                      </a:pPr>
                      <a:r>
                        <a:rPr lang="en-US">
                          <a:latin typeface="Palatino"/>
                          <a:ea typeface="Palatino"/>
                          <a:cs typeface="Palatino"/>
                          <a:sym typeface="Palatino"/>
                        </a:rPr>
                        <a:t>Strong</a:t>
                      </a:r>
                      <a:endParaRPr>
                        <a:latin typeface="Palatino"/>
                        <a:ea typeface="Palatino"/>
                        <a:cs typeface="Palatino"/>
                        <a:sym typeface="Palatino"/>
                      </a:endParaRPr>
                    </a:p>
                  </a:txBody>
                  <a:tcPr marL="91425" marR="91425" marT="91425" marB="91425" anchor="ctr"/>
                </a:tc>
                <a:tc>
                  <a:txBody>
                    <a:bodyPr/>
                    <a:lstStyle/>
                    <a:p>
                      <a:pPr marL="0" lvl="0" indent="0" algn="ctr" rtl="0">
                        <a:spcBef>
                          <a:spcPts val="0"/>
                        </a:spcBef>
                        <a:spcAft>
                          <a:spcPts val="0"/>
                        </a:spcAft>
                        <a:buNone/>
                      </a:pPr>
                      <a:r>
                        <a:rPr lang="en-US">
                          <a:latin typeface="Palatino"/>
                          <a:ea typeface="Palatino"/>
                          <a:cs typeface="Palatino"/>
                          <a:sym typeface="Palatino"/>
                        </a:rPr>
                        <a:t>Low switching costs</a:t>
                      </a:r>
                      <a:endParaRPr>
                        <a:latin typeface="Palatino"/>
                        <a:ea typeface="Palatino"/>
                        <a:cs typeface="Palatino"/>
                        <a:sym typeface="Palatino"/>
                      </a:endParaRPr>
                    </a:p>
                  </a:txBody>
                  <a:tcPr marL="91425" marR="91425" marT="91425" marB="91425" anchor="ctr"/>
                </a:tc>
                <a:tc>
                  <a:txBody>
                    <a:bodyPr/>
                    <a:lstStyle/>
                    <a:p>
                      <a:pPr marL="0" lvl="0" indent="0" algn="ctr" rtl="0">
                        <a:spcBef>
                          <a:spcPts val="0"/>
                        </a:spcBef>
                        <a:spcAft>
                          <a:spcPts val="0"/>
                        </a:spcAft>
                        <a:buNone/>
                      </a:pPr>
                      <a:r>
                        <a:rPr lang="en-US">
                          <a:latin typeface="Palatino"/>
                          <a:ea typeface="Palatino"/>
                          <a:cs typeface="Palatino"/>
                          <a:sym typeface="Palatino"/>
                        </a:rPr>
                        <a:t>low switching costs further strengthen the threat for substitutes</a:t>
                      </a:r>
                      <a:endParaRPr>
                        <a:latin typeface="Palatino"/>
                        <a:ea typeface="Palatino"/>
                        <a:cs typeface="Palatino"/>
                        <a:sym typeface="Palatino"/>
                      </a:endParaRPr>
                    </a:p>
                  </a:txBody>
                  <a:tcPr marL="91425" marR="91425" marT="91425" marB="91425" anchor="ctr"/>
                </a:tc>
                <a:tc>
                  <a:txBody>
                    <a:bodyPr/>
                    <a:lstStyle/>
                    <a:p>
                      <a:pPr marL="0" lvl="0" indent="0" algn="ctr" rtl="0">
                        <a:spcBef>
                          <a:spcPts val="0"/>
                        </a:spcBef>
                        <a:spcAft>
                          <a:spcPts val="0"/>
                        </a:spcAft>
                        <a:buNone/>
                      </a:pPr>
                      <a:r>
                        <a:rPr lang="en-US">
                          <a:latin typeface="Palatino"/>
                          <a:ea typeface="Palatino"/>
                          <a:cs typeface="Palatino"/>
                          <a:sym typeface="Palatino"/>
                        </a:rPr>
                        <a:t>It is easy for consumers to buy substitutes instead of Starbucks products</a:t>
                      </a:r>
                      <a:endParaRPr>
                        <a:latin typeface="Palatino"/>
                        <a:ea typeface="Palatino"/>
                        <a:cs typeface="Palatino"/>
                        <a:sym typeface="Palatino"/>
                      </a:endParaRPr>
                    </a:p>
                  </a:txBody>
                  <a:tcPr marL="91425" marR="91425" marT="91425" marB="91425" anchor="ctr"/>
                </a:tc>
                <a:extLst>
                  <a:ext uri="{0D108BD9-81ED-4DB2-BD59-A6C34878D82A}">
                    <a16:rowId xmlns:a16="http://schemas.microsoft.com/office/drawing/2014/main" val="10002"/>
                  </a:ext>
                </a:extLst>
              </a:tr>
              <a:tr h="696175">
                <a:tc>
                  <a:txBody>
                    <a:bodyPr/>
                    <a:lstStyle/>
                    <a:p>
                      <a:pPr marL="0" lvl="0" indent="0" algn="ctr" rtl="0">
                        <a:spcBef>
                          <a:spcPts val="0"/>
                        </a:spcBef>
                        <a:spcAft>
                          <a:spcPts val="0"/>
                        </a:spcAft>
                        <a:buNone/>
                      </a:pPr>
                      <a:r>
                        <a:rPr lang="en-US">
                          <a:latin typeface="Palatino"/>
                          <a:ea typeface="Palatino"/>
                          <a:cs typeface="Palatino"/>
                          <a:sym typeface="Palatino"/>
                        </a:rPr>
                        <a:t>Strong</a:t>
                      </a:r>
                      <a:endParaRPr>
                        <a:latin typeface="Palatino"/>
                        <a:ea typeface="Palatino"/>
                        <a:cs typeface="Palatino"/>
                        <a:sym typeface="Palatino"/>
                      </a:endParaRPr>
                    </a:p>
                  </a:txBody>
                  <a:tcPr marL="91425" marR="91425" marT="91425" marB="91425" anchor="ctr">
                    <a:solidFill>
                      <a:srgbClr val="000000">
                        <a:alpha val="0"/>
                      </a:srgbClr>
                    </a:solidFill>
                  </a:tcPr>
                </a:tc>
                <a:tc>
                  <a:txBody>
                    <a:bodyPr/>
                    <a:lstStyle/>
                    <a:p>
                      <a:pPr marL="0" lvl="0" indent="0" algn="ctr" rtl="0">
                        <a:spcBef>
                          <a:spcPts val="0"/>
                        </a:spcBef>
                        <a:spcAft>
                          <a:spcPts val="0"/>
                        </a:spcAft>
                        <a:buNone/>
                      </a:pPr>
                      <a:r>
                        <a:rPr lang="en-US">
                          <a:latin typeface="Palatino"/>
                          <a:ea typeface="Palatino"/>
                          <a:cs typeface="Palatino"/>
                          <a:sym typeface="Palatino"/>
                        </a:rPr>
                        <a:t>High affordability of substitute products</a:t>
                      </a:r>
                      <a:endParaRPr>
                        <a:latin typeface="Palatino"/>
                        <a:ea typeface="Palatino"/>
                        <a:cs typeface="Palatino"/>
                        <a:sym typeface="Palatino"/>
                      </a:endParaRPr>
                    </a:p>
                  </a:txBody>
                  <a:tcPr marL="91425" marR="91425" marT="91425" marB="91425" anchor="ctr">
                    <a:solidFill>
                      <a:srgbClr val="000000">
                        <a:alpha val="0"/>
                      </a:srgbClr>
                    </a:solidFill>
                  </a:tcPr>
                </a:tc>
                <a:tc>
                  <a:txBody>
                    <a:bodyPr/>
                    <a:lstStyle/>
                    <a:p>
                      <a:pPr marL="0" lvl="0" indent="0" algn="ctr" rtl="0">
                        <a:spcBef>
                          <a:spcPts val="0"/>
                        </a:spcBef>
                        <a:spcAft>
                          <a:spcPts val="0"/>
                        </a:spcAft>
                        <a:buNone/>
                      </a:pPr>
                      <a:r>
                        <a:rPr lang="en-US">
                          <a:latin typeface="Palatino"/>
                          <a:ea typeface="Palatino"/>
                          <a:cs typeface="Palatino"/>
                          <a:sym typeface="Palatino"/>
                        </a:rPr>
                        <a:t>Substitute are affordable and cost less than the company’s products</a:t>
                      </a:r>
                      <a:endParaRPr>
                        <a:latin typeface="Palatino"/>
                        <a:ea typeface="Palatino"/>
                        <a:cs typeface="Palatino"/>
                        <a:sym typeface="Palatino"/>
                      </a:endParaRPr>
                    </a:p>
                  </a:txBody>
                  <a:tcPr marL="91425" marR="91425" marT="91425" marB="91425" anchor="ctr">
                    <a:solidFill>
                      <a:srgbClr val="000000">
                        <a:alpha val="0"/>
                      </a:srgbClr>
                    </a:solidFill>
                  </a:tcPr>
                </a:tc>
                <a:tc>
                  <a:txBody>
                    <a:bodyPr/>
                    <a:lstStyle/>
                    <a:p>
                      <a:pPr marL="0" lvl="0" indent="0" algn="ctr" rtl="0">
                        <a:spcBef>
                          <a:spcPts val="0"/>
                        </a:spcBef>
                        <a:spcAft>
                          <a:spcPts val="0"/>
                        </a:spcAft>
                        <a:buNone/>
                      </a:pPr>
                      <a:r>
                        <a:rPr lang="en-US">
                          <a:latin typeface="Palatino"/>
                          <a:ea typeface="Palatino"/>
                          <a:cs typeface="Palatino"/>
                          <a:sym typeface="Palatino"/>
                        </a:rPr>
                        <a:t>Threat of substitutes is a high-priority strategic management concern</a:t>
                      </a:r>
                      <a:endParaRPr>
                        <a:latin typeface="Palatino"/>
                        <a:ea typeface="Palatino"/>
                        <a:cs typeface="Palatino"/>
                        <a:sym typeface="Palatino"/>
                      </a:endParaRPr>
                    </a:p>
                  </a:txBody>
                  <a:tcPr marL="91425" marR="91425" marT="91425" marB="91425" anchor="ctr">
                    <a:solidFill>
                      <a:srgbClr val="000000">
                        <a:alpha val="0"/>
                      </a:srgbClr>
                    </a:solidFill>
                  </a:tcPr>
                </a:tc>
                <a:extLst>
                  <a:ext uri="{0D108BD9-81ED-4DB2-BD59-A6C34878D82A}">
                    <a16:rowId xmlns:a16="http://schemas.microsoft.com/office/drawing/2014/main" val="10003"/>
                  </a:ext>
                </a:extLst>
              </a:tr>
              <a:tr h="696175">
                <a:tc>
                  <a:txBody>
                    <a:bodyPr/>
                    <a:lstStyle/>
                    <a:p>
                      <a:pPr marL="0" lvl="0" indent="0" algn="ctr" rtl="0">
                        <a:spcBef>
                          <a:spcPts val="0"/>
                        </a:spcBef>
                        <a:spcAft>
                          <a:spcPts val="0"/>
                        </a:spcAft>
                        <a:buNone/>
                      </a:pPr>
                      <a:r>
                        <a:rPr lang="en-US">
                          <a:latin typeface="Palatino"/>
                          <a:ea typeface="Palatino"/>
                          <a:cs typeface="Palatino"/>
                          <a:sym typeface="Palatino"/>
                        </a:rPr>
                        <a:t>Strong</a:t>
                      </a:r>
                      <a:endParaRPr>
                        <a:latin typeface="Palatino"/>
                        <a:ea typeface="Palatino"/>
                        <a:cs typeface="Palatino"/>
                        <a:sym typeface="Palatino"/>
                      </a:endParaRPr>
                    </a:p>
                  </a:txBody>
                  <a:tcPr marL="91425" marR="91425" marT="91425" marB="91425" anchor="ctr">
                    <a:solidFill>
                      <a:srgbClr val="000000">
                        <a:alpha val="0"/>
                      </a:srgbClr>
                    </a:solidFill>
                  </a:tcPr>
                </a:tc>
                <a:tc>
                  <a:txBody>
                    <a:bodyPr/>
                    <a:lstStyle/>
                    <a:p>
                      <a:pPr marL="0" lvl="0" indent="0" algn="ctr" rtl="0">
                        <a:spcBef>
                          <a:spcPts val="0"/>
                        </a:spcBef>
                        <a:spcAft>
                          <a:spcPts val="0"/>
                        </a:spcAft>
                        <a:buNone/>
                      </a:pPr>
                      <a:r>
                        <a:rPr lang="en-US">
                          <a:latin typeface="Palatino"/>
                          <a:ea typeface="Palatino"/>
                          <a:cs typeface="Palatino"/>
                          <a:sym typeface="Palatino"/>
                        </a:rPr>
                        <a:t>There are several substitutes available in the market</a:t>
                      </a:r>
                      <a:endParaRPr>
                        <a:latin typeface="Palatino"/>
                        <a:ea typeface="Palatino"/>
                        <a:cs typeface="Palatino"/>
                        <a:sym typeface="Palatino"/>
                      </a:endParaRPr>
                    </a:p>
                  </a:txBody>
                  <a:tcPr marL="91425" marR="91425" marT="91425" marB="91425" anchor="ctr">
                    <a:solidFill>
                      <a:srgbClr val="000000">
                        <a:alpha val="0"/>
                      </a:srgbClr>
                    </a:solidFill>
                  </a:tcPr>
                </a:tc>
                <a:tc>
                  <a:txBody>
                    <a:bodyPr/>
                    <a:lstStyle/>
                    <a:p>
                      <a:pPr marL="0" lvl="0" indent="0" algn="ctr" rtl="0">
                        <a:spcBef>
                          <a:spcPts val="0"/>
                        </a:spcBef>
                        <a:spcAft>
                          <a:spcPts val="0"/>
                        </a:spcAft>
                        <a:buNone/>
                      </a:pPr>
                      <a:r>
                        <a:rPr lang="en-US">
                          <a:solidFill>
                            <a:srgbClr val="3A3A3A"/>
                          </a:solidFill>
                          <a:highlight>
                            <a:srgbClr val="FFFFFF"/>
                          </a:highlight>
                          <a:latin typeface="Palatino"/>
                          <a:ea typeface="Palatino"/>
                          <a:cs typeface="Palatino"/>
                          <a:sym typeface="Palatino"/>
                        </a:rPr>
                        <a:t>there are pubs and restaurants that provide both good ambience and quality products</a:t>
                      </a:r>
                      <a:endParaRPr>
                        <a:latin typeface="Palatino"/>
                        <a:ea typeface="Palatino"/>
                        <a:cs typeface="Palatino"/>
                        <a:sym typeface="Palatino"/>
                      </a:endParaRPr>
                    </a:p>
                  </a:txBody>
                  <a:tcPr marL="91425" marR="91425" marT="91425" marB="91425" anchor="ctr">
                    <a:solidFill>
                      <a:srgbClr val="000000">
                        <a:alpha val="0"/>
                      </a:srgbClr>
                    </a:solidFill>
                  </a:tcPr>
                </a:tc>
                <a:tc>
                  <a:txBody>
                    <a:bodyPr/>
                    <a:lstStyle/>
                    <a:p>
                      <a:pPr marL="0" lvl="0" indent="0" algn="ctr" rtl="0">
                        <a:spcBef>
                          <a:spcPts val="0"/>
                        </a:spcBef>
                        <a:spcAft>
                          <a:spcPts val="0"/>
                        </a:spcAft>
                        <a:buNone/>
                      </a:pPr>
                      <a:endParaRPr>
                        <a:latin typeface="Palatino"/>
                        <a:ea typeface="Palatino"/>
                        <a:cs typeface="Palatino"/>
                        <a:sym typeface="Palatino"/>
                      </a:endParaRPr>
                    </a:p>
                  </a:txBody>
                  <a:tcPr marL="91425" marR="91425" marT="91425" marB="91425" anchor="ctr">
                    <a:solidFill>
                      <a:srgbClr val="000000">
                        <a:alpha val="0"/>
                      </a:srgbClr>
                    </a:solidFill>
                  </a:tcPr>
                </a:tc>
                <a:extLst>
                  <a:ext uri="{0D108BD9-81ED-4DB2-BD59-A6C34878D82A}">
                    <a16:rowId xmlns:a16="http://schemas.microsoft.com/office/drawing/2014/main" val="10004"/>
                  </a:ext>
                </a:extLst>
              </a:tr>
              <a:tr h="696175">
                <a:tc>
                  <a:txBody>
                    <a:bodyPr/>
                    <a:lstStyle/>
                    <a:p>
                      <a:pPr marL="0" lvl="0" indent="0" algn="ctr" rtl="0">
                        <a:spcBef>
                          <a:spcPts val="0"/>
                        </a:spcBef>
                        <a:spcAft>
                          <a:spcPts val="0"/>
                        </a:spcAft>
                        <a:buNone/>
                      </a:pPr>
                      <a:endParaRPr>
                        <a:latin typeface="Palatino"/>
                        <a:ea typeface="Palatino"/>
                        <a:cs typeface="Palatino"/>
                        <a:sym typeface="Palatino"/>
                      </a:endParaRPr>
                    </a:p>
                  </a:txBody>
                  <a:tcPr marL="91425" marR="91425" marT="91425" marB="91425" anchor="ctr">
                    <a:solidFill>
                      <a:srgbClr val="000000">
                        <a:alpha val="0"/>
                      </a:srgbClr>
                    </a:solidFill>
                  </a:tcPr>
                </a:tc>
                <a:tc>
                  <a:txBody>
                    <a:bodyPr/>
                    <a:lstStyle/>
                    <a:p>
                      <a:pPr marL="0" lvl="0" indent="0" algn="ctr" rtl="0">
                        <a:spcBef>
                          <a:spcPts val="0"/>
                        </a:spcBef>
                        <a:spcAft>
                          <a:spcPts val="0"/>
                        </a:spcAft>
                        <a:buNone/>
                      </a:pPr>
                      <a:endParaRPr>
                        <a:latin typeface="Palatino"/>
                        <a:ea typeface="Palatino"/>
                        <a:cs typeface="Palatino"/>
                        <a:sym typeface="Palatino"/>
                      </a:endParaRPr>
                    </a:p>
                  </a:txBody>
                  <a:tcPr marL="91425" marR="91425" marT="91425" marB="91425" anchor="ctr">
                    <a:solidFill>
                      <a:srgbClr val="000000">
                        <a:alpha val="0"/>
                      </a:srgbClr>
                    </a:solidFill>
                  </a:tcPr>
                </a:tc>
                <a:tc>
                  <a:txBody>
                    <a:bodyPr/>
                    <a:lstStyle/>
                    <a:p>
                      <a:pPr marL="0" lvl="0" indent="0" algn="ctr" rtl="0">
                        <a:spcBef>
                          <a:spcPts val="0"/>
                        </a:spcBef>
                        <a:spcAft>
                          <a:spcPts val="0"/>
                        </a:spcAft>
                        <a:buNone/>
                      </a:pPr>
                      <a:endParaRPr>
                        <a:latin typeface="Palatino"/>
                        <a:ea typeface="Palatino"/>
                        <a:cs typeface="Palatino"/>
                        <a:sym typeface="Palatino"/>
                      </a:endParaRPr>
                    </a:p>
                  </a:txBody>
                  <a:tcPr marL="91425" marR="91425" marT="91425" marB="91425" anchor="ctr">
                    <a:solidFill>
                      <a:srgbClr val="000000">
                        <a:alpha val="0"/>
                      </a:srgbClr>
                    </a:solidFill>
                  </a:tcPr>
                </a:tc>
                <a:tc>
                  <a:txBody>
                    <a:bodyPr/>
                    <a:lstStyle/>
                    <a:p>
                      <a:pPr marL="0" lvl="0" indent="0" algn="ctr" rtl="0">
                        <a:spcBef>
                          <a:spcPts val="0"/>
                        </a:spcBef>
                        <a:spcAft>
                          <a:spcPts val="0"/>
                        </a:spcAft>
                        <a:buNone/>
                      </a:pPr>
                      <a:endParaRPr>
                        <a:latin typeface="Palatino"/>
                        <a:ea typeface="Palatino"/>
                        <a:cs typeface="Palatino"/>
                        <a:sym typeface="Palatino"/>
                      </a:endParaRPr>
                    </a:p>
                  </a:txBody>
                  <a:tcPr marL="91425" marR="91425" marT="91425" marB="91425" anchor="ctr">
                    <a:solidFill>
                      <a:srgbClr val="000000">
                        <a:alpha val="0"/>
                      </a:srgbClr>
                    </a:solidFill>
                  </a:tcPr>
                </a:tc>
                <a:extLst>
                  <a:ext uri="{0D108BD9-81ED-4DB2-BD59-A6C34878D82A}">
                    <a16:rowId xmlns:a16="http://schemas.microsoft.com/office/drawing/2014/main" val="10005"/>
                  </a:ext>
                </a:extLst>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47"/>
        <p:cNvGrpSpPr/>
        <p:nvPr/>
      </p:nvGrpSpPr>
      <p:grpSpPr>
        <a:xfrm>
          <a:off x="0" y="0"/>
          <a:ext cx="0" cy="0"/>
          <a:chOff x="0" y="0"/>
          <a:chExt cx="0" cy="0"/>
        </a:xfrm>
      </p:grpSpPr>
      <p:sp>
        <p:nvSpPr>
          <p:cNvPr id="148" name="Google Shape;148;g75bd9a8557_1_6"/>
          <p:cNvSpPr txBox="1">
            <a:spLocks noGrp="1"/>
          </p:cNvSpPr>
          <p:nvPr>
            <p:ph type="title"/>
          </p:nvPr>
        </p:nvSpPr>
        <p:spPr>
          <a:xfrm>
            <a:off x="1659000" y="0"/>
            <a:ext cx="7688700" cy="535200"/>
          </a:xfrm>
          <a:prstGeom prst="rect">
            <a:avLst/>
          </a:prstGeom>
          <a:noFill/>
          <a:ln>
            <a:noFill/>
          </a:ln>
        </p:spPr>
        <p:txBody>
          <a:bodyPr spcFirstLastPara="1" wrap="square" lIns="32750" tIns="32750" rIns="32750" bIns="32750" anchor="ctr" anchorCtr="0">
            <a:noAutofit/>
          </a:bodyPr>
          <a:lstStyle/>
          <a:p>
            <a:pPr marL="0" lvl="0" indent="0" algn="l" rtl="0">
              <a:lnSpc>
                <a:spcPct val="100000"/>
              </a:lnSpc>
              <a:spcBef>
                <a:spcPts val="0"/>
              </a:spcBef>
              <a:spcAft>
                <a:spcPts val="0"/>
              </a:spcAft>
              <a:buSzPts val="1200"/>
              <a:buNone/>
            </a:pPr>
            <a:r>
              <a:rPr lang="en-US" sz="2400">
                <a:latin typeface="Palatino"/>
                <a:ea typeface="Palatino"/>
                <a:cs typeface="Palatino"/>
                <a:sym typeface="Palatino"/>
              </a:rPr>
              <a:t>Porter’s 5 Forces - Power of Buyers </a:t>
            </a:r>
            <a:endParaRPr sz="2400">
              <a:highlight>
                <a:srgbClr val="FFFF00"/>
              </a:highlight>
              <a:latin typeface="Palatino"/>
              <a:ea typeface="Palatino"/>
              <a:cs typeface="Palatino"/>
              <a:sym typeface="Palatino"/>
            </a:endParaRPr>
          </a:p>
        </p:txBody>
      </p:sp>
      <p:pic>
        <p:nvPicPr>
          <p:cNvPr id="149" name="Google Shape;149;g75bd9a8557_1_6"/>
          <p:cNvPicPr preferRelativeResize="0"/>
          <p:nvPr/>
        </p:nvPicPr>
        <p:blipFill>
          <a:blip r:embed="rId3">
            <a:alphaModFix/>
          </a:blip>
          <a:stretch>
            <a:fillRect/>
          </a:stretch>
        </p:blipFill>
        <p:spPr>
          <a:xfrm>
            <a:off x="8281777" y="72775"/>
            <a:ext cx="738650" cy="738650"/>
          </a:xfrm>
          <a:prstGeom prst="rect">
            <a:avLst/>
          </a:prstGeom>
          <a:noFill/>
          <a:ln>
            <a:noFill/>
          </a:ln>
        </p:spPr>
      </p:pic>
      <p:graphicFrame>
        <p:nvGraphicFramePr>
          <p:cNvPr id="150" name="Google Shape;150;g75bd9a8557_1_6"/>
          <p:cNvGraphicFramePr/>
          <p:nvPr/>
        </p:nvGraphicFramePr>
        <p:xfrm>
          <a:off x="0" y="495550"/>
          <a:ext cx="3000000" cy="3000000"/>
        </p:xfrm>
        <a:graphic>
          <a:graphicData uri="http://schemas.openxmlformats.org/drawingml/2006/table">
            <a:tbl>
              <a:tblPr>
                <a:noFill/>
                <a:tableStyleId>{E47524D7-2335-4AB9-8CF1-0D968FAC3876}</a:tableStyleId>
              </a:tblPr>
              <a:tblGrid>
                <a:gridCol w="1604800">
                  <a:extLst>
                    <a:ext uri="{9D8B030D-6E8A-4147-A177-3AD203B41FA5}">
                      <a16:colId xmlns:a16="http://schemas.microsoft.com/office/drawing/2014/main" val="20000"/>
                    </a:ext>
                  </a:extLst>
                </a:gridCol>
                <a:gridCol w="2453825">
                  <a:extLst>
                    <a:ext uri="{9D8B030D-6E8A-4147-A177-3AD203B41FA5}">
                      <a16:colId xmlns:a16="http://schemas.microsoft.com/office/drawing/2014/main" val="20001"/>
                    </a:ext>
                  </a:extLst>
                </a:gridCol>
                <a:gridCol w="2799375">
                  <a:extLst>
                    <a:ext uri="{9D8B030D-6E8A-4147-A177-3AD203B41FA5}">
                      <a16:colId xmlns:a16="http://schemas.microsoft.com/office/drawing/2014/main" val="20002"/>
                    </a:ext>
                  </a:extLst>
                </a:gridCol>
                <a:gridCol w="2286000">
                  <a:extLst>
                    <a:ext uri="{9D8B030D-6E8A-4147-A177-3AD203B41FA5}">
                      <a16:colId xmlns:a16="http://schemas.microsoft.com/office/drawing/2014/main" val="20003"/>
                    </a:ext>
                  </a:extLst>
                </a:gridCol>
              </a:tblGrid>
              <a:tr h="689475">
                <a:tc>
                  <a:txBody>
                    <a:bodyPr/>
                    <a:lstStyle/>
                    <a:p>
                      <a:pPr marL="0" lvl="0" indent="0" algn="ctr" rtl="0">
                        <a:lnSpc>
                          <a:spcPct val="100000"/>
                        </a:lnSpc>
                        <a:spcBef>
                          <a:spcPts val="0"/>
                        </a:spcBef>
                        <a:spcAft>
                          <a:spcPts val="0"/>
                        </a:spcAft>
                        <a:buClr>
                          <a:srgbClr val="000000"/>
                        </a:buClr>
                        <a:buSzPts val="1200"/>
                        <a:buFont typeface="Arial"/>
                        <a:buNone/>
                      </a:pPr>
                      <a:r>
                        <a:rPr lang="en-US" b="1">
                          <a:solidFill>
                            <a:schemeClr val="dk2"/>
                          </a:solidFill>
                          <a:latin typeface="Palatino"/>
                          <a:ea typeface="Palatino"/>
                          <a:cs typeface="Palatino"/>
                          <a:sym typeface="Palatino"/>
                        </a:rPr>
                        <a:t>Overall: </a:t>
                      </a:r>
                      <a:endParaRPr b="1">
                        <a:solidFill>
                          <a:schemeClr val="dk2"/>
                        </a:solidFill>
                        <a:latin typeface="Palatino"/>
                        <a:ea typeface="Palatino"/>
                        <a:cs typeface="Palatino"/>
                        <a:sym typeface="Palatino"/>
                      </a:endParaRPr>
                    </a:p>
                    <a:p>
                      <a:pPr marL="0" lvl="0" indent="0" algn="ctr" rtl="0">
                        <a:lnSpc>
                          <a:spcPct val="100000"/>
                        </a:lnSpc>
                        <a:spcBef>
                          <a:spcPts val="0"/>
                        </a:spcBef>
                        <a:spcAft>
                          <a:spcPts val="0"/>
                        </a:spcAft>
                        <a:buClr>
                          <a:srgbClr val="000000"/>
                        </a:buClr>
                        <a:buSzPts val="1200"/>
                        <a:buFont typeface="Arial"/>
                        <a:buNone/>
                      </a:pPr>
                      <a:r>
                        <a:rPr lang="en-US" b="1">
                          <a:solidFill>
                            <a:schemeClr val="dk2"/>
                          </a:solidFill>
                          <a:highlight>
                            <a:srgbClr val="FFFF00"/>
                          </a:highlight>
                          <a:latin typeface="Palatino"/>
                          <a:ea typeface="Palatino"/>
                          <a:cs typeface="Palatino"/>
                          <a:sym typeface="Palatino"/>
                        </a:rPr>
                        <a:t>(Strong Force)</a:t>
                      </a:r>
                      <a:endParaRPr b="1">
                        <a:solidFill>
                          <a:schemeClr val="dk2"/>
                        </a:solidFill>
                        <a:highlight>
                          <a:srgbClr val="FFFF00"/>
                        </a:highlight>
                        <a:latin typeface="Palatino"/>
                        <a:ea typeface="Palatino"/>
                        <a:cs typeface="Palatino"/>
                        <a:sym typeface="Palatino"/>
                      </a:endParaRPr>
                    </a:p>
                  </a:txBody>
                  <a:tcPr marL="91425" marR="91425" marT="91425" marB="91425"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rgbClr val="93C47D"/>
                    </a:solidFill>
                  </a:tcPr>
                </a:tc>
                <a:tc>
                  <a:txBody>
                    <a:bodyPr/>
                    <a:lstStyle/>
                    <a:p>
                      <a:pPr marL="0" lvl="0" indent="0" algn="ctr" rtl="0">
                        <a:lnSpc>
                          <a:spcPct val="100000"/>
                        </a:lnSpc>
                        <a:spcBef>
                          <a:spcPts val="0"/>
                        </a:spcBef>
                        <a:spcAft>
                          <a:spcPts val="0"/>
                        </a:spcAft>
                        <a:buNone/>
                      </a:pPr>
                      <a:r>
                        <a:rPr lang="en-US" b="1">
                          <a:latin typeface="Palatino"/>
                          <a:ea typeface="Palatino"/>
                          <a:cs typeface="Palatino"/>
                          <a:sym typeface="Palatino"/>
                        </a:rPr>
                        <a:t>Issue </a:t>
                      </a:r>
                      <a:endParaRPr b="1">
                        <a:latin typeface="Palatino"/>
                        <a:ea typeface="Palatino"/>
                        <a:cs typeface="Palatino"/>
                        <a:sym typeface="Palatino"/>
                      </a:endParaRPr>
                    </a:p>
                  </a:txBody>
                  <a:tcPr marL="91425" marR="91425" marT="91425" marB="91425"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rgbClr val="93C47D"/>
                    </a:solidFill>
                  </a:tcPr>
                </a:tc>
                <a:tc>
                  <a:txBody>
                    <a:bodyPr/>
                    <a:lstStyle/>
                    <a:p>
                      <a:pPr marL="0" lvl="0" indent="0" algn="ctr" rtl="0">
                        <a:lnSpc>
                          <a:spcPct val="100000"/>
                        </a:lnSpc>
                        <a:spcBef>
                          <a:spcPts val="0"/>
                        </a:spcBef>
                        <a:spcAft>
                          <a:spcPts val="0"/>
                        </a:spcAft>
                        <a:buNone/>
                      </a:pPr>
                      <a:r>
                        <a:rPr lang="en-US" b="1">
                          <a:latin typeface="Palatino"/>
                          <a:ea typeface="Palatino"/>
                          <a:cs typeface="Palatino"/>
                          <a:sym typeface="Palatino"/>
                        </a:rPr>
                        <a:t>Impact on the company </a:t>
                      </a:r>
                      <a:endParaRPr b="1">
                        <a:latin typeface="Palatino"/>
                        <a:ea typeface="Palatino"/>
                        <a:cs typeface="Palatino"/>
                        <a:sym typeface="Palatino"/>
                      </a:endParaRPr>
                    </a:p>
                  </a:txBody>
                  <a:tcPr marL="91425" marR="91425" marT="91425" marB="91425"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rgbClr val="93C47D"/>
                    </a:solidFill>
                  </a:tcPr>
                </a:tc>
                <a:tc>
                  <a:txBody>
                    <a:bodyPr/>
                    <a:lstStyle/>
                    <a:p>
                      <a:pPr marL="0" lvl="0" indent="0" algn="ctr" rtl="0">
                        <a:lnSpc>
                          <a:spcPct val="100000"/>
                        </a:lnSpc>
                        <a:spcBef>
                          <a:spcPts val="0"/>
                        </a:spcBef>
                        <a:spcAft>
                          <a:spcPts val="0"/>
                        </a:spcAft>
                        <a:buNone/>
                      </a:pPr>
                      <a:r>
                        <a:rPr lang="en-US" b="1">
                          <a:latin typeface="Palatino"/>
                          <a:ea typeface="Palatino"/>
                          <a:cs typeface="Palatino"/>
                          <a:sym typeface="Palatino"/>
                        </a:rPr>
                        <a:t>Implication for strategy</a:t>
                      </a:r>
                      <a:endParaRPr b="1">
                        <a:latin typeface="Palatino"/>
                        <a:ea typeface="Palatino"/>
                        <a:cs typeface="Palatino"/>
                        <a:sym typeface="Palatino"/>
                      </a:endParaRPr>
                    </a:p>
                  </a:txBody>
                  <a:tcPr marL="91425" marR="91425" marT="91425" marB="91425"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rgbClr val="93C47D"/>
                    </a:solidFill>
                  </a:tcPr>
                </a:tc>
                <a:extLst>
                  <a:ext uri="{0D108BD9-81ED-4DB2-BD59-A6C34878D82A}">
                    <a16:rowId xmlns:a16="http://schemas.microsoft.com/office/drawing/2014/main" val="10000"/>
                  </a:ext>
                </a:extLst>
              </a:tr>
              <a:tr h="746850">
                <a:tc>
                  <a:txBody>
                    <a:bodyPr/>
                    <a:lstStyle/>
                    <a:p>
                      <a:pPr marL="0" lvl="0" indent="0" algn="ctr" rtl="0">
                        <a:lnSpc>
                          <a:spcPct val="100000"/>
                        </a:lnSpc>
                        <a:spcBef>
                          <a:spcPts val="0"/>
                        </a:spcBef>
                        <a:spcAft>
                          <a:spcPts val="0"/>
                        </a:spcAft>
                        <a:buNone/>
                      </a:pPr>
                      <a:r>
                        <a:rPr lang="en-US">
                          <a:latin typeface="Palatino"/>
                          <a:ea typeface="Palatino"/>
                          <a:cs typeface="Palatino"/>
                          <a:sym typeface="Palatino"/>
                        </a:rPr>
                        <a:t>Strong</a:t>
                      </a:r>
                      <a:endParaRPr>
                        <a:latin typeface="Palatino"/>
                        <a:ea typeface="Palatino"/>
                        <a:cs typeface="Palatino"/>
                        <a:sym typeface="Palatino"/>
                      </a:endParaRPr>
                    </a:p>
                  </a:txBody>
                  <a:tcPr marL="91425" marR="91425" marT="91425" marB="91425" anchor="ctr">
                    <a:lnT w="9525" cap="flat" cmpd="sng">
                      <a:solidFill>
                        <a:srgbClr val="9E9E9E"/>
                      </a:solidFill>
                      <a:prstDash val="solid"/>
                      <a:round/>
                      <a:headEnd type="none" w="sm" len="sm"/>
                      <a:tailEnd type="none" w="sm" len="sm"/>
                    </a:lnT>
                  </a:tcPr>
                </a:tc>
                <a:tc>
                  <a:txBody>
                    <a:bodyPr/>
                    <a:lstStyle/>
                    <a:p>
                      <a:pPr marL="0" lvl="0" indent="0" algn="ctr" rtl="0">
                        <a:lnSpc>
                          <a:spcPct val="100000"/>
                        </a:lnSpc>
                        <a:spcBef>
                          <a:spcPts val="0"/>
                        </a:spcBef>
                        <a:spcAft>
                          <a:spcPts val="0"/>
                        </a:spcAft>
                        <a:buNone/>
                      </a:pPr>
                      <a:r>
                        <a:rPr lang="en-US">
                          <a:latin typeface="Palatino"/>
                          <a:ea typeface="Palatino"/>
                          <a:cs typeface="Palatino"/>
                          <a:sym typeface="Palatino"/>
                        </a:rPr>
                        <a:t>Low switching costs</a:t>
                      </a:r>
                      <a:endParaRPr>
                        <a:latin typeface="Palatino"/>
                        <a:ea typeface="Palatino"/>
                        <a:cs typeface="Palatino"/>
                        <a:sym typeface="Palatino"/>
                      </a:endParaRPr>
                    </a:p>
                  </a:txBody>
                  <a:tcPr marL="91425" marR="91425" marT="91425" marB="91425" anchor="ctr">
                    <a:lnT w="9525" cap="flat" cmpd="sng">
                      <a:solidFill>
                        <a:srgbClr val="9E9E9E"/>
                      </a:solidFill>
                      <a:prstDash val="solid"/>
                      <a:round/>
                      <a:headEnd type="none" w="sm" len="sm"/>
                      <a:tailEnd type="none" w="sm" len="sm"/>
                    </a:lnT>
                  </a:tcPr>
                </a:tc>
                <a:tc>
                  <a:txBody>
                    <a:bodyPr/>
                    <a:lstStyle/>
                    <a:p>
                      <a:pPr marL="0" lvl="0" indent="0" algn="ctr" rtl="0">
                        <a:lnSpc>
                          <a:spcPct val="100000"/>
                        </a:lnSpc>
                        <a:spcBef>
                          <a:spcPts val="0"/>
                        </a:spcBef>
                        <a:spcAft>
                          <a:spcPts val="0"/>
                        </a:spcAft>
                        <a:buNone/>
                      </a:pPr>
                      <a:r>
                        <a:rPr lang="en-US">
                          <a:latin typeface="Palatino"/>
                          <a:ea typeface="Palatino"/>
                          <a:cs typeface="Palatino"/>
                          <a:sym typeface="Palatino"/>
                        </a:rPr>
                        <a:t>Low switching costs, customers can easily shift to other brands</a:t>
                      </a:r>
                      <a:endParaRPr>
                        <a:latin typeface="Palatino"/>
                        <a:ea typeface="Palatino"/>
                        <a:cs typeface="Palatino"/>
                        <a:sym typeface="Palatino"/>
                      </a:endParaRPr>
                    </a:p>
                  </a:txBody>
                  <a:tcPr marL="91425" marR="91425" marT="91425" marB="91425" anchor="ctr">
                    <a:lnT w="9525" cap="flat" cmpd="sng">
                      <a:solidFill>
                        <a:srgbClr val="9E9E9E"/>
                      </a:solidFill>
                      <a:prstDash val="solid"/>
                      <a:round/>
                      <a:headEnd type="none" w="sm" len="sm"/>
                      <a:tailEnd type="none" w="sm" len="sm"/>
                    </a:lnT>
                  </a:tcPr>
                </a:tc>
                <a:tc>
                  <a:txBody>
                    <a:bodyPr/>
                    <a:lstStyle/>
                    <a:p>
                      <a:pPr marL="0" lvl="0" indent="0" algn="ctr" rtl="0">
                        <a:lnSpc>
                          <a:spcPct val="100000"/>
                        </a:lnSpc>
                        <a:spcBef>
                          <a:spcPts val="0"/>
                        </a:spcBef>
                        <a:spcAft>
                          <a:spcPts val="0"/>
                        </a:spcAft>
                        <a:buNone/>
                      </a:pPr>
                      <a:r>
                        <a:rPr lang="en-US">
                          <a:latin typeface="Palatino"/>
                          <a:ea typeface="Palatino"/>
                          <a:cs typeface="Palatino"/>
                          <a:sym typeface="Palatino"/>
                        </a:rPr>
                        <a:t>Bargaining power of buyers is among the most significant forces affecting the company</a:t>
                      </a:r>
                      <a:endParaRPr>
                        <a:latin typeface="Palatino"/>
                        <a:ea typeface="Palatino"/>
                        <a:cs typeface="Palatino"/>
                        <a:sym typeface="Palatino"/>
                      </a:endParaRPr>
                    </a:p>
                  </a:txBody>
                  <a:tcPr marL="91425" marR="91425" marT="91425" marB="91425" anchor="ctr">
                    <a:lnT w="9525" cap="flat" cmpd="sng">
                      <a:solidFill>
                        <a:srgbClr val="9E9E9E"/>
                      </a:solidFill>
                      <a:prstDash val="solid"/>
                      <a:round/>
                      <a:headEnd type="none" w="sm" len="sm"/>
                      <a:tailEnd type="none" w="sm" len="sm"/>
                    </a:lnT>
                  </a:tcPr>
                </a:tc>
                <a:extLst>
                  <a:ext uri="{0D108BD9-81ED-4DB2-BD59-A6C34878D82A}">
                    <a16:rowId xmlns:a16="http://schemas.microsoft.com/office/drawing/2014/main" val="10001"/>
                  </a:ext>
                </a:extLst>
              </a:tr>
              <a:tr h="696175">
                <a:tc>
                  <a:txBody>
                    <a:bodyPr/>
                    <a:lstStyle/>
                    <a:p>
                      <a:pPr marL="0" lvl="0" indent="0" algn="ctr" rtl="0">
                        <a:lnSpc>
                          <a:spcPct val="100000"/>
                        </a:lnSpc>
                        <a:spcBef>
                          <a:spcPts val="0"/>
                        </a:spcBef>
                        <a:spcAft>
                          <a:spcPts val="0"/>
                        </a:spcAft>
                        <a:buNone/>
                      </a:pPr>
                      <a:r>
                        <a:rPr lang="en-US">
                          <a:latin typeface="Palatino"/>
                          <a:ea typeface="Palatino"/>
                          <a:cs typeface="Palatino"/>
                          <a:sym typeface="Palatino"/>
                        </a:rPr>
                        <a:t>Strong</a:t>
                      </a:r>
                      <a:endParaRPr>
                        <a:latin typeface="Palatino"/>
                        <a:ea typeface="Palatino"/>
                        <a:cs typeface="Palatino"/>
                        <a:sym typeface="Palatino"/>
                      </a:endParaRPr>
                    </a:p>
                  </a:txBody>
                  <a:tcPr marL="91425" marR="91425" marT="91425" marB="91425" anchor="ctr"/>
                </a:tc>
                <a:tc>
                  <a:txBody>
                    <a:bodyPr/>
                    <a:lstStyle/>
                    <a:p>
                      <a:pPr marL="0" lvl="0" indent="0" algn="ctr" rtl="0">
                        <a:lnSpc>
                          <a:spcPct val="100000"/>
                        </a:lnSpc>
                        <a:spcBef>
                          <a:spcPts val="0"/>
                        </a:spcBef>
                        <a:spcAft>
                          <a:spcPts val="0"/>
                        </a:spcAft>
                        <a:buNone/>
                      </a:pPr>
                      <a:r>
                        <a:rPr lang="en-US">
                          <a:latin typeface="Palatino"/>
                          <a:ea typeface="Palatino"/>
                          <a:cs typeface="Palatino"/>
                          <a:sym typeface="Palatino"/>
                        </a:rPr>
                        <a:t>High substitute availability</a:t>
                      </a:r>
                      <a:endParaRPr>
                        <a:latin typeface="Palatino"/>
                        <a:ea typeface="Palatino"/>
                        <a:cs typeface="Palatino"/>
                        <a:sym typeface="Palatino"/>
                      </a:endParaRPr>
                    </a:p>
                  </a:txBody>
                  <a:tcPr marL="91425" marR="91425" marT="91425" marB="91425" anchor="ctr"/>
                </a:tc>
                <a:tc>
                  <a:txBody>
                    <a:bodyPr/>
                    <a:lstStyle/>
                    <a:p>
                      <a:pPr marL="0" lvl="0" indent="0" algn="ctr" rtl="0">
                        <a:lnSpc>
                          <a:spcPct val="100000"/>
                        </a:lnSpc>
                        <a:spcBef>
                          <a:spcPts val="0"/>
                        </a:spcBef>
                        <a:spcAft>
                          <a:spcPts val="0"/>
                        </a:spcAft>
                        <a:buNone/>
                      </a:pPr>
                      <a:r>
                        <a:rPr lang="en-US">
                          <a:latin typeface="Palatino"/>
                          <a:ea typeface="Palatino"/>
                          <a:cs typeface="Palatino"/>
                          <a:sym typeface="Palatino"/>
                        </a:rPr>
                        <a:t>High substitute availability customers can stay away from Starbucks</a:t>
                      </a:r>
                      <a:endParaRPr>
                        <a:latin typeface="Palatino"/>
                        <a:ea typeface="Palatino"/>
                        <a:cs typeface="Palatino"/>
                        <a:sym typeface="Palatino"/>
                      </a:endParaRPr>
                    </a:p>
                  </a:txBody>
                  <a:tcPr marL="91425" marR="91425" marT="91425" marB="91425" anchor="ctr"/>
                </a:tc>
                <a:tc>
                  <a:txBody>
                    <a:bodyPr/>
                    <a:lstStyle/>
                    <a:p>
                      <a:pPr marL="0" lvl="0" indent="0" algn="ctr" rtl="0">
                        <a:lnSpc>
                          <a:spcPct val="100000"/>
                        </a:lnSpc>
                        <a:spcBef>
                          <a:spcPts val="0"/>
                        </a:spcBef>
                        <a:spcAft>
                          <a:spcPts val="0"/>
                        </a:spcAft>
                        <a:buNone/>
                      </a:pPr>
                      <a:r>
                        <a:rPr lang="en-US">
                          <a:latin typeface="Palatino"/>
                          <a:ea typeface="Palatino"/>
                          <a:cs typeface="Palatino"/>
                          <a:sym typeface="Palatino"/>
                        </a:rPr>
                        <a:t>There are many substitutes like instant beverages from vending machine</a:t>
                      </a:r>
                      <a:endParaRPr>
                        <a:latin typeface="Palatino"/>
                        <a:ea typeface="Palatino"/>
                        <a:cs typeface="Palatino"/>
                        <a:sym typeface="Palatino"/>
                      </a:endParaRPr>
                    </a:p>
                  </a:txBody>
                  <a:tcPr marL="91425" marR="91425" marT="91425" marB="91425" anchor="ctr"/>
                </a:tc>
                <a:extLst>
                  <a:ext uri="{0D108BD9-81ED-4DB2-BD59-A6C34878D82A}">
                    <a16:rowId xmlns:a16="http://schemas.microsoft.com/office/drawing/2014/main" val="10002"/>
                  </a:ext>
                </a:extLst>
              </a:tr>
              <a:tr h="696175">
                <a:tc>
                  <a:txBody>
                    <a:bodyPr/>
                    <a:lstStyle/>
                    <a:p>
                      <a:pPr marL="0" lvl="0" indent="0" algn="ctr" rtl="0">
                        <a:lnSpc>
                          <a:spcPct val="100000"/>
                        </a:lnSpc>
                        <a:spcBef>
                          <a:spcPts val="0"/>
                        </a:spcBef>
                        <a:spcAft>
                          <a:spcPts val="0"/>
                        </a:spcAft>
                        <a:buNone/>
                      </a:pPr>
                      <a:r>
                        <a:rPr lang="en-US">
                          <a:latin typeface="Palatino"/>
                          <a:ea typeface="Palatino"/>
                          <a:cs typeface="Palatino"/>
                          <a:sym typeface="Palatino"/>
                        </a:rPr>
                        <a:t>Weak</a:t>
                      </a:r>
                      <a:endParaRPr>
                        <a:latin typeface="Palatino"/>
                        <a:ea typeface="Palatino"/>
                        <a:cs typeface="Palatino"/>
                        <a:sym typeface="Palatino"/>
                      </a:endParaRPr>
                    </a:p>
                  </a:txBody>
                  <a:tcPr marL="91425" marR="91425" marT="91425" marB="91425" anchor="ctr">
                    <a:solidFill>
                      <a:srgbClr val="000000">
                        <a:alpha val="0"/>
                      </a:srgbClr>
                    </a:solidFill>
                  </a:tcPr>
                </a:tc>
                <a:tc>
                  <a:txBody>
                    <a:bodyPr/>
                    <a:lstStyle/>
                    <a:p>
                      <a:pPr marL="0" lvl="0" indent="0" algn="ctr" rtl="0">
                        <a:lnSpc>
                          <a:spcPct val="100000"/>
                        </a:lnSpc>
                        <a:spcBef>
                          <a:spcPts val="0"/>
                        </a:spcBef>
                        <a:spcAft>
                          <a:spcPts val="0"/>
                        </a:spcAft>
                        <a:buNone/>
                      </a:pPr>
                      <a:r>
                        <a:rPr lang="en-US">
                          <a:latin typeface="Palatino"/>
                          <a:ea typeface="Palatino"/>
                          <a:cs typeface="Palatino"/>
                          <a:sym typeface="Palatino"/>
                        </a:rPr>
                        <a:t>Small size of individual buyers</a:t>
                      </a:r>
                      <a:endParaRPr>
                        <a:latin typeface="Palatino"/>
                        <a:ea typeface="Palatino"/>
                        <a:cs typeface="Palatino"/>
                        <a:sym typeface="Palatino"/>
                      </a:endParaRPr>
                    </a:p>
                  </a:txBody>
                  <a:tcPr marL="91425" marR="91425" marT="91425" marB="91425" anchor="ctr">
                    <a:solidFill>
                      <a:srgbClr val="000000">
                        <a:alpha val="0"/>
                      </a:srgbClr>
                    </a:solidFill>
                  </a:tcPr>
                </a:tc>
                <a:tc>
                  <a:txBody>
                    <a:bodyPr/>
                    <a:lstStyle/>
                    <a:p>
                      <a:pPr marL="0" lvl="0" indent="0" algn="ctr" rtl="0">
                        <a:lnSpc>
                          <a:spcPct val="100000"/>
                        </a:lnSpc>
                        <a:spcBef>
                          <a:spcPts val="0"/>
                        </a:spcBef>
                        <a:spcAft>
                          <a:spcPts val="0"/>
                        </a:spcAft>
                        <a:buNone/>
                      </a:pPr>
                      <a:r>
                        <a:rPr lang="en-US">
                          <a:latin typeface="Palatino"/>
                          <a:ea typeface="Palatino"/>
                          <a:cs typeface="Palatino"/>
                          <a:sym typeface="Palatino"/>
                        </a:rPr>
                        <a:t>Weak influence of individual buyers on the business</a:t>
                      </a:r>
                      <a:endParaRPr>
                        <a:latin typeface="Palatino"/>
                        <a:ea typeface="Palatino"/>
                        <a:cs typeface="Palatino"/>
                        <a:sym typeface="Palatino"/>
                      </a:endParaRPr>
                    </a:p>
                  </a:txBody>
                  <a:tcPr marL="91425" marR="91425" marT="91425" marB="91425" anchor="ctr">
                    <a:solidFill>
                      <a:srgbClr val="000000">
                        <a:alpha val="0"/>
                      </a:srgbClr>
                    </a:solidFill>
                  </a:tcPr>
                </a:tc>
                <a:tc>
                  <a:txBody>
                    <a:bodyPr/>
                    <a:lstStyle/>
                    <a:p>
                      <a:pPr marL="0" lvl="0" indent="0" algn="ctr" rtl="0">
                        <a:lnSpc>
                          <a:spcPct val="100000"/>
                        </a:lnSpc>
                        <a:spcBef>
                          <a:spcPts val="0"/>
                        </a:spcBef>
                        <a:spcAft>
                          <a:spcPts val="0"/>
                        </a:spcAft>
                        <a:buNone/>
                      </a:pPr>
                      <a:r>
                        <a:rPr lang="en-US">
                          <a:latin typeface="Palatino"/>
                          <a:ea typeface="Palatino"/>
                          <a:cs typeface="Palatino"/>
                          <a:sym typeface="Palatino"/>
                        </a:rPr>
                        <a:t>The bargaining power of customers is a top-priority strategic issue</a:t>
                      </a:r>
                      <a:endParaRPr>
                        <a:latin typeface="Palatino"/>
                        <a:ea typeface="Palatino"/>
                        <a:cs typeface="Palatino"/>
                        <a:sym typeface="Palatino"/>
                      </a:endParaRPr>
                    </a:p>
                  </a:txBody>
                  <a:tcPr marL="91425" marR="91425" marT="91425" marB="91425" anchor="ctr">
                    <a:solidFill>
                      <a:srgbClr val="000000">
                        <a:alpha val="0"/>
                      </a:srgbClr>
                    </a:solidFill>
                  </a:tcPr>
                </a:tc>
                <a:extLst>
                  <a:ext uri="{0D108BD9-81ED-4DB2-BD59-A6C34878D82A}">
                    <a16:rowId xmlns:a16="http://schemas.microsoft.com/office/drawing/2014/main" val="10003"/>
                  </a:ext>
                </a:extLst>
              </a:tr>
              <a:tr h="696175">
                <a:tc>
                  <a:txBody>
                    <a:bodyPr/>
                    <a:lstStyle/>
                    <a:p>
                      <a:pPr marL="0" lvl="0" indent="0" algn="ctr" rtl="0">
                        <a:lnSpc>
                          <a:spcPct val="100000"/>
                        </a:lnSpc>
                        <a:spcBef>
                          <a:spcPts val="0"/>
                        </a:spcBef>
                        <a:spcAft>
                          <a:spcPts val="0"/>
                        </a:spcAft>
                        <a:buNone/>
                      </a:pPr>
                      <a:r>
                        <a:rPr lang="en-US">
                          <a:latin typeface="Palatino"/>
                          <a:ea typeface="Palatino"/>
                          <a:cs typeface="Palatino"/>
                          <a:sym typeface="Palatino"/>
                        </a:rPr>
                        <a:t>Moderate</a:t>
                      </a:r>
                      <a:endParaRPr>
                        <a:latin typeface="Palatino"/>
                        <a:ea typeface="Palatino"/>
                        <a:cs typeface="Palatino"/>
                        <a:sym typeface="Palatino"/>
                      </a:endParaRPr>
                    </a:p>
                  </a:txBody>
                  <a:tcPr marL="91425" marR="91425" marT="91425" marB="91425" anchor="ctr">
                    <a:solidFill>
                      <a:srgbClr val="000000">
                        <a:alpha val="0"/>
                      </a:srgbClr>
                    </a:solidFill>
                  </a:tcPr>
                </a:tc>
                <a:tc>
                  <a:txBody>
                    <a:bodyPr/>
                    <a:lstStyle/>
                    <a:p>
                      <a:pPr marL="0" lvl="0" indent="0" algn="ctr" rtl="0">
                        <a:lnSpc>
                          <a:spcPct val="100000"/>
                        </a:lnSpc>
                        <a:spcBef>
                          <a:spcPts val="0"/>
                        </a:spcBef>
                        <a:spcAft>
                          <a:spcPts val="0"/>
                        </a:spcAft>
                        <a:buNone/>
                      </a:pPr>
                      <a:r>
                        <a:rPr lang="en-US">
                          <a:solidFill>
                            <a:srgbClr val="3A3A3A"/>
                          </a:solidFill>
                          <a:highlight>
                            <a:srgbClr val="FFFFFF"/>
                          </a:highlight>
                          <a:latin typeface="Palatino"/>
                          <a:ea typeface="Palatino"/>
                          <a:cs typeface="Palatino"/>
                          <a:sym typeface="Palatino"/>
                        </a:rPr>
                        <a:t>Size of individual purchases is small </a:t>
                      </a:r>
                      <a:endParaRPr>
                        <a:latin typeface="Palatino"/>
                        <a:ea typeface="Palatino"/>
                        <a:cs typeface="Palatino"/>
                        <a:sym typeface="Palatino"/>
                      </a:endParaRPr>
                    </a:p>
                  </a:txBody>
                  <a:tcPr marL="91425" marR="91425" marT="91425" marB="91425" anchor="ctr">
                    <a:solidFill>
                      <a:srgbClr val="000000">
                        <a:alpha val="0"/>
                      </a:srgbClr>
                    </a:solidFill>
                  </a:tcPr>
                </a:tc>
                <a:tc>
                  <a:txBody>
                    <a:bodyPr/>
                    <a:lstStyle/>
                    <a:p>
                      <a:pPr marL="0" lvl="0" indent="0" algn="ctr" rtl="0">
                        <a:lnSpc>
                          <a:spcPct val="100000"/>
                        </a:lnSpc>
                        <a:spcBef>
                          <a:spcPts val="0"/>
                        </a:spcBef>
                        <a:spcAft>
                          <a:spcPts val="0"/>
                        </a:spcAft>
                        <a:buNone/>
                      </a:pPr>
                      <a:r>
                        <a:rPr lang="en-US">
                          <a:latin typeface="Palatino"/>
                          <a:ea typeface="Palatino"/>
                          <a:cs typeface="Palatino"/>
                          <a:sym typeface="Palatino"/>
                        </a:rPr>
                        <a:t>Single buyers do not hold enough influence</a:t>
                      </a:r>
                      <a:endParaRPr>
                        <a:latin typeface="Palatino"/>
                        <a:ea typeface="Palatino"/>
                        <a:cs typeface="Palatino"/>
                        <a:sym typeface="Palatino"/>
                      </a:endParaRPr>
                    </a:p>
                  </a:txBody>
                  <a:tcPr marL="91425" marR="91425" marT="91425" marB="91425" anchor="ctr">
                    <a:solidFill>
                      <a:srgbClr val="000000">
                        <a:alpha val="0"/>
                      </a:srgbClr>
                    </a:solidFill>
                  </a:tcPr>
                </a:tc>
                <a:tc>
                  <a:txBody>
                    <a:bodyPr/>
                    <a:lstStyle/>
                    <a:p>
                      <a:pPr marL="0" lvl="0" indent="0" algn="ctr" rtl="0">
                        <a:lnSpc>
                          <a:spcPct val="100000"/>
                        </a:lnSpc>
                        <a:spcBef>
                          <a:spcPts val="0"/>
                        </a:spcBef>
                        <a:spcAft>
                          <a:spcPts val="0"/>
                        </a:spcAft>
                        <a:buNone/>
                      </a:pPr>
                      <a:r>
                        <a:rPr lang="en-US">
                          <a:solidFill>
                            <a:srgbClr val="3A3A3A"/>
                          </a:solidFill>
                          <a:highlight>
                            <a:srgbClr val="FFFFFF"/>
                          </a:highlight>
                          <a:latin typeface="Palatino"/>
                          <a:ea typeface="Palatino"/>
                          <a:cs typeface="Palatino"/>
                          <a:sym typeface="Palatino"/>
                        </a:rPr>
                        <a:t>Prices cannot be excessively high because customers watch for such trends and would start switching</a:t>
                      </a:r>
                      <a:endParaRPr>
                        <a:latin typeface="Palatino"/>
                        <a:ea typeface="Palatino"/>
                        <a:cs typeface="Palatino"/>
                        <a:sym typeface="Palatino"/>
                      </a:endParaRPr>
                    </a:p>
                  </a:txBody>
                  <a:tcPr marL="91425" marR="91425" marT="91425" marB="91425" anchor="ctr">
                    <a:solidFill>
                      <a:srgbClr val="000000">
                        <a:alpha val="0"/>
                      </a:srgbClr>
                    </a:solidFill>
                  </a:tcPr>
                </a:tc>
                <a:extLst>
                  <a:ext uri="{0D108BD9-81ED-4DB2-BD59-A6C34878D82A}">
                    <a16:rowId xmlns:a16="http://schemas.microsoft.com/office/drawing/2014/main" val="10004"/>
                  </a:ext>
                </a:extLst>
              </a:tr>
              <a:tr h="696175">
                <a:tc>
                  <a:txBody>
                    <a:bodyPr/>
                    <a:lstStyle/>
                    <a:p>
                      <a:pPr marL="0" lvl="0" indent="0" algn="ctr" rtl="0">
                        <a:lnSpc>
                          <a:spcPct val="100000"/>
                        </a:lnSpc>
                        <a:spcBef>
                          <a:spcPts val="0"/>
                        </a:spcBef>
                        <a:spcAft>
                          <a:spcPts val="0"/>
                        </a:spcAft>
                        <a:buNone/>
                      </a:pPr>
                      <a:endParaRPr>
                        <a:latin typeface="Palatino"/>
                        <a:ea typeface="Palatino"/>
                        <a:cs typeface="Palatino"/>
                        <a:sym typeface="Palatino"/>
                      </a:endParaRPr>
                    </a:p>
                  </a:txBody>
                  <a:tcPr marL="91425" marR="91425" marT="91425" marB="91425" anchor="ctr">
                    <a:solidFill>
                      <a:srgbClr val="000000">
                        <a:alpha val="0"/>
                      </a:srgbClr>
                    </a:solidFill>
                  </a:tcPr>
                </a:tc>
                <a:tc>
                  <a:txBody>
                    <a:bodyPr/>
                    <a:lstStyle/>
                    <a:p>
                      <a:pPr marL="0" lvl="0" indent="0" algn="ctr" rtl="0">
                        <a:lnSpc>
                          <a:spcPct val="100000"/>
                        </a:lnSpc>
                        <a:spcBef>
                          <a:spcPts val="0"/>
                        </a:spcBef>
                        <a:spcAft>
                          <a:spcPts val="0"/>
                        </a:spcAft>
                        <a:buNone/>
                      </a:pPr>
                      <a:endParaRPr>
                        <a:latin typeface="Palatino"/>
                        <a:ea typeface="Palatino"/>
                        <a:cs typeface="Palatino"/>
                        <a:sym typeface="Palatino"/>
                      </a:endParaRPr>
                    </a:p>
                  </a:txBody>
                  <a:tcPr marL="91425" marR="91425" marT="91425" marB="91425" anchor="ctr">
                    <a:solidFill>
                      <a:srgbClr val="000000">
                        <a:alpha val="0"/>
                      </a:srgbClr>
                    </a:solidFill>
                  </a:tcPr>
                </a:tc>
                <a:tc>
                  <a:txBody>
                    <a:bodyPr/>
                    <a:lstStyle/>
                    <a:p>
                      <a:pPr marL="0" lvl="0" indent="0" algn="ctr" rtl="0">
                        <a:lnSpc>
                          <a:spcPct val="100000"/>
                        </a:lnSpc>
                        <a:spcBef>
                          <a:spcPts val="0"/>
                        </a:spcBef>
                        <a:spcAft>
                          <a:spcPts val="0"/>
                        </a:spcAft>
                        <a:buNone/>
                      </a:pPr>
                      <a:endParaRPr>
                        <a:latin typeface="Palatino"/>
                        <a:ea typeface="Palatino"/>
                        <a:cs typeface="Palatino"/>
                        <a:sym typeface="Palatino"/>
                      </a:endParaRPr>
                    </a:p>
                  </a:txBody>
                  <a:tcPr marL="91425" marR="91425" marT="91425" marB="91425" anchor="ctr">
                    <a:solidFill>
                      <a:srgbClr val="000000">
                        <a:alpha val="0"/>
                      </a:srgbClr>
                    </a:solidFill>
                  </a:tcPr>
                </a:tc>
                <a:tc>
                  <a:txBody>
                    <a:bodyPr/>
                    <a:lstStyle/>
                    <a:p>
                      <a:pPr marL="0" lvl="0" indent="0" algn="ctr" rtl="0">
                        <a:lnSpc>
                          <a:spcPct val="100000"/>
                        </a:lnSpc>
                        <a:spcBef>
                          <a:spcPts val="0"/>
                        </a:spcBef>
                        <a:spcAft>
                          <a:spcPts val="0"/>
                        </a:spcAft>
                        <a:buNone/>
                      </a:pPr>
                      <a:endParaRPr>
                        <a:latin typeface="Palatino"/>
                        <a:ea typeface="Palatino"/>
                        <a:cs typeface="Palatino"/>
                        <a:sym typeface="Palatino"/>
                      </a:endParaRPr>
                    </a:p>
                  </a:txBody>
                  <a:tcPr marL="91425" marR="91425" marT="91425" marB="91425" anchor="ctr">
                    <a:solidFill>
                      <a:srgbClr val="000000">
                        <a:alpha val="0"/>
                      </a:srgbClr>
                    </a:solidFill>
                  </a:tcPr>
                </a:tc>
                <a:extLst>
                  <a:ext uri="{0D108BD9-81ED-4DB2-BD59-A6C34878D82A}">
                    <a16:rowId xmlns:a16="http://schemas.microsoft.com/office/drawing/2014/main" val="10005"/>
                  </a:ext>
                </a:extLst>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54"/>
        <p:cNvGrpSpPr/>
        <p:nvPr/>
      </p:nvGrpSpPr>
      <p:grpSpPr>
        <a:xfrm>
          <a:off x="0" y="0"/>
          <a:ext cx="0" cy="0"/>
          <a:chOff x="0" y="0"/>
          <a:chExt cx="0" cy="0"/>
        </a:xfrm>
      </p:grpSpPr>
      <p:sp>
        <p:nvSpPr>
          <p:cNvPr id="155" name="Google Shape;155;g75bd9a8557_1_12"/>
          <p:cNvSpPr txBox="1">
            <a:spLocks noGrp="1"/>
          </p:cNvSpPr>
          <p:nvPr>
            <p:ph type="title"/>
          </p:nvPr>
        </p:nvSpPr>
        <p:spPr>
          <a:xfrm>
            <a:off x="792925" y="0"/>
            <a:ext cx="7688700" cy="535200"/>
          </a:xfrm>
          <a:prstGeom prst="rect">
            <a:avLst/>
          </a:prstGeom>
          <a:noFill/>
          <a:ln>
            <a:noFill/>
          </a:ln>
        </p:spPr>
        <p:txBody>
          <a:bodyPr spcFirstLastPara="1" wrap="square" lIns="32750" tIns="32750" rIns="32750" bIns="32750" anchor="ctr" anchorCtr="0">
            <a:noAutofit/>
          </a:bodyPr>
          <a:lstStyle/>
          <a:p>
            <a:pPr marL="0" lvl="0" indent="0" algn="l" rtl="0">
              <a:lnSpc>
                <a:spcPct val="100000"/>
              </a:lnSpc>
              <a:spcBef>
                <a:spcPts val="0"/>
              </a:spcBef>
              <a:spcAft>
                <a:spcPts val="0"/>
              </a:spcAft>
              <a:buSzPts val="1200"/>
              <a:buNone/>
            </a:pPr>
            <a:r>
              <a:rPr lang="en-US" sz="2400">
                <a:latin typeface="Palatino"/>
                <a:ea typeface="Palatino"/>
                <a:cs typeface="Palatino"/>
                <a:sym typeface="Palatino"/>
              </a:rPr>
              <a:t>Porter’s 5 Forces - Power of Suppliers </a:t>
            </a:r>
            <a:r>
              <a:rPr lang="en-US" sz="2400">
                <a:highlight>
                  <a:srgbClr val="FFFF00"/>
                </a:highlight>
                <a:latin typeface="Palatino"/>
                <a:ea typeface="Palatino"/>
                <a:cs typeface="Palatino"/>
                <a:sym typeface="Palatino"/>
              </a:rPr>
              <a:t>(Weak Force</a:t>
            </a:r>
            <a:r>
              <a:rPr lang="en-US" sz="2400">
                <a:latin typeface="Palatino"/>
                <a:ea typeface="Palatino"/>
                <a:cs typeface="Palatino"/>
                <a:sym typeface="Palatino"/>
              </a:rPr>
              <a:t>) </a:t>
            </a:r>
            <a:endParaRPr sz="2400">
              <a:latin typeface="Palatino"/>
              <a:ea typeface="Palatino"/>
              <a:cs typeface="Palatino"/>
              <a:sym typeface="Palatino"/>
            </a:endParaRPr>
          </a:p>
        </p:txBody>
      </p:sp>
      <p:pic>
        <p:nvPicPr>
          <p:cNvPr id="156" name="Google Shape;156;g75bd9a8557_1_12"/>
          <p:cNvPicPr preferRelativeResize="0"/>
          <p:nvPr/>
        </p:nvPicPr>
        <p:blipFill>
          <a:blip r:embed="rId3">
            <a:alphaModFix/>
          </a:blip>
          <a:stretch>
            <a:fillRect/>
          </a:stretch>
        </p:blipFill>
        <p:spPr>
          <a:xfrm>
            <a:off x="8281777" y="72775"/>
            <a:ext cx="738650" cy="738650"/>
          </a:xfrm>
          <a:prstGeom prst="rect">
            <a:avLst/>
          </a:prstGeom>
          <a:noFill/>
          <a:ln>
            <a:noFill/>
          </a:ln>
        </p:spPr>
      </p:pic>
      <p:graphicFrame>
        <p:nvGraphicFramePr>
          <p:cNvPr id="157" name="Google Shape;157;g75bd9a8557_1_12"/>
          <p:cNvGraphicFramePr/>
          <p:nvPr/>
        </p:nvGraphicFramePr>
        <p:xfrm>
          <a:off x="-40100" y="500400"/>
          <a:ext cx="3000000" cy="3000000"/>
        </p:xfrm>
        <a:graphic>
          <a:graphicData uri="http://schemas.openxmlformats.org/drawingml/2006/table">
            <a:tbl>
              <a:tblPr>
                <a:noFill/>
                <a:tableStyleId>{E47524D7-2335-4AB9-8CF1-0D968FAC3876}</a:tableStyleId>
              </a:tblPr>
              <a:tblGrid>
                <a:gridCol w="1340025">
                  <a:extLst>
                    <a:ext uri="{9D8B030D-6E8A-4147-A177-3AD203B41FA5}">
                      <a16:colId xmlns:a16="http://schemas.microsoft.com/office/drawing/2014/main" val="20000"/>
                    </a:ext>
                  </a:extLst>
                </a:gridCol>
                <a:gridCol w="2375750">
                  <a:extLst>
                    <a:ext uri="{9D8B030D-6E8A-4147-A177-3AD203B41FA5}">
                      <a16:colId xmlns:a16="http://schemas.microsoft.com/office/drawing/2014/main" val="20001"/>
                    </a:ext>
                  </a:extLst>
                </a:gridCol>
                <a:gridCol w="3033075">
                  <a:extLst>
                    <a:ext uri="{9D8B030D-6E8A-4147-A177-3AD203B41FA5}">
                      <a16:colId xmlns:a16="http://schemas.microsoft.com/office/drawing/2014/main" val="20002"/>
                    </a:ext>
                  </a:extLst>
                </a:gridCol>
                <a:gridCol w="2475350">
                  <a:extLst>
                    <a:ext uri="{9D8B030D-6E8A-4147-A177-3AD203B41FA5}">
                      <a16:colId xmlns:a16="http://schemas.microsoft.com/office/drawing/2014/main" val="20003"/>
                    </a:ext>
                  </a:extLst>
                </a:gridCol>
              </a:tblGrid>
              <a:tr h="720875">
                <a:tc>
                  <a:txBody>
                    <a:bodyPr/>
                    <a:lstStyle/>
                    <a:p>
                      <a:pPr marL="0" lvl="0" indent="0" algn="ctr" rtl="0">
                        <a:spcBef>
                          <a:spcPts val="0"/>
                        </a:spcBef>
                        <a:spcAft>
                          <a:spcPts val="0"/>
                        </a:spcAft>
                        <a:buClr>
                          <a:srgbClr val="000000"/>
                        </a:buClr>
                        <a:buSzPts val="1200"/>
                        <a:buFont typeface="Arial"/>
                        <a:buNone/>
                      </a:pPr>
                      <a:r>
                        <a:rPr lang="en-US" b="1">
                          <a:solidFill>
                            <a:schemeClr val="dk2"/>
                          </a:solidFill>
                          <a:latin typeface="Palatino"/>
                          <a:ea typeface="Palatino"/>
                          <a:cs typeface="Palatino"/>
                          <a:sym typeface="Palatino"/>
                        </a:rPr>
                        <a:t>Overall: </a:t>
                      </a:r>
                      <a:endParaRPr b="1">
                        <a:latin typeface="Palatino"/>
                        <a:ea typeface="Palatino"/>
                        <a:cs typeface="Palatino"/>
                        <a:sym typeface="Palatino"/>
                      </a:endParaRPr>
                    </a:p>
                  </a:txBody>
                  <a:tcPr marL="91425" marR="91425" marT="91425" marB="91425"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rgbClr val="93C47D"/>
                    </a:solidFill>
                  </a:tcPr>
                </a:tc>
                <a:tc>
                  <a:txBody>
                    <a:bodyPr/>
                    <a:lstStyle/>
                    <a:p>
                      <a:pPr marL="0" lvl="0" indent="0" algn="ctr" rtl="0">
                        <a:spcBef>
                          <a:spcPts val="0"/>
                        </a:spcBef>
                        <a:spcAft>
                          <a:spcPts val="0"/>
                        </a:spcAft>
                        <a:buNone/>
                      </a:pPr>
                      <a:r>
                        <a:rPr lang="en-US" b="1">
                          <a:latin typeface="Palatino"/>
                          <a:ea typeface="Palatino"/>
                          <a:cs typeface="Palatino"/>
                          <a:sym typeface="Palatino"/>
                        </a:rPr>
                        <a:t>Issue </a:t>
                      </a:r>
                      <a:endParaRPr b="1">
                        <a:latin typeface="Palatino"/>
                        <a:ea typeface="Palatino"/>
                        <a:cs typeface="Palatino"/>
                        <a:sym typeface="Palatino"/>
                      </a:endParaRPr>
                    </a:p>
                  </a:txBody>
                  <a:tcPr marL="91425" marR="91425" marT="91425" marB="91425"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rgbClr val="93C47D"/>
                    </a:solidFill>
                  </a:tcPr>
                </a:tc>
                <a:tc>
                  <a:txBody>
                    <a:bodyPr/>
                    <a:lstStyle/>
                    <a:p>
                      <a:pPr marL="0" lvl="0" indent="0" algn="ctr" rtl="0">
                        <a:spcBef>
                          <a:spcPts val="0"/>
                        </a:spcBef>
                        <a:spcAft>
                          <a:spcPts val="0"/>
                        </a:spcAft>
                        <a:buNone/>
                      </a:pPr>
                      <a:r>
                        <a:rPr lang="en-US" b="1">
                          <a:latin typeface="Palatino"/>
                          <a:ea typeface="Palatino"/>
                          <a:cs typeface="Palatino"/>
                          <a:sym typeface="Palatino"/>
                        </a:rPr>
                        <a:t>Impact on the company </a:t>
                      </a:r>
                      <a:endParaRPr b="1">
                        <a:latin typeface="Palatino"/>
                        <a:ea typeface="Palatino"/>
                        <a:cs typeface="Palatino"/>
                        <a:sym typeface="Palatino"/>
                      </a:endParaRPr>
                    </a:p>
                  </a:txBody>
                  <a:tcPr marL="91425" marR="91425" marT="91425" marB="91425"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rgbClr val="93C47D"/>
                    </a:solidFill>
                  </a:tcPr>
                </a:tc>
                <a:tc>
                  <a:txBody>
                    <a:bodyPr/>
                    <a:lstStyle/>
                    <a:p>
                      <a:pPr marL="0" lvl="0" indent="0" algn="ctr" rtl="0">
                        <a:spcBef>
                          <a:spcPts val="0"/>
                        </a:spcBef>
                        <a:spcAft>
                          <a:spcPts val="0"/>
                        </a:spcAft>
                        <a:buNone/>
                      </a:pPr>
                      <a:r>
                        <a:rPr lang="en-US" b="1">
                          <a:latin typeface="Palatino"/>
                          <a:ea typeface="Palatino"/>
                          <a:cs typeface="Palatino"/>
                          <a:sym typeface="Palatino"/>
                        </a:rPr>
                        <a:t>Implication for strategy</a:t>
                      </a:r>
                      <a:endParaRPr b="1">
                        <a:latin typeface="Palatino"/>
                        <a:ea typeface="Palatino"/>
                        <a:cs typeface="Palatino"/>
                        <a:sym typeface="Palatino"/>
                      </a:endParaRPr>
                    </a:p>
                  </a:txBody>
                  <a:tcPr marL="91425" marR="91425" marT="91425" marB="91425"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rgbClr val="93C47D"/>
                    </a:solidFill>
                  </a:tcPr>
                </a:tc>
                <a:extLst>
                  <a:ext uri="{0D108BD9-81ED-4DB2-BD59-A6C34878D82A}">
                    <a16:rowId xmlns:a16="http://schemas.microsoft.com/office/drawing/2014/main" val="10000"/>
                  </a:ext>
                </a:extLst>
              </a:tr>
              <a:tr h="1067575">
                <a:tc>
                  <a:txBody>
                    <a:bodyPr/>
                    <a:lstStyle/>
                    <a:p>
                      <a:pPr marL="0" lvl="0" indent="0" algn="ctr" rtl="0">
                        <a:spcBef>
                          <a:spcPts val="0"/>
                        </a:spcBef>
                        <a:spcAft>
                          <a:spcPts val="0"/>
                        </a:spcAft>
                        <a:buNone/>
                      </a:pPr>
                      <a:r>
                        <a:rPr lang="en-US">
                          <a:latin typeface="Palatino"/>
                          <a:ea typeface="Palatino"/>
                          <a:cs typeface="Palatino"/>
                          <a:sym typeface="Palatino"/>
                        </a:rPr>
                        <a:t>Moderate</a:t>
                      </a:r>
                      <a:endParaRPr>
                        <a:latin typeface="Palatino"/>
                        <a:ea typeface="Palatino"/>
                        <a:cs typeface="Palatino"/>
                        <a:sym typeface="Palatino"/>
                      </a:endParaRPr>
                    </a:p>
                  </a:txBody>
                  <a:tcPr marL="91425" marR="91425" marT="91425" marB="91425" anchor="ctr">
                    <a:lnT w="9525" cap="flat" cmpd="sng">
                      <a:solidFill>
                        <a:srgbClr val="9E9E9E"/>
                      </a:solidFill>
                      <a:prstDash val="solid"/>
                      <a:round/>
                      <a:headEnd type="none" w="sm" len="sm"/>
                      <a:tailEnd type="none" w="sm" len="sm"/>
                    </a:lnT>
                  </a:tcPr>
                </a:tc>
                <a:tc>
                  <a:txBody>
                    <a:bodyPr/>
                    <a:lstStyle/>
                    <a:p>
                      <a:pPr marL="0" lvl="0" indent="0" algn="ctr" rtl="0">
                        <a:spcBef>
                          <a:spcPts val="0"/>
                        </a:spcBef>
                        <a:spcAft>
                          <a:spcPts val="0"/>
                        </a:spcAft>
                        <a:buNone/>
                      </a:pPr>
                      <a:r>
                        <a:rPr lang="en-US">
                          <a:latin typeface="Palatino"/>
                          <a:ea typeface="Palatino"/>
                          <a:cs typeface="Palatino"/>
                          <a:sym typeface="Palatino"/>
                        </a:rPr>
                        <a:t>Moderate size of individual suppliers</a:t>
                      </a:r>
                      <a:endParaRPr>
                        <a:latin typeface="Palatino"/>
                        <a:ea typeface="Palatino"/>
                        <a:cs typeface="Palatino"/>
                        <a:sym typeface="Palatino"/>
                      </a:endParaRPr>
                    </a:p>
                  </a:txBody>
                  <a:tcPr marL="91425" marR="91425" marT="91425" marB="91425" anchor="ctr">
                    <a:lnT w="9525" cap="flat" cmpd="sng">
                      <a:solidFill>
                        <a:srgbClr val="9E9E9E"/>
                      </a:solidFill>
                      <a:prstDash val="solid"/>
                      <a:round/>
                      <a:headEnd type="none" w="sm" len="sm"/>
                      <a:tailEnd type="none" w="sm" len="sm"/>
                    </a:lnT>
                  </a:tcPr>
                </a:tc>
                <a:tc>
                  <a:txBody>
                    <a:bodyPr/>
                    <a:lstStyle/>
                    <a:p>
                      <a:pPr marL="0" lvl="0" indent="0" algn="ctr" rtl="0">
                        <a:spcBef>
                          <a:spcPts val="0"/>
                        </a:spcBef>
                        <a:spcAft>
                          <a:spcPts val="0"/>
                        </a:spcAft>
                        <a:buNone/>
                      </a:pPr>
                      <a:r>
                        <a:rPr lang="en-US">
                          <a:latin typeface="Palatino"/>
                          <a:ea typeface="Palatino"/>
                          <a:cs typeface="Palatino"/>
                          <a:sym typeface="Palatino"/>
                        </a:rPr>
                        <a:t>The moderate size of individual suppliers is an external factor that imposes a moderate force on Starbucks</a:t>
                      </a:r>
                      <a:endParaRPr>
                        <a:latin typeface="Palatino"/>
                        <a:ea typeface="Palatino"/>
                        <a:cs typeface="Palatino"/>
                        <a:sym typeface="Palatino"/>
                      </a:endParaRPr>
                    </a:p>
                  </a:txBody>
                  <a:tcPr marL="91425" marR="91425" marT="91425" marB="91425" anchor="ctr">
                    <a:lnT w="9525" cap="flat" cmpd="sng">
                      <a:solidFill>
                        <a:srgbClr val="9E9E9E"/>
                      </a:solidFill>
                      <a:prstDash val="solid"/>
                      <a:round/>
                      <a:headEnd type="none" w="sm" len="sm"/>
                      <a:tailEnd type="none" w="sm" len="sm"/>
                    </a:lnT>
                  </a:tcPr>
                </a:tc>
                <a:tc>
                  <a:txBody>
                    <a:bodyPr/>
                    <a:lstStyle/>
                    <a:p>
                      <a:pPr marL="0" lvl="0" indent="0" algn="ctr" rtl="0">
                        <a:spcBef>
                          <a:spcPts val="0"/>
                        </a:spcBef>
                        <a:spcAft>
                          <a:spcPts val="0"/>
                        </a:spcAft>
                        <a:buNone/>
                      </a:pPr>
                      <a:r>
                        <a:rPr lang="en-US">
                          <a:latin typeface="Palatino"/>
                          <a:ea typeface="Palatino"/>
                          <a:cs typeface="Palatino"/>
                          <a:sym typeface="Palatino"/>
                        </a:rPr>
                        <a:t>Supplier’s bargaining power is a minor strategic issue in managing the business</a:t>
                      </a:r>
                      <a:endParaRPr>
                        <a:latin typeface="Palatino"/>
                        <a:ea typeface="Palatino"/>
                        <a:cs typeface="Palatino"/>
                        <a:sym typeface="Palatino"/>
                      </a:endParaRPr>
                    </a:p>
                  </a:txBody>
                  <a:tcPr marL="91425" marR="91425" marT="91425" marB="91425" anchor="ctr">
                    <a:lnT w="9525" cap="flat" cmpd="sng">
                      <a:solidFill>
                        <a:srgbClr val="9E9E9E"/>
                      </a:solidFill>
                      <a:prstDash val="solid"/>
                      <a:round/>
                      <a:headEnd type="none" w="sm" len="sm"/>
                      <a:tailEnd type="none" w="sm" len="sm"/>
                    </a:lnT>
                  </a:tcPr>
                </a:tc>
                <a:extLst>
                  <a:ext uri="{0D108BD9-81ED-4DB2-BD59-A6C34878D82A}">
                    <a16:rowId xmlns:a16="http://schemas.microsoft.com/office/drawing/2014/main" val="10001"/>
                  </a:ext>
                </a:extLst>
              </a:tr>
              <a:tr h="1067575">
                <a:tc>
                  <a:txBody>
                    <a:bodyPr/>
                    <a:lstStyle/>
                    <a:p>
                      <a:pPr marL="0" lvl="0" indent="0" algn="ctr" rtl="0">
                        <a:spcBef>
                          <a:spcPts val="0"/>
                        </a:spcBef>
                        <a:spcAft>
                          <a:spcPts val="0"/>
                        </a:spcAft>
                        <a:buNone/>
                      </a:pPr>
                      <a:r>
                        <a:rPr lang="en-US">
                          <a:latin typeface="Palatino"/>
                          <a:ea typeface="Palatino"/>
                          <a:cs typeface="Palatino"/>
                          <a:sym typeface="Palatino"/>
                        </a:rPr>
                        <a:t>Weak</a:t>
                      </a:r>
                      <a:endParaRPr>
                        <a:latin typeface="Palatino"/>
                        <a:ea typeface="Palatino"/>
                        <a:cs typeface="Palatino"/>
                        <a:sym typeface="Palatino"/>
                      </a:endParaRPr>
                    </a:p>
                  </a:txBody>
                  <a:tcPr marL="91425" marR="91425" marT="91425" marB="91425" anchor="ctr"/>
                </a:tc>
                <a:tc>
                  <a:txBody>
                    <a:bodyPr/>
                    <a:lstStyle/>
                    <a:p>
                      <a:pPr marL="0" lvl="0" indent="0" algn="ctr" rtl="0">
                        <a:spcBef>
                          <a:spcPts val="0"/>
                        </a:spcBef>
                        <a:spcAft>
                          <a:spcPts val="0"/>
                        </a:spcAft>
                        <a:buNone/>
                      </a:pPr>
                      <a:r>
                        <a:rPr lang="en-US">
                          <a:latin typeface="Palatino"/>
                          <a:ea typeface="Palatino"/>
                          <a:cs typeface="Palatino"/>
                          <a:sym typeface="Palatino"/>
                        </a:rPr>
                        <a:t>High variety of suppliers</a:t>
                      </a:r>
                      <a:endParaRPr>
                        <a:latin typeface="Palatino"/>
                        <a:ea typeface="Palatino"/>
                        <a:cs typeface="Palatino"/>
                        <a:sym typeface="Palatino"/>
                      </a:endParaRPr>
                    </a:p>
                  </a:txBody>
                  <a:tcPr marL="91425" marR="91425" marT="91425" marB="91425" anchor="ctr"/>
                </a:tc>
                <a:tc>
                  <a:txBody>
                    <a:bodyPr/>
                    <a:lstStyle/>
                    <a:p>
                      <a:pPr marL="0" lvl="0" indent="0" algn="ctr" rtl="0">
                        <a:spcBef>
                          <a:spcPts val="0"/>
                        </a:spcBef>
                        <a:spcAft>
                          <a:spcPts val="0"/>
                        </a:spcAft>
                        <a:buNone/>
                      </a:pPr>
                      <a:r>
                        <a:rPr lang="en-US">
                          <a:latin typeface="Palatino"/>
                          <a:ea typeface="Palatino"/>
                          <a:cs typeface="Palatino"/>
                          <a:sym typeface="Palatino"/>
                        </a:rPr>
                        <a:t>The high variety of suppliers weakens their bargaining power</a:t>
                      </a:r>
                      <a:endParaRPr>
                        <a:latin typeface="Palatino"/>
                        <a:ea typeface="Palatino"/>
                        <a:cs typeface="Palatino"/>
                        <a:sym typeface="Palatino"/>
                      </a:endParaRPr>
                    </a:p>
                  </a:txBody>
                  <a:tcPr marL="91425" marR="91425" marT="91425" marB="91425" anchor="ctr"/>
                </a:tc>
                <a:tc>
                  <a:txBody>
                    <a:bodyPr/>
                    <a:lstStyle/>
                    <a:p>
                      <a:pPr marL="0" lvl="0" indent="0" algn="ctr" rtl="0">
                        <a:spcBef>
                          <a:spcPts val="0"/>
                        </a:spcBef>
                        <a:spcAft>
                          <a:spcPts val="0"/>
                        </a:spcAft>
                        <a:buNone/>
                      </a:pPr>
                      <a:r>
                        <a:rPr lang="en-US">
                          <a:latin typeface="Palatino"/>
                          <a:ea typeface="Palatino"/>
                          <a:cs typeface="Palatino"/>
                          <a:sym typeface="Palatino"/>
                        </a:rPr>
                        <a:t>Suppliers have various strategies and competencies that they use to compete against each other</a:t>
                      </a:r>
                      <a:endParaRPr>
                        <a:latin typeface="Palatino"/>
                        <a:ea typeface="Palatino"/>
                        <a:cs typeface="Palatino"/>
                        <a:sym typeface="Palatino"/>
                      </a:endParaRPr>
                    </a:p>
                  </a:txBody>
                  <a:tcPr marL="91425" marR="91425" marT="91425" marB="91425" anchor="ctr"/>
                </a:tc>
                <a:extLst>
                  <a:ext uri="{0D108BD9-81ED-4DB2-BD59-A6C34878D82A}">
                    <a16:rowId xmlns:a16="http://schemas.microsoft.com/office/drawing/2014/main" val="10002"/>
                  </a:ext>
                </a:extLst>
              </a:tr>
              <a:tr h="1286675">
                <a:tc>
                  <a:txBody>
                    <a:bodyPr/>
                    <a:lstStyle/>
                    <a:p>
                      <a:pPr marL="0" lvl="0" indent="0" algn="ctr" rtl="0">
                        <a:spcBef>
                          <a:spcPts val="0"/>
                        </a:spcBef>
                        <a:spcAft>
                          <a:spcPts val="0"/>
                        </a:spcAft>
                        <a:buNone/>
                      </a:pPr>
                      <a:r>
                        <a:rPr lang="en-US">
                          <a:latin typeface="Palatino"/>
                          <a:ea typeface="Palatino"/>
                          <a:cs typeface="Palatino"/>
                          <a:sym typeface="Palatino"/>
                        </a:rPr>
                        <a:t>Weak</a:t>
                      </a:r>
                      <a:endParaRPr>
                        <a:latin typeface="Palatino"/>
                        <a:ea typeface="Palatino"/>
                        <a:cs typeface="Palatino"/>
                        <a:sym typeface="Palatino"/>
                      </a:endParaRPr>
                    </a:p>
                  </a:txBody>
                  <a:tcPr marL="91425" marR="91425" marT="91425" marB="91425" anchor="ctr">
                    <a:solidFill>
                      <a:srgbClr val="000000">
                        <a:alpha val="0"/>
                      </a:srgbClr>
                    </a:solidFill>
                  </a:tcPr>
                </a:tc>
                <a:tc>
                  <a:txBody>
                    <a:bodyPr/>
                    <a:lstStyle/>
                    <a:p>
                      <a:pPr marL="0" lvl="0" indent="0" algn="ctr" rtl="0">
                        <a:spcBef>
                          <a:spcPts val="0"/>
                        </a:spcBef>
                        <a:spcAft>
                          <a:spcPts val="0"/>
                        </a:spcAft>
                        <a:buNone/>
                      </a:pPr>
                      <a:r>
                        <a:rPr lang="en-US">
                          <a:latin typeface="Palatino"/>
                          <a:ea typeface="Palatino"/>
                          <a:cs typeface="Palatino"/>
                          <a:sym typeface="Palatino"/>
                        </a:rPr>
                        <a:t>Large overall supply</a:t>
                      </a:r>
                      <a:endParaRPr>
                        <a:latin typeface="Palatino"/>
                        <a:ea typeface="Palatino"/>
                        <a:cs typeface="Palatino"/>
                        <a:sym typeface="Palatino"/>
                      </a:endParaRPr>
                    </a:p>
                  </a:txBody>
                  <a:tcPr marL="91425" marR="91425" marT="91425" marB="91425" anchor="ctr">
                    <a:solidFill>
                      <a:srgbClr val="000000">
                        <a:alpha val="0"/>
                      </a:srgbClr>
                    </a:solidFill>
                  </a:tcPr>
                </a:tc>
                <a:tc>
                  <a:txBody>
                    <a:bodyPr/>
                    <a:lstStyle/>
                    <a:p>
                      <a:pPr marL="0" lvl="0" indent="0" algn="ctr" rtl="0">
                        <a:spcBef>
                          <a:spcPts val="0"/>
                        </a:spcBef>
                        <a:spcAft>
                          <a:spcPts val="0"/>
                        </a:spcAft>
                        <a:buNone/>
                      </a:pPr>
                      <a:r>
                        <a:rPr lang="en-US">
                          <a:latin typeface="Palatino"/>
                          <a:ea typeface="Palatino"/>
                          <a:cs typeface="Palatino"/>
                          <a:sym typeface="Palatino"/>
                        </a:rPr>
                        <a:t>The bargaining power of suppliers is further weakened because of the large overall supply</a:t>
                      </a:r>
                      <a:endParaRPr>
                        <a:latin typeface="Palatino"/>
                        <a:ea typeface="Palatino"/>
                        <a:cs typeface="Palatino"/>
                        <a:sym typeface="Palatino"/>
                      </a:endParaRPr>
                    </a:p>
                  </a:txBody>
                  <a:tcPr marL="91425" marR="91425" marT="91425" marB="91425" anchor="ctr">
                    <a:solidFill>
                      <a:srgbClr val="000000">
                        <a:alpha val="0"/>
                      </a:srgbClr>
                    </a:solidFill>
                  </a:tcPr>
                </a:tc>
                <a:tc>
                  <a:txBody>
                    <a:bodyPr/>
                    <a:lstStyle/>
                    <a:p>
                      <a:pPr marL="0" lvl="0" indent="0" algn="ctr" rtl="0">
                        <a:spcBef>
                          <a:spcPts val="0"/>
                        </a:spcBef>
                        <a:spcAft>
                          <a:spcPts val="0"/>
                        </a:spcAft>
                        <a:buNone/>
                      </a:pPr>
                      <a:r>
                        <a:rPr lang="en-US">
                          <a:latin typeface="Palatino"/>
                          <a:ea typeface="Palatino"/>
                          <a:cs typeface="Palatino"/>
                          <a:sym typeface="Palatino"/>
                        </a:rPr>
                        <a:t>There are many suppliers of coffee around the world. This external factor limits the influence of individual suppliers</a:t>
                      </a:r>
                      <a:endParaRPr>
                        <a:latin typeface="Palatino"/>
                        <a:ea typeface="Palatino"/>
                        <a:cs typeface="Palatino"/>
                        <a:sym typeface="Palatino"/>
                      </a:endParaRPr>
                    </a:p>
                  </a:txBody>
                  <a:tcPr marL="91425" marR="91425" marT="91425" marB="91425" anchor="ctr">
                    <a:solidFill>
                      <a:srgbClr val="000000">
                        <a:alpha val="0"/>
                      </a:srgbClr>
                    </a:solidFill>
                  </a:tcPr>
                </a:tc>
                <a:extLst>
                  <a:ext uri="{0D108BD9-81ED-4DB2-BD59-A6C34878D82A}">
                    <a16:rowId xmlns:a16="http://schemas.microsoft.com/office/drawing/2014/main" val="10003"/>
                  </a:ext>
                </a:extLst>
              </a:tr>
              <a:tr h="1286675">
                <a:tc>
                  <a:txBody>
                    <a:bodyPr/>
                    <a:lstStyle/>
                    <a:p>
                      <a:pPr marL="0" lvl="0" indent="0" algn="ctr" rtl="0">
                        <a:spcBef>
                          <a:spcPts val="0"/>
                        </a:spcBef>
                        <a:spcAft>
                          <a:spcPts val="0"/>
                        </a:spcAft>
                        <a:buNone/>
                      </a:pPr>
                      <a:endParaRPr>
                        <a:latin typeface="Palatino"/>
                        <a:ea typeface="Palatino"/>
                        <a:cs typeface="Palatino"/>
                        <a:sym typeface="Palatino"/>
                      </a:endParaRPr>
                    </a:p>
                  </a:txBody>
                  <a:tcPr marL="91425" marR="91425" marT="91425" marB="91425" anchor="ctr">
                    <a:solidFill>
                      <a:srgbClr val="000000">
                        <a:alpha val="0"/>
                      </a:srgbClr>
                    </a:solidFill>
                  </a:tcPr>
                </a:tc>
                <a:tc>
                  <a:txBody>
                    <a:bodyPr/>
                    <a:lstStyle/>
                    <a:p>
                      <a:pPr marL="0" lvl="0" indent="0" algn="ctr" rtl="0">
                        <a:spcBef>
                          <a:spcPts val="0"/>
                        </a:spcBef>
                        <a:spcAft>
                          <a:spcPts val="0"/>
                        </a:spcAft>
                        <a:buNone/>
                      </a:pPr>
                      <a:endParaRPr>
                        <a:latin typeface="Palatino"/>
                        <a:ea typeface="Palatino"/>
                        <a:cs typeface="Palatino"/>
                        <a:sym typeface="Palatino"/>
                      </a:endParaRPr>
                    </a:p>
                  </a:txBody>
                  <a:tcPr marL="91425" marR="91425" marT="91425" marB="91425" anchor="ctr">
                    <a:solidFill>
                      <a:srgbClr val="000000">
                        <a:alpha val="0"/>
                      </a:srgbClr>
                    </a:solidFill>
                  </a:tcPr>
                </a:tc>
                <a:tc>
                  <a:txBody>
                    <a:bodyPr/>
                    <a:lstStyle/>
                    <a:p>
                      <a:pPr marL="0" lvl="0" indent="0" algn="ctr" rtl="0">
                        <a:spcBef>
                          <a:spcPts val="0"/>
                        </a:spcBef>
                        <a:spcAft>
                          <a:spcPts val="0"/>
                        </a:spcAft>
                        <a:buNone/>
                      </a:pPr>
                      <a:endParaRPr>
                        <a:latin typeface="Palatino"/>
                        <a:ea typeface="Palatino"/>
                        <a:cs typeface="Palatino"/>
                        <a:sym typeface="Palatino"/>
                      </a:endParaRPr>
                    </a:p>
                  </a:txBody>
                  <a:tcPr marL="91425" marR="91425" marT="91425" marB="91425" anchor="ctr">
                    <a:solidFill>
                      <a:srgbClr val="000000">
                        <a:alpha val="0"/>
                      </a:srgbClr>
                    </a:solidFill>
                  </a:tcPr>
                </a:tc>
                <a:tc>
                  <a:txBody>
                    <a:bodyPr/>
                    <a:lstStyle/>
                    <a:p>
                      <a:pPr marL="0" lvl="0" indent="0" algn="ctr" rtl="0">
                        <a:spcBef>
                          <a:spcPts val="0"/>
                        </a:spcBef>
                        <a:spcAft>
                          <a:spcPts val="0"/>
                        </a:spcAft>
                        <a:buNone/>
                      </a:pPr>
                      <a:endParaRPr>
                        <a:latin typeface="Palatino"/>
                        <a:ea typeface="Palatino"/>
                        <a:cs typeface="Palatino"/>
                        <a:sym typeface="Palatino"/>
                      </a:endParaRPr>
                    </a:p>
                  </a:txBody>
                  <a:tcPr marL="91425" marR="91425" marT="91425" marB="91425" anchor="ctr">
                    <a:solidFill>
                      <a:srgbClr val="000000">
                        <a:alpha val="0"/>
                      </a:srgbClr>
                    </a:solidFill>
                  </a:tcPr>
                </a:tc>
                <a:extLst>
                  <a:ext uri="{0D108BD9-81ED-4DB2-BD59-A6C34878D82A}">
                    <a16:rowId xmlns:a16="http://schemas.microsoft.com/office/drawing/2014/main" val="10004"/>
                  </a:ext>
                </a:extLst>
              </a:tr>
              <a:tr h="1286675">
                <a:tc>
                  <a:txBody>
                    <a:bodyPr/>
                    <a:lstStyle/>
                    <a:p>
                      <a:pPr marL="0" lvl="0" indent="0" algn="ctr" rtl="0">
                        <a:spcBef>
                          <a:spcPts val="0"/>
                        </a:spcBef>
                        <a:spcAft>
                          <a:spcPts val="0"/>
                        </a:spcAft>
                        <a:buNone/>
                      </a:pPr>
                      <a:endParaRPr>
                        <a:latin typeface="Palatino"/>
                        <a:ea typeface="Palatino"/>
                        <a:cs typeface="Palatino"/>
                        <a:sym typeface="Palatino"/>
                      </a:endParaRPr>
                    </a:p>
                  </a:txBody>
                  <a:tcPr marL="91425" marR="91425" marT="91425" marB="91425" anchor="ctr">
                    <a:solidFill>
                      <a:srgbClr val="000000">
                        <a:alpha val="0"/>
                      </a:srgbClr>
                    </a:solidFill>
                  </a:tcPr>
                </a:tc>
                <a:tc>
                  <a:txBody>
                    <a:bodyPr/>
                    <a:lstStyle/>
                    <a:p>
                      <a:pPr marL="0" lvl="0" indent="0" algn="ctr" rtl="0">
                        <a:spcBef>
                          <a:spcPts val="0"/>
                        </a:spcBef>
                        <a:spcAft>
                          <a:spcPts val="0"/>
                        </a:spcAft>
                        <a:buNone/>
                      </a:pPr>
                      <a:endParaRPr>
                        <a:latin typeface="Palatino"/>
                        <a:ea typeface="Palatino"/>
                        <a:cs typeface="Palatino"/>
                        <a:sym typeface="Palatino"/>
                      </a:endParaRPr>
                    </a:p>
                  </a:txBody>
                  <a:tcPr marL="91425" marR="91425" marT="91425" marB="91425" anchor="ctr">
                    <a:solidFill>
                      <a:srgbClr val="000000">
                        <a:alpha val="0"/>
                      </a:srgbClr>
                    </a:solidFill>
                  </a:tcPr>
                </a:tc>
                <a:tc>
                  <a:txBody>
                    <a:bodyPr/>
                    <a:lstStyle/>
                    <a:p>
                      <a:pPr marL="0" lvl="0" indent="0" algn="ctr" rtl="0">
                        <a:spcBef>
                          <a:spcPts val="0"/>
                        </a:spcBef>
                        <a:spcAft>
                          <a:spcPts val="0"/>
                        </a:spcAft>
                        <a:buNone/>
                      </a:pPr>
                      <a:endParaRPr>
                        <a:latin typeface="Palatino"/>
                        <a:ea typeface="Palatino"/>
                        <a:cs typeface="Palatino"/>
                        <a:sym typeface="Palatino"/>
                      </a:endParaRPr>
                    </a:p>
                  </a:txBody>
                  <a:tcPr marL="91425" marR="91425" marT="91425" marB="91425" anchor="ctr">
                    <a:solidFill>
                      <a:srgbClr val="000000">
                        <a:alpha val="0"/>
                      </a:srgbClr>
                    </a:solidFill>
                  </a:tcPr>
                </a:tc>
                <a:tc>
                  <a:txBody>
                    <a:bodyPr/>
                    <a:lstStyle/>
                    <a:p>
                      <a:pPr marL="0" lvl="0" indent="0" algn="ctr" rtl="0">
                        <a:spcBef>
                          <a:spcPts val="0"/>
                        </a:spcBef>
                        <a:spcAft>
                          <a:spcPts val="0"/>
                        </a:spcAft>
                        <a:buNone/>
                      </a:pPr>
                      <a:endParaRPr>
                        <a:latin typeface="Palatino"/>
                        <a:ea typeface="Palatino"/>
                        <a:cs typeface="Palatino"/>
                        <a:sym typeface="Palatino"/>
                      </a:endParaRPr>
                    </a:p>
                  </a:txBody>
                  <a:tcPr marL="91425" marR="91425" marT="91425" marB="91425" anchor="ctr">
                    <a:solidFill>
                      <a:srgbClr val="000000">
                        <a:alpha val="0"/>
                      </a:srgbClr>
                    </a:solidFill>
                  </a:tcPr>
                </a:tc>
                <a:extLst>
                  <a:ext uri="{0D108BD9-81ED-4DB2-BD59-A6C34878D82A}">
                    <a16:rowId xmlns:a16="http://schemas.microsoft.com/office/drawing/2014/main" val="10005"/>
                  </a:ext>
                </a:extLst>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61"/>
        <p:cNvGrpSpPr/>
        <p:nvPr/>
      </p:nvGrpSpPr>
      <p:grpSpPr>
        <a:xfrm>
          <a:off x="0" y="0"/>
          <a:ext cx="0" cy="0"/>
          <a:chOff x="0" y="0"/>
          <a:chExt cx="0" cy="0"/>
        </a:xfrm>
      </p:grpSpPr>
      <p:sp>
        <p:nvSpPr>
          <p:cNvPr id="162" name="Google Shape;162;g75bd9a8557_1_18"/>
          <p:cNvSpPr txBox="1">
            <a:spLocks noGrp="1"/>
          </p:cNvSpPr>
          <p:nvPr>
            <p:ph type="title"/>
          </p:nvPr>
        </p:nvSpPr>
        <p:spPr>
          <a:xfrm>
            <a:off x="727650" y="0"/>
            <a:ext cx="7688700" cy="535200"/>
          </a:xfrm>
          <a:prstGeom prst="rect">
            <a:avLst/>
          </a:prstGeom>
          <a:noFill/>
          <a:ln>
            <a:noFill/>
          </a:ln>
        </p:spPr>
        <p:txBody>
          <a:bodyPr spcFirstLastPara="1" wrap="square" lIns="32750" tIns="32750" rIns="32750" bIns="32750" anchor="ctr" anchorCtr="0">
            <a:noAutofit/>
          </a:bodyPr>
          <a:lstStyle/>
          <a:p>
            <a:pPr marL="0" lvl="0" indent="0" algn="l" rtl="0">
              <a:lnSpc>
                <a:spcPct val="100000"/>
              </a:lnSpc>
              <a:spcBef>
                <a:spcPts val="0"/>
              </a:spcBef>
              <a:spcAft>
                <a:spcPts val="0"/>
              </a:spcAft>
              <a:buSzPts val="1200"/>
              <a:buNone/>
            </a:pPr>
            <a:r>
              <a:rPr lang="en-US" sz="2400">
                <a:latin typeface="Palatino"/>
                <a:ea typeface="Palatino"/>
                <a:cs typeface="Palatino"/>
                <a:sym typeface="Palatino"/>
              </a:rPr>
              <a:t>Porter’s 5 Forces - Intensity of Rivalry </a:t>
            </a:r>
            <a:r>
              <a:rPr lang="en-US" sz="2400">
                <a:highlight>
                  <a:srgbClr val="FFFF00"/>
                </a:highlight>
                <a:latin typeface="Palatino"/>
                <a:ea typeface="Palatino"/>
                <a:cs typeface="Palatino"/>
                <a:sym typeface="Palatino"/>
              </a:rPr>
              <a:t>(Strong Force) </a:t>
            </a:r>
            <a:endParaRPr sz="2400">
              <a:highlight>
                <a:srgbClr val="FFFF00"/>
              </a:highlight>
              <a:latin typeface="Palatino"/>
              <a:ea typeface="Palatino"/>
              <a:cs typeface="Palatino"/>
              <a:sym typeface="Palatino"/>
            </a:endParaRPr>
          </a:p>
        </p:txBody>
      </p:sp>
      <p:pic>
        <p:nvPicPr>
          <p:cNvPr id="163" name="Google Shape;163;g75bd9a8557_1_18"/>
          <p:cNvPicPr preferRelativeResize="0"/>
          <p:nvPr/>
        </p:nvPicPr>
        <p:blipFill>
          <a:blip r:embed="rId3">
            <a:alphaModFix/>
          </a:blip>
          <a:stretch>
            <a:fillRect/>
          </a:stretch>
        </p:blipFill>
        <p:spPr>
          <a:xfrm>
            <a:off x="8281777" y="72775"/>
            <a:ext cx="738650" cy="738650"/>
          </a:xfrm>
          <a:prstGeom prst="rect">
            <a:avLst/>
          </a:prstGeom>
          <a:noFill/>
          <a:ln>
            <a:noFill/>
          </a:ln>
        </p:spPr>
      </p:pic>
      <p:graphicFrame>
        <p:nvGraphicFramePr>
          <p:cNvPr id="164" name="Google Shape;164;g75bd9a8557_1_18"/>
          <p:cNvGraphicFramePr/>
          <p:nvPr/>
        </p:nvGraphicFramePr>
        <p:xfrm>
          <a:off x="0" y="811425"/>
          <a:ext cx="3000000" cy="3000000"/>
        </p:xfrm>
        <a:graphic>
          <a:graphicData uri="http://schemas.openxmlformats.org/drawingml/2006/table">
            <a:tbl>
              <a:tblPr>
                <a:noFill/>
                <a:tableStyleId>{E47524D7-2335-4AB9-8CF1-0D968FAC3876}</a:tableStyleId>
              </a:tblPr>
              <a:tblGrid>
                <a:gridCol w="1328375">
                  <a:extLst>
                    <a:ext uri="{9D8B030D-6E8A-4147-A177-3AD203B41FA5}">
                      <a16:colId xmlns:a16="http://schemas.microsoft.com/office/drawing/2014/main" val="20000"/>
                    </a:ext>
                  </a:extLst>
                </a:gridCol>
                <a:gridCol w="2197125">
                  <a:extLst>
                    <a:ext uri="{9D8B030D-6E8A-4147-A177-3AD203B41FA5}">
                      <a16:colId xmlns:a16="http://schemas.microsoft.com/office/drawing/2014/main" val="20001"/>
                    </a:ext>
                  </a:extLst>
                </a:gridCol>
                <a:gridCol w="3184425">
                  <a:extLst>
                    <a:ext uri="{9D8B030D-6E8A-4147-A177-3AD203B41FA5}">
                      <a16:colId xmlns:a16="http://schemas.microsoft.com/office/drawing/2014/main" val="20002"/>
                    </a:ext>
                  </a:extLst>
                </a:gridCol>
                <a:gridCol w="2434075">
                  <a:extLst>
                    <a:ext uri="{9D8B030D-6E8A-4147-A177-3AD203B41FA5}">
                      <a16:colId xmlns:a16="http://schemas.microsoft.com/office/drawing/2014/main" val="20003"/>
                    </a:ext>
                  </a:extLst>
                </a:gridCol>
              </a:tblGrid>
              <a:tr h="941725">
                <a:tc>
                  <a:txBody>
                    <a:bodyPr/>
                    <a:lstStyle/>
                    <a:p>
                      <a:pPr marL="0" lvl="0" indent="0" algn="ctr" rtl="0">
                        <a:spcBef>
                          <a:spcPts val="0"/>
                        </a:spcBef>
                        <a:spcAft>
                          <a:spcPts val="0"/>
                        </a:spcAft>
                        <a:buClr>
                          <a:srgbClr val="000000"/>
                        </a:buClr>
                        <a:buSzPts val="1200"/>
                        <a:buFont typeface="Arial"/>
                        <a:buNone/>
                      </a:pPr>
                      <a:r>
                        <a:rPr lang="en-US" b="1">
                          <a:solidFill>
                            <a:schemeClr val="dk2"/>
                          </a:solidFill>
                          <a:latin typeface="Palatino"/>
                          <a:ea typeface="Palatino"/>
                          <a:cs typeface="Palatino"/>
                          <a:sym typeface="Palatino"/>
                        </a:rPr>
                        <a:t>Overall: </a:t>
                      </a:r>
                      <a:endParaRPr b="1">
                        <a:latin typeface="Palatino"/>
                        <a:ea typeface="Palatino"/>
                        <a:cs typeface="Palatino"/>
                        <a:sym typeface="Palatino"/>
                      </a:endParaRPr>
                    </a:p>
                  </a:txBody>
                  <a:tcPr marL="91425" marR="91425" marT="91425" marB="91425"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rgbClr val="93C47D"/>
                    </a:solidFill>
                  </a:tcPr>
                </a:tc>
                <a:tc>
                  <a:txBody>
                    <a:bodyPr/>
                    <a:lstStyle/>
                    <a:p>
                      <a:pPr marL="0" lvl="0" indent="0" algn="ctr" rtl="0">
                        <a:spcBef>
                          <a:spcPts val="0"/>
                        </a:spcBef>
                        <a:spcAft>
                          <a:spcPts val="0"/>
                        </a:spcAft>
                        <a:buNone/>
                      </a:pPr>
                      <a:r>
                        <a:rPr lang="en-US" b="1">
                          <a:latin typeface="Palatino"/>
                          <a:ea typeface="Palatino"/>
                          <a:cs typeface="Palatino"/>
                          <a:sym typeface="Palatino"/>
                        </a:rPr>
                        <a:t>Issue </a:t>
                      </a:r>
                      <a:endParaRPr b="1">
                        <a:latin typeface="Palatino"/>
                        <a:ea typeface="Palatino"/>
                        <a:cs typeface="Palatino"/>
                        <a:sym typeface="Palatino"/>
                      </a:endParaRPr>
                    </a:p>
                  </a:txBody>
                  <a:tcPr marL="91425" marR="91425" marT="91425" marB="91425"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rgbClr val="93C47D"/>
                    </a:solidFill>
                  </a:tcPr>
                </a:tc>
                <a:tc>
                  <a:txBody>
                    <a:bodyPr/>
                    <a:lstStyle/>
                    <a:p>
                      <a:pPr marL="0" lvl="0" indent="0" algn="ctr" rtl="0">
                        <a:spcBef>
                          <a:spcPts val="0"/>
                        </a:spcBef>
                        <a:spcAft>
                          <a:spcPts val="0"/>
                        </a:spcAft>
                        <a:buNone/>
                      </a:pPr>
                      <a:r>
                        <a:rPr lang="en-US" b="1">
                          <a:latin typeface="Palatino"/>
                          <a:ea typeface="Palatino"/>
                          <a:cs typeface="Palatino"/>
                          <a:sym typeface="Palatino"/>
                        </a:rPr>
                        <a:t>Impact on the company </a:t>
                      </a:r>
                      <a:endParaRPr b="1">
                        <a:latin typeface="Palatino"/>
                        <a:ea typeface="Palatino"/>
                        <a:cs typeface="Palatino"/>
                        <a:sym typeface="Palatino"/>
                      </a:endParaRPr>
                    </a:p>
                  </a:txBody>
                  <a:tcPr marL="91425" marR="91425" marT="91425" marB="91425"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rgbClr val="93C47D"/>
                    </a:solidFill>
                  </a:tcPr>
                </a:tc>
                <a:tc>
                  <a:txBody>
                    <a:bodyPr/>
                    <a:lstStyle/>
                    <a:p>
                      <a:pPr marL="0" lvl="0" indent="0" algn="ctr" rtl="0">
                        <a:spcBef>
                          <a:spcPts val="0"/>
                        </a:spcBef>
                        <a:spcAft>
                          <a:spcPts val="0"/>
                        </a:spcAft>
                        <a:buNone/>
                      </a:pPr>
                      <a:r>
                        <a:rPr lang="en-US" b="1">
                          <a:latin typeface="Palatino"/>
                          <a:ea typeface="Palatino"/>
                          <a:cs typeface="Palatino"/>
                          <a:sym typeface="Palatino"/>
                        </a:rPr>
                        <a:t>Implication for strategy</a:t>
                      </a:r>
                      <a:endParaRPr b="1">
                        <a:latin typeface="Palatino"/>
                        <a:ea typeface="Palatino"/>
                        <a:cs typeface="Palatino"/>
                        <a:sym typeface="Palatino"/>
                      </a:endParaRPr>
                    </a:p>
                  </a:txBody>
                  <a:tcPr marL="91425" marR="91425" marT="91425" marB="91425"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rgbClr val="93C47D"/>
                    </a:solidFill>
                  </a:tcPr>
                </a:tc>
                <a:extLst>
                  <a:ext uri="{0D108BD9-81ED-4DB2-BD59-A6C34878D82A}">
                    <a16:rowId xmlns:a16="http://schemas.microsoft.com/office/drawing/2014/main" val="10000"/>
                  </a:ext>
                </a:extLst>
              </a:tr>
              <a:tr h="1108400">
                <a:tc>
                  <a:txBody>
                    <a:bodyPr/>
                    <a:lstStyle/>
                    <a:p>
                      <a:pPr marL="0" lvl="0" indent="0" algn="ctr" rtl="0">
                        <a:spcBef>
                          <a:spcPts val="0"/>
                        </a:spcBef>
                        <a:spcAft>
                          <a:spcPts val="0"/>
                        </a:spcAft>
                        <a:buNone/>
                      </a:pPr>
                      <a:r>
                        <a:rPr lang="en-US">
                          <a:latin typeface="Palatino"/>
                          <a:ea typeface="Palatino"/>
                          <a:cs typeface="Palatino"/>
                          <a:sym typeface="Palatino"/>
                        </a:rPr>
                        <a:t>Strong</a:t>
                      </a:r>
                      <a:endParaRPr>
                        <a:latin typeface="Palatino"/>
                        <a:ea typeface="Palatino"/>
                        <a:cs typeface="Palatino"/>
                        <a:sym typeface="Palatino"/>
                      </a:endParaRPr>
                    </a:p>
                  </a:txBody>
                  <a:tcPr marL="91425" marR="91425" marT="91425" marB="91425" anchor="ctr">
                    <a:lnT w="9525" cap="flat" cmpd="sng">
                      <a:solidFill>
                        <a:srgbClr val="9E9E9E"/>
                      </a:solidFill>
                      <a:prstDash val="solid"/>
                      <a:round/>
                      <a:headEnd type="none" w="sm" len="sm"/>
                      <a:tailEnd type="none" w="sm" len="sm"/>
                    </a:lnT>
                  </a:tcPr>
                </a:tc>
                <a:tc>
                  <a:txBody>
                    <a:bodyPr/>
                    <a:lstStyle/>
                    <a:p>
                      <a:pPr marL="0" lvl="0" indent="0" algn="ctr" rtl="0">
                        <a:spcBef>
                          <a:spcPts val="0"/>
                        </a:spcBef>
                        <a:spcAft>
                          <a:spcPts val="0"/>
                        </a:spcAft>
                        <a:buNone/>
                      </a:pPr>
                      <a:r>
                        <a:rPr lang="en-US">
                          <a:latin typeface="Palatino"/>
                          <a:ea typeface="Palatino"/>
                          <a:cs typeface="Palatino"/>
                          <a:sym typeface="Palatino"/>
                        </a:rPr>
                        <a:t>Large number of firms</a:t>
                      </a:r>
                      <a:endParaRPr>
                        <a:latin typeface="Palatino"/>
                        <a:ea typeface="Palatino"/>
                        <a:cs typeface="Palatino"/>
                        <a:sym typeface="Palatino"/>
                      </a:endParaRPr>
                    </a:p>
                  </a:txBody>
                  <a:tcPr marL="91425" marR="91425" marT="91425" marB="91425" anchor="ctr">
                    <a:lnT w="9525" cap="flat" cmpd="sng">
                      <a:solidFill>
                        <a:srgbClr val="9E9E9E"/>
                      </a:solidFill>
                      <a:prstDash val="solid"/>
                      <a:round/>
                      <a:headEnd type="none" w="sm" len="sm"/>
                      <a:tailEnd type="none" w="sm" len="sm"/>
                    </a:lnT>
                  </a:tcPr>
                </a:tc>
                <a:tc>
                  <a:txBody>
                    <a:bodyPr/>
                    <a:lstStyle/>
                    <a:p>
                      <a:pPr marL="0" lvl="0" indent="0" algn="ctr" rtl="0">
                        <a:spcBef>
                          <a:spcPts val="0"/>
                        </a:spcBef>
                        <a:spcAft>
                          <a:spcPts val="0"/>
                        </a:spcAft>
                        <a:buNone/>
                      </a:pPr>
                      <a:r>
                        <a:rPr lang="en-US">
                          <a:latin typeface="Palatino"/>
                          <a:ea typeface="Palatino"/>
                          <a:cs typeface="Palatino"/>
                          <a:sym typeface="Palatino"/>
                        </a:rPr>
                        <a:t>Large number of firms is an external factor that intensifies competitive rivalry</a:t>
                      </a:r>
                      <a:endParaRPr>
                        <a:latin typeface="Palatino"/>
                        <a:ea typeface="Palatino"/>
                        <a:cs typeface="Palatino"/>
                        <a:sym typeface="Palatino"/>
                      </a:endParaRPr>
                    </a:p>
                  </a:txBody>
                  <a:tcPr marL="91425" marR="91425" marT="91425" marB="91425" anchor="ctr">
                    <a:lnT w="9525" cap="flat" cmpd="sng">
                      <a:solidFill>
                        <a:srgbClr val="9E9E9E"/>
                      </a:solidFill>
                      <a:prstDash val="solid"/>
                      <a:round/>
                      <a:headEnd type="none" w="sm" len="sm"/>
                      <a:tailEnd type="none" w="sm" len="sm"/>
                    </a:lnT>
                  </a:tcPr>
                </a:tc>
                <a:tc>
                  <a:txBody>
                    <a:bodyPr/>
                    <a:lstStyle/>
                    <a:p>
                      <a:pPr marL="0" lvl="0" indent="0" algn="ctr" rtl="0">
                        <a:spcBef>
                          <a:spcPts val="0"/>
                        </a:spcBef>
                        <a:spcAft>
                          <a:spcPts val="0"/>
                        </a:spcAft>
                        <a:buNone/>
                      </a:pPr>
                      <a:r>
                        <a:rPr lang="en-US">
                          <a:latin typeface="Palatino"/>
                          <a:ea typeface="Palatino"/>
                          <a:cs typeface="Palatino"/>
                          <a:sym typeface="Palatino"/>
                        </a:rPr>
                        <a:t>Starbucks Corporation has many competitors of different sizes</a:t>
                      </a:r>
                      <a:endParaRPr>
                        <a:latin typeface="Palatino"/>
                        <a:ea typeface="Palatino"/>
                        <a:cs typeface="Palatino"/>
                        <a:sym typeface="Palatino"/>
                      </a:endParaRPr>
                    </a:p>
                  </a:txBody>
                  <a:tcPr marL="91425" marR="91425" marT="91425" marB="91425" anchor="ctr">
                    <a:lnT w="9525" cap="flat" cmpd="sng">
                      <a:solidFill>
                        <a:srgbClr val="9E9E9E"/>
                      </a:solidFill>
                      <a:prstDash val="solid"/>
                      <a:round/>
                      <a:headEnd type="none" w="sm" len="sm"/>
                      <a:tailEnd type="none" w="sm" len="sm"/>
                    </a:lnT>
                  </a:tcPr>
                </a:tc>
                <a:extLst>
                  <a:ext uri="{0D108BD9-81ED-4DB2-BD59-A6C34878D82A}">
                    <a16:rowId xmlns:a16="http://schemas.microsoft.com/office/drawing/2014/main" val="10001"/>
                  </a:ext>
                </a:extLst>
              </a:tr>
              <a:tr h="1108400">
                <a:tc>
                  <a:txBody>
                    <a:bodyPr/>
                    <a:lstStyle/>
                    <a:p>
                      <a:pPr marL="0" lvl="0" indent="0" algn="ctr" rtl="0">
                        <a:spcBef>
                          <a:spcPts val="0"/>
                        </a:spcBef>
                        <a:spcAft>
                          <a:spcPts val="0"/>
                        </a:spcAft>
                        <a:buNone/>
                      </a:pPr>
                      <a:r>
                        <a:rPr lang="en-US">
                          <a:latin typeface="Palatino"/>
                          <a:ea typeface="Palatino"/>
                          <a:cs typeface="Palatino"/>
                          <a:sym typeface="Palatino"/>
                        </a:rPr>
                        <a:t>Moderate</a:t>
                      </a:r>
                      <a:endParaRPr>
                        <a:latin typeface="Palatino"/>
                        <a:ea typeface="Palatino"/>
                        <a:cs typeface="Palatino"/>
                        <a:sym typeface="Palatino"/>
                      </a:endParaRPr>
                    </a:p>
                  </a:txBody>
                  <a:tcPr marL="91425" marR="91425" marT="91425" marB="91425" anchor="ctr"/>
                </a:tc>
                <a:tc>
                  <a:txBody>
                    <a:bodyPr/>
                    <a:lstStyle/>
                    <a:p>
                      <a:pPr marL="0" lvl="0" indent="0" algn="ctr" rtl="0">
                        <a:spcBef>
                          <a:spcPts val="0"/>
                        </a:spcBef>
                        <a:spcAft>
                          <a:spcPts val="0"/>
                        </a:spcAft>
                        <a:buNone/>
                      </a:pPr>
                      <a:r>
                        <a:rPr lang="en-US">
                          <a:latin typeface="Palatino"/>
                          <a:ea typeface="Palatino"/>
                          <a:cs typeface="Palatino"/>
                          <a:sym typeface="Palatino"/>
                        </a:rPr>
                        <a:t>Moderate variety of firms</a:t>
                      </a:r>
                      <a:endParaRPr>
                        <a:latin typeface="Palatino"/>
                        <a:ea typeface="Palatino"/>
                        <a:cs typeface="Palatino"/>
                        <a:sym typeface="Palatino"/>
                      </a:endParaRPr>
                    </a:p>
                  </a:txBody>
                  <a:tcPr marL="91425" marR="91425" marT="91425" marB="91425" anchor="ctr"/>
                </a:tc>
                <a:tc>
                  <a:txBody>
                    <a:bodyPr/>
                    <a:lstStyle/>
                    <a:p>
                      <a:pPr marL="0" lvl="0" indent="0" algn="ctr" rtl="0">
                        <a:spcBef>
                          <a:spcPts val="0"/>
                        </a:spcBef>
                        <a:spcAft>
                          <a:spcPts val="0"/>
                        </a:spcAft>
                        <a:buNone/>
                      </a:pPr>
                      <a:r>
                        <a:rPr lang="en-US">
                          <a:latin typeface="Palatino"/>
                          <a:ea typeface="Palatino"/>
                          <a:cs typeface="Palatino"/>
                          <a:sym typeface="Palatino"/>
                        </a:rPr>
                        <a:t>Population of competitors is moderate varied in terms of specialty and strategy</a:t>
                      </a:r>
                      <a:endParaRPr>
                        <a:latin typeface="Palatino"/>
                        <a:ea typeface="Palatino"/>
                        <a:cs typeface="Palatino"/>
                        <a:sym typeface="Palatino"/>
                      </a:endParaRPr>
                    </a:p>
                  </a:txBody>
                  <a:tcPr marL="91425" marR="91425" marT="91425" marB="91425" anchor="ctr"/>
                </a:tc>
                <a:tc>
                  <a:txBody>
                    <a:bodyPr/>
                    <a:lstStyle/>
                    <a:p>
                      <a:pPr marL="0" lvl="0" indent="0" algn="ctr" rtl="0">
                        <a:spcBef>
                          <a:spcPts val="0"/>
                        </a:spcBef>
                        <a:spcAft>
                          <a:spcPts val="0"/>
                        </a:spcAft>
                        <a:buNone/>
                      </a:pPr>
                      <a:r>
                        <a:rPr lang="en-US">
                          <a:latin typeface="Palatino"/>
                          <a:ea typeface="Palatino"/>
                          <a:cs typeface="Palatino"/>
                          <a:sym typeface="Palatino"/>
                        </a:rPr>
                        <a:t>Moderate variety further strengthens the level of competition in the industry</a:t>
                      </a:r>
                      <a:endParaRPr>
                        <a:latin typeface="Palatino"/>
                        <a:ea typeface="Palatino"/>
                        <a:cs typeface="Palatino"/>
                        <a:sym typeface="Palatino"/>
                      </a:endParaRPr>
                    </a:p>
                  </a:txBody>
                  <a:tcPr marL="91425" marR="91425" marT="91425" marB="91425" anchor="ctr"/>
                </a:tc>
                <a:extLst>
                  <a:ext uri="{0D108BD9-81ED-4DB2-BD59-A6C34878D82A}">
                    <a16:rowId xmlns:a16="http://schemas.microsoft.com/office/drawing/2014/main" val="10002"/>
                  </a:ext>
                </a:extLst>
              </a:tr>
              <a:tr h="1151625">
                <a:tc>
                  <a:txBody>
                    <a:bodyPr/>
                    <a:lstStyle/>
                    <a:p>
                      <a:pPr marL="0" lvl="0" indent="0" algn="ctr" rtl="0">
                        <a:spcBef>
                          <a:spcPts val="0"/>
                        </a:spcBef>
                        <a:spcAft>
                          <a:spcPts val="0"/>
                        </a:spcAft>
                        <a:buNone/>
                      </a:pPr>
                      <a:r>
                        <a:rPr lang="en-US">
                          <a:latin typeface="Palatino"/>
                          <a:ea typeface="Palatino"/>
                          <a:cs typeface="Palatino"/>
                          <a:sym typeface="Palatino"/>
                        </a:rPr>
                        <a:t>Strong</a:t>
                      </a:r>
                      <a:endParaRPr>
                        <a:latin typeface="Palatino"/>
                        <a:ea typeface="Palatino"/>
                        <a:cs typeface="Palatino"/>
                        <a:sym typeface="Palatino"/>
                      </a:endParaRPr>
                    </a:p>
                  </a:txBody>
                  <a:tcPr marL="91425" marR="91425" marT="91425" marB="91425" anchor="ctr">
                    <a:solidFill>
                      <a:srgbClr val="000000">
                        <a:alpha val="0"/>
                      </a:srgbClr>
                    </a:solidFill>
                  </a:tcPr>
                </a:tc>
                <a:tc>
                  <a:txBody>
                    <a:bodyPr/>
                    <a:lstStyle/>
                    <a:p>
                      <a:pPr marL="0" lvl="0" indent="0" algn="ctr" rtl="0">
                        <a:spcBef>
                          <a:spcPts val="0"/>
                        </a:spcBef>
                        <a:spcAft>
                          <a:spcPts val="0"/>
                        </a:spcAft>
                        <a:buNone/>
                      </a:pPr>
                      <a:r>
                        <a:rPr lang="en-US">
                          <a:latin typeface="Palatino"/>
                          <a:ea typeface="Palatino"/>
                          <a:cs typeface="Palatino"/>
                          <a:sym typeface="Palatino"/>
                        </a:rPr>
                        <a:t>Low switching costs</a:t>
                      </a:r>
                      <a:endParaRPr>
                        <a:latin typeface="Palatino"/>
                        <a:ea typeface="Palatino"/>
                        <a:cs typeface="Palatino"/>
                        <a:sym typeface="Palatino"/>
                      </a:endParaRPr>
                    </a:p>
                  </a:txBody>
                  <a:tcPr marL="91425" marR="91425" marT="91425" marB="91425" anchor="ctr">
                    <a:solidFill>
                      <a:srgbClr val="000000">
                        <a:alpha val="0"/>
                      </a:srgbClr>
                    </a:solidFill>
                  </a:tcPr>
                </a:tc>
                <a:tc>
                  <a:txBody>
                    <a:bodyPr/>
                    <a:lstStyle/>
                    <a:p>
                      <a:pPr marL="0" lvl="0" indent="0" algn="ctr" rtl="0">
                        <a:spcBef>
                          <a:spcPts val="0"/>
                        </a:spcBef>
                        <a:spcAft>
                          <a:spcPts val="0"/>
                        </a:spcAft>
                        <a:buNone/>
                      </a:pPr>
                      <a:r>
                        <a:rPr lang="en-US">
                          <a:latin typeface="Palatino"/>
                          <a:ea typeface="Palatino"/>
                          <a:cs typeface="Palatino"/>
                          <a:sym typeface="Palatino"/>
                        </a:rPr>
                        <a:t>Competition is strengthened because of the low switching costs, which are the disadvantages to consumers when shifting from one provider to </a:t>
                      </a:r>
                      <a:endParaRPr>
                        <a:latin typeface="Palatino"/>
                        <a:ea typeface="Palatino"/>
                        <a:cs typeface="Palatino"/>
                        <a:sym typeface="Palatino"/>
                      </a:endParaRPr>
                    </a:p>
                    <a:p>
                      <a:pPr marL="0" lvl="0" indent="0" algn="ctr" rtl="0">
                        <a:spcBef>
                          <a:spcPts val="0"/>
                        </a:spcBef>
                        <a:spcAft>
                          <a:spcPts val="0"/>
                        </a:spcAft>
                        <a:buNone/>
                      </a:pPr>
                      <a:r>
                        <a:rPr lang="en-US">
                          <a:latin typeface="Palatino"/>
                          <a:ea typeface="Palatino"/>
                          <a:cs typeface="Palatino"/>
                          <a:sym typeface="Palatino"/>
                        </a:rPr>
                        <a:t>another</a:t>
                      </a:r>
                      <a:endParaRPr>
                        <a:latin typeface="Palatino"/>
                        <a:ea typeface="Palatino"/>
                        <a:cs typeface="Palatino"/>
                        <a:sym typeface="Palatino"/>
                      </a:endParaRPr>
                    </a:p>
                  </a:txBody>
                  <a:tcPr marL="91425" marR="91425" marT="91425" marB="91425" anchor="ctr">
                    <a:solidFill>
                      <a:srgbClr val="000000">
                        <a:alpha val="0"/>
                      </a:srgbClr>
                    </a:solidFill>
                  </a:tcPr>
                </a:tc>
                <a:tc>
                  <a:txBody>
                    <a:bodyPr/>
                    <a:lstStyle/>
                    <a:p>
                      <a:pPr marL="0" lvl="0" indent="0" algn="ctr" rtl="0">
                        <a:spcBef>
                          <a:spcPts val="0"/>
                        </a:spcBef>
                        <a:spcAft>
                          <a:spcPts val="0"/>
                        </a:spcAft>
                        <a:buNone/>
                      </a:pPr>
                      <a:r>
                        <a:rPr lang="en-US">
                          <a:latin typeface="Palatino"/>
                          <a:ea typeface="Palatino"/>
                          <a:cs typeface="Palatino"/>
                          <a:sym typeface="Palatino"/>
                        </a:rPr>
                        <a:t>Competition is among the company’s top-priority challenges </a:t>
                      </a:r>
                      <a:endParaRPr>
                        <a:latin typeface="Palatino"/>
                        <a:ea typeface="Palatino"/>
                        <a:cs typeface="Palatino"/>
                        <a:sym typeface="Palatino"/>
                      </a:endParaRPr>
                    </a:p>
                  </a:txBody>
                  <a:tcPr marL="91425" marR="91425" marT="91425" marB="91425" anchor="ctr">
                    <a:solidFill>
                      <a:srgbClr val="000000">
                        <a:alpha val="0"/>
                      </a:srgbClr>
                    </a:solidFill>
                  </a:tcPr>
                </a:tc>
                <a:extLst>
                  <a:ext uri="{0D108BD9-81ED-4DB2-BD59-A6C34878D82A}">
                    <a16:rowId xmlns:a16="http://schemas.microsoft.com/office/drawing/2014/main" val="10003"/>
                  </a:ext>
                </a:extLst>
              </a:tr>
              <a:tr h="1151625">
                <a:tc>
                  <a:txBody>
                    <a:bodyPr/>
                    <a:lstStyle/>
                    <a:p>
                      <a:pPr marL="0" lvl="0" indent="0" algn="ctr" rtl="0">
                        <a:spcBef>
                          <a:spcPts val="0"/>
                        </a:spcBef>
                        <a:spcAft>
                          <a:spcPts val="0"/>
                        </a:spcAft>
                        <a:buNone/>
                      </a:pPr>
                      <a:endParaRPr>
                        <a:latin typeface="Palatino"/>
                        <a:ea typeface="Palatino"/>
                        <a:cs typeface="Palatino"/>
                        <a:sym typeface="Palatino"/>
                      </a:endParaRPr>
                    </a:p>
                  </a:txBody>
                  <a:tcPr marL="91425" marR="91425" marT="91425" marB="91425" anchor="ctr">
                    <a:solidFill>
                      <a:srgbClr val="000000">
                        <a:alpha val="0"/>
                      </a:srgbClr>
                    </a:solidFill>
                  </a:tcPr>
                </a:tc>
                <a:tc>
                  <a:txBody>
                    <a:bodyPr/>
                    <a:lstStyle/>
                    <a:p>
                      <a:pPr marL="0" lvl="0" indent="0" algn="ctr" rtl="0">
                        <a:spcBef>
                          <a:spcPts val="0"/>
                        </a:spcBef>
                        <a:spcAft>
                          <a:spcPts val="0"/>
                        </a:spcAft>
                        <a:buNone/>
                      </a:pPr>
                      <a:endParaRPr>
                        <a:latin typeface="Palatino"/>
                        <a:ea typeface="Palatino"/>
                        <a:cs typeface="Palatino"/>
                        <a:sym typeface="Palatino"/>
                      </a:endParaRPr>
                    </a:p>
                  </a:txBody>
                  <a:tcPr marL="91425" marR="91425" marT="91425" marB="91425" anchor="ctr">
                    <a:solidFill>
                      <a:srgbClr val="000000">
                        <a:alpha val="0"/>
                      </a:srgbClr>
                    </a:solidFill>
                  </a:tcPr>
                </a:tc>
                <a:tc>
                  <a:txBody>
                    <a:bodyPr/>
                    <a:lstStyle/>
                    <a:p>
                      <a:pPr marL="0" lvl="0" indent="0" algn="ctr" rtl="0">
                        <a:spcBef>
                          <a:spcPts val="0"/>
                        </a:spcBef>
                        <a:spcAft>
                          <a:spcPts val="0"/>
                        </a:spcAft>
                        <a:buNone/>
                      </a:pPr>
                      <a:endParaRPr>
                        <a:latin typeface="Palatino"/>
                        <a:ea typeface="Palatino"/>
                        <a:cs typeface="Palatino"/>
                        <a:sym typeface="Palatino"/>
                      </a:endParaRPr>
                    </a:p>
                  </a:txBody>
                  <a:tcPr marL="91425" marR="91425" marT="91425" marB="91425" anchor="ctr">
                    <a:solidFill>
                      <a:srgbClr val="000000">
                        <a:alpha val="0"/>
                      </a:srgbClr>
                    </a:solidFill>
                  </a:tcPr>
                </a:tc>
                <a:tc>
                  <a:txBody>
                    <a:bodyPr/>
                    <a:lstStyle/>
                    <a:p>
                      <a:pPr marL="0" lvl="0" indent="0" algn="ctr" rtl="0">
                        <a:spcBef>
                          <a:spcPts val="0"/>
                        </a:spcBef>
                        <a:spcAft>
                          <a:spcPts val="0"/>
                        </a:spcAft>
                        <a:buNone/>
                      </a:pPr>
                      <a:endParaRPr>
                        <a:latin typeface="Palatino"/>
                        <a:ea typeface="Palatino"/>
                        <a:cs typeface="Palatino"/>
                        <a:sym typeface="Palatino"/>
                      </a:endParaRPr>
                    </a:p>
                  </a:txBody>
                  <a:tcPr marL="91425" marR="91425" marT="91425" marB="91425" anchor="ctr">
                    <a:solidFill>
                      <a:srgbClr val="000000">
                        <a:alpha val="0"/>
                      </a:srgbClr>
                    </a:solidFill>
                  </a:tcPr>
                </a:tc>
                <a:extLst>
                  <a:ext uri="{0D108BD9-81ED-4DB2-BD59-A6C34878D82A}">
                    <a16:rowId xmlns:a16="http://schemas.microsoft.com/office/drawing/2014/main" val="10004"/>
                  </a:ext>
                </a:extLst>
              </a:tr>
              <a:tr h="1151625">
                <a:tc>
                  <a:txBody>
                    <a:bodyPr/>
                    <a:lstStyle/>
                    <a:p>
                      <a:pPr marL="0" lvl="0" indent="0" algn="ctr" rtl="0">
                        <a:spcBef>
                          <a:spcPts val="0"/>
                        </a:spcBef>
                        <a:spcAft>
                          <a:spcPts val="0"/>
                        </a:spcAft>
                        <a:buNone/>
                      </a:pPr>
                      <a:endParaRPr>
                        <a:latin typeface="Palatino"/>
                        <a:ea typeface="Palatino"/>
                        <a:cs typeface="Palatino"/>
                        <a:sym typeface="Palatino"/>
                      </a:endParaRPr>
                    </a:p>
                  </a:txBody>
                  <a:tcPr marL="91425" marR="91425" marT="91425" marB="91425" anchor="ctr">
                    <a:solidFill>
                      <a:srgbClr val="000000">
                        <a:alpha val="0"/>
                      </a:srgbClr>
                    </a:solidFill>
                  </a:tcPr>
                </a:tc>
                <a:tc>
                  <a:txBody>
                    <a:bodyPr/>
                    <a:lstStyle/>
                    <a:p>
                      <a:pPr marL="0" lvl="0" indent="0" algn="ctr" rtl="0">
                        <a:spcBef>
                          <a:spcPts val="0"/>
                        </a:spcBef>
                        <a:spcAft>
                          <a:spcPts val="0"/>
                        </a:spcAft>
                        <a:buNone/>
                      </a:pPr>
                      <a:endParaRPr>
                        <a:latin typeface="Palatino"/>
                        <a:ea typeface="Palatino"/>
                        <a:cs typeface="Palatino"/>
                        <a:sym typeface="Palatino"/>
                      </a:endParaRPr>
                    </a:p>
                  </a:txBody>
                  <a:tcPr marL="91425" marR="91425" marT="91425" marB="91425" anchor="ctr">
                    <a:solidFill>
                      <a:srgbClr val="000000">
                        <a:alpha val="0"/>
                      </a:srgbClr>
                    </a:solidFill>
                  </a:tcPr>
                </a:tc>
                <a:tc>
                  <a:txBody>
                    <a:bodyPr/>
                    <a:lstStyle/>
                    <a:p>
                      <a:pPr marL="0" lvl="0" indent="0" algn="ctr" rtl="0">
                        <a:spcBef>
                          <a:spcPts val="0"/>
                        </a:spcBef>
                        <a:spcAft>
                          <a:spcPts val="0"/>
                        </a:spcAft>
                        <a:buNone/>
                      </a:pPr>
                      <a:endParaRPr>
                        <a:latin typeface="Palatino"/>
                        <a:ea typeface="Palatino"/>
                        <a:cs typeface="Palatino"/>
                        <a:sym typeface="Palatino"/>
                      </a:endParaRPr>
                    </a:p>
                  </a:txBody>
                  <a:tcPr marL="91425" marR="91425" marT="91425" marB="91425" anchor="ctr">
                    <a:solidFill>
                      <a:srgbClr val="000000">
                        <a:alpha val="0"/>
                      </a:srgbClr>
                    </a:solidFill>
                  </a:tcPr>
                </a:tc>
                <a:tc>
                  <a:txBody>
                    <a:bodyPr/>
                    <a:lstStyle/>
                    <a:p>
                      <a:pPr marL="0" lvl="0" indent="0" algn="ctr" rtl="0">
                        <a:spcBef>
                          <a:spcPts val="0"/>
                        </a:spcBef>
                        <a:spcAft>
                          <a:spcPts val="0"/>
                        </a:spcAft>
                        <a:buNone/>
                      </a:pPr>
                      <a:endParaRPr>
                        <a:latin typeface="Palatino"/>
                        <a:ea typeface="Palatino"/>
                        <a:cs typeface="Palatino"/>
                        <a:sym typeface="Palatino"/>
                      </a:endParaRPr>
                    </a:p>
                  </a:txBody>
                  <a:tcPr marL="91425" marR="91425" marT="91425" marB="91425" anchor="ctr">
                    <a:solidFill>
                      <a:srgbClr val="000000">
                        <a:alpha val="0"/>
                      </a:srgbClr>
                    </a:solidFill>
                  </a:tcPr>
                </a:tc>
                <a:extLst>
                  <a:ext uri="{0D108BD9-81ED-4DB2-BD59-A6C34878D82A}">
                    <a16:rowId xmlns:a16="http://schemas.microsoft.com/office/drawing/2014/main" val="10005"/>
                  </a:ext>
                </a:extLst>
              </a:tr>
            </a:tbl>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68"/>
        <p:cNvGrpSpPr/>
        <p:nvPr/>
      </p:nvGrpSpPr>
      <p:grpSpPr>
        <a:xfrm>
          <a:off x="0" y="0"/>
          <a:ext cx="0" cy="0"/>
          <a:chOff x="0" y="0"/>
          <a:chExt cx="0" cy="0"/>
        </a:xfrm>
      </p:grpSpPr>
      <p:sp>
        <p:nvSpPr>
          <p:cNvPr id="169" name="Google Shape;169;g75bd9a8557_1_36"/>
          <p:cNvSpPr txBox="1">
            <a:spLocks noGrp="1"/>
          </p:cNvSpPr>
          <p:nvPr>
            <p:ph type="title"/>
          </p:nvPr>
        </p:nvSpPr>
        <p:spPr>
          <a:xfrm>
            <a:off x="455425" y="493947"/>
            <a:ext cx="7973400" cy="657900"/>
          </a:xfrm>
          <a:prstGeom prst="rect">
            <a:avLst/>
          </a:prstGeom>
          <a:noFill/>
          <a:ln>
            <a:noFill/>
          </a:ln>
        </p:spPr>
        <p:txBody>
          <a:bodyPr spcFirstLastPara="1" wrap="square" lIns="32750" tIns="32750" rIns="32750" bIns="32750" anchor="ctr" anchorCtr="0">
            <a:noAutofit/>
          </a:bodyPr>
          <a:lstStyle/>
          <a:p>
            <a:pPr marL="0" lvl="0" indent="0" algn="ctr" rtl="0">
              <a:lnSpc>
                <a:spcPct val="100000"/>
              </a:lnSpc>
              <a:spcBef>
                <a:spcPts val="0"/>
              </a:spcBef>
              <a:spcAft>
                <a:spcPts val="0"/>
              </a:spcAft>
              <a:buClr>
                <a:srgbClr val="FFFFFF"/>
              </a:buClr>
              <a:buSzPts val="4500"/>
              <a:buFont typeface="Palatino"/>
              <a:buNone/>
            </a:pPr>
            <a:r>
              <a:rPr lang="en-US" sz="3600" u="sng">
                <a:latin typeface="Palatino"/>
                <a:ea typeface="Palatino"/>
                <a:cs typeface="Palatino"/>
                <a:sym typeface="Palatino"/>
              </a:rPr>
              <a:t>P</a:t>
            </a:r>
            <a:r>
              <a:rPr lang="en-US" i="0" u="none" strike="noStrike" cap="none">
                <a:latin typeface="Palatino"/>
                <a:ea typeface="Palatino"/>
                <a:cs typeface="Palatino"/>
                <a:sym typeface="Palatino"/>
              </a:rPr>
              <a:t>EST Analysis</a:t>
            </a:r>
            <a:r>
              <a:rPr lang="en-US">
                <a:latin typeface="Palatino"/>
                <a:ea typeface="Palatino"/>
                <a:cs typeface="Palatino"/>
                <a:sym typeface="Palatino"/>
              </a:rPr>
              <a:t>: </a:t>
            </a:r>
            <a:r>
              <a:rPr lang="en-US" i="0" u="none" strike="noStrike" cap="none">
                <a:latin typeface="Palatino"/>
                <a:ea typeface="Palatino"/>
                <a:cs typeface="Palatino"/>
                <a:sym typeface="Palatino"/>
              </a:rPr>
              <a:t>Political</a:t>
            </a:r>
            <a:r>
              <a:rPr lang="en-US" b="0" i="0" u="none" strike="noStrike" cap="none">
                <a:latin typeface="Palatino"/>
                <a:ea typeface="Palatino"/>
                <a:cs typeface="Palatino"/>
                <a:sym typeface="Palatino"/>
              </a:rPr>
              <a:t> </a:t>
            </a:r>
            <a:endParaRPr>
              <a:latin typeface="Palatino"/>
              <a:ea typeface="Palatino"/>
              <a:cs typeface="Palatino"/>
              <a:sym typeface="Palatino"/>
            </a:endParaRPr>
          </a:p>
        </p:txBody>
      </p:sp>
      <p:graphicFrame>
        <p:nvGraphicFramePr>
          <p:cNvPr id="170" name="Google Shape;170;g75bd9a8557_1_36"/>
          <p:cNvGraphicFramePr/>
          <p:nvPr/>
        </p:nvGraphicFramePr>
        <p:xfrm>
          <a:off x="0" y="1330925"/>
          <a:ext cx="3000000" cy="3000000"/>
        </p:xfrm>
        <a:graphic>
          <a:graphicData uri="http://schemas.openxmlformats.org/drawingml/2006/table">
            <a:tbl>
              <a:tblPr>
                <a:noFill/>
                <a:tableStyleId>{E47524D7-2335-4AB9-8CF1-0D968FAC3876}</a:tableStyleId>
              </a:tblPr>
              <a:tblGrid>
                <a:gridCol w="3756825">
                  <a:extLst>
                    <a:ext uri="{9D8B030D-6E8A-4147-A177-3AD203B41FA5}">
                      <a16:colId xmlns:a16="http://schemas.microsoft.com/office/drawing/2014/main" val="20000"/>
                    </a:ext>
                  </a:extLst>
                </a:gridCol>
                <a:gridCol w="2693575">
                  <a:extLst>
                    <a:ext uri="{9D8B030D-6E8A-4147-A177-3AD203B41FA5}">
                      <a16:colId xmlns:a16="http://schemas.microsoft.com/office/drawing/2014/main" val="20001"/>
                    </a:ext>
                  </a:extLst>
                </a:gridCol>
                <a:gridCol w="2693575">
                  <a:extLst>
                    <a:ext uri="{9D8B030D-6E8A-4147-A177-3AD203B41FA5}">
                      <a16:colId xmlns:a16="http://schemas.microsoft.com/office/drawing/2014/main" val="20002"/>
                    </a:ext>
                  </a:extLst>
                </a:gridCol>
              </a:tblGrid>
              <a:tr h="924425">
                <a:tc>
                  <a:txBody>
                    <a:bodyPr/>
                    <a:lstStyle/>
                    <a:p>
                      <a:pPr marL="0" marR="0" lvl="0" indent="0" algn="ctr" rtl="0">
                        <a:lnSpc>
                          <a:spcPct val="100000"/>
                        </a:lnSpc>
                        <a:spcBef>
                          <a:spcPts val="0"/>
                        </a:spcBef>
                        <a:spcAft>
                          <a:spcPts val="0"/>
                        </a:spcAft>
                        <a:buClr>
                          <a:srgbClr val="FFFFFF"/>
                        </a:buClr>
                        <a:buSzPts val="1700"/>
                        <a:buFont typeface="Palatino"/>
                        <a:buNone/>
                      </a:pPr>
                      <a:r>
                        <a:rPr lang="en-US" b="1" u="none" strike="noStrike" cap="none">
                          <a:solidFill>
                            <a:srgbClr val="000000"/>
                          </a:solidFill>
                          <a:latin typeface="Palatino"/>
                          <a:ea typeface="Palatino"/>
                          <a:cs typeface="Palatino"/>
                          <a:sym typeface="Palatino"/>
                        </a:rPr>
                        <a:t>Issue</a:t>
                      </a:r>
                      <a:endParaRPr u="none" strike="noStrike" cap="none">
                        <a:solidFill>
                          <a:srgbClr val="000000"/>
                        </a:solidFill>
                        <a:latin typeface="Palatino"/>
                        <a:ea typeface="Palatino"/>
                        <a:cs typeface="Palatino"/>
                        <a:sym typeface="Palatino"/>
                      </a:endParaRPr>
                    </a:p>
                  </a:txBody>
                  <a:tcPr marL="35725" marR="35725" marT="26800" marB="26800" anchor="ctr">
                    <a:lnL w="12700" cap="flat" cmpd="sng">
                      <a:solidFill>
                        <a:srgbClr val="474E49">
                          <a:alpha val="90980"/>
                        </a:srgbClr>
                      </a:solidFill>
                      <a:prstDash val="solid"/>
                      <a:round/>
                      <a:headEnd type="none" w="sm" len="sm"/>
                      <a:tailEnd type="none" w="sm" len="sm"/>
                    </a:lnL>
                    <a:lnR w="12700" cap="flat" cmpd="sng">
                      <a:solidFill>
                        <a:srgbClr val="474E49">
                          <a:alpha val="90980"/>
                        </a:srgbClr>
                      </a:solidFill>
                      <a:prstDash val="solid"/>
                      <a:round/>
                      <a:headEnd type="none" w="sm" len="sm"/>
                      <a:tailEnd type="none" w="sm" len="sm"/>
                    </a:lnR>
                    <a:lnT w="12700" cap="flat" cmpd="sng">
                      <a:solidFill>
                        <a:srgbClr val="474E49">
                          <a:alpha val="90980"/>
                        </a:srgbClr>
                      </a:solidFill>
                      <a:prstDash val="solid"/>
                      <a:round/>
                      <a:headEnd type="none" w="sm" len="sm"/>
                      <a:tailEnd type="none" w="sm" len="sm"/>
                    </a:lnT>
                    <a:lnB w="12700" cap="flat" cmpd="sng">
                      <a:solidFill>
                        <a:srgbClr val="474E49">
                          <a:alpha val="90980"/>
                        </a:srgbClr>
                      </a:solidFill>
                      <a:prstDash val="solid"/>
                      <a:round/>
                      <a:headEnd type="none" w="sm" len="sm"/>
                      <a:tailEnd type="none" w="sm" len="sm"/>
                    </a:lnB>
                    <a:solidFill>
                      <a:srgbClr val="93C47D"/>
                    </a:solidFill>
                  </a:tcPr>
                </a:tc>
                <a:tc>
                  <a:txBody>
                    <a:bodyPr/>
                    <a:lstStyle/>
                    <a:p>
                      <a:pPr marL="0" marR="0" lvl="0" indent="0" algn="ctr" rtl="0">
                        <a:lnSpc>
                          <a:spcPct val="100000"/>
                        </a:lnSpc>
                        <a:spcBef>
                          <a:spcPts val="0"/>
                        </a:spcBef>
                        <a:spcAft>
                          <a:spcPts val="0"/>
                        </a:spcAft>
                        <a:buClr>
                          <a:srgbClr val="FFFFFF"/>
                        </a:buClr>
                        <a:buSzPts val="1700"/>
                        <a:buFont typeface="Palatino"/>
                        <a:buNone/>
                      </a:pPr>
                      <a:r>
                        <a:rPr lang="en-US" b="1" u="none" strike="noStrike" cap="none">
                          <a:solidFill>
                            <a:srgbClr val="000000"/>
                          </a:solidFill>
                          <a:latin typeface="Palatino"/>
                          <a:ea typeface="Palatino"/>
                          <a:cs typeface="Palatino"/>
                          <a:sym typeface="Palatino"/>
                        </a:rPr>
                        <a:t>Impact</a:t>
                      </a:r>
                      <a:endParaRPr u="none" strike="noStrike" cap="none">
                        <a:solidFill>
                          <a:srgbClr val="000000"/>
                        </a:solidFill>
                        <a:latin typeface="Palatino"/>
                        <a:ea typeface="Palatino"/>
                        <a:cs typeface="Palatino"/>
                        <a:sym typeface="Palatino"/>
                      </a:endParaRPr>
                    </a:p>
                  </a:txBody>
                  <a:tcPr marL="35725" marR="35725" marT="26800" marB="26800" anchor="ctr">
                    <a:lnL w="12700" cap="flat" cmpd="sng">
                      <a:solidFill>
                        <a:srgbClr val="474E49">
                          <a:alpha val="90980"/>
                        </a:srgbClr>
                      </a:solidFill>
                      <a:prstDash val="solid"/>
                      <a:round/>
                      <a:headEnd type="none" w="sm" len="sm"/>
                      <a:tailEnd type="none" w="sm" len="sm"/>
                    </a:lnL>
                    <a:lnR w="12700" cap="flat" cmpd="sng">
                      <a:solidFill>
                        <a:srgbClr val="474E49">
                          <a:alpha val="90980"/>
                        </a:srgbClr>
                      </a:solidFill>
                      <a:prstDash val="solid"/>
                      <a:round/>
                      <a:headEnd type="none" w="sm" len="sm"/>
                      <a:tailEnd type="none" w="sm" len="sm"/>
                    </a:lnR>
                    <a:lnT w="12700" cap="flat" cmpd="sng">
                      <a:solidFill>
                        <a:srgbClr val="474E49">
                          <a:alpha val="90980"/>
                        </a:srgbClr>
                      </a:solidFill>
                      <a:prstDash val="solid"/>
                      <a:round/>
                      <a:headEnd type="none" w="sm" len="sm"/>
                      <a:tailEnd type="none" w="sm" len="sm"/>
                    </a:lnT>
                    <a:lnB w="12700" cap="flat" cmpd="sng">
                      <a:solidFill>
                        <a:srgbClr val="474E49">
                          <a:alpha val="90980"/>
                        </a:srgbClr>
                      </a:solidFill>
                      <a:prstDash val="solid"/>
                      <a:round/>
                      <a:headEnd type="none" w="sm" len="sm"/>
                      <a:tailEnd type="none" w="sm" len="sm"/>
                    </a:lnB>
                    <a:solidFill>
                      <a:srgbClr val="93C47D"/>
                    </a:solidFill>
                  </a:tcPr>
                </a:tc>
                <a:tc>
                  <a:txBody>
                    <a:bodyPr/>
                    <a:lstStyle/>
                    <a:p>
                      <a:pPr marL="0" marR="0" lvl="0" indent="0" algn="ctr" rtl="0">
                        <a:lnSpc>
                          <a:spcPct val="100000"/>
                        </a:lnSpc>
                        <a:spcBef>
                          <a:spcPts val="0"/>
                        </a:spcBef>
                        <a:spcAft>
                          <a:spcPts val="0"/>
                        </a:spcAft>
                        <a:buClr>
                          <a:srgbClr val="FFFFFF"/>
                        </a:buClr>
                        <a:buSzPts val="1700"/>
                        <a:buFont typeface="Palatino"/>
                        <a:buNone/>
                      </a:pPr>
                      <a:r>
                        <a:rPr lang="en-US" b="1" u="none" strike="noStrike" cap="none">
                          <a:solidFill>
                            <a:srgbClr val="000000"/>
                          </a:solidFill>
                          <a:latin typeface="Palatino"/>
                          <a:ea typeface="Palatino"/>
                          <a:cs typeface="Palatino"/>
                          <a:sym typeface="Palatino"/>
                        </a:rPr>
                        <a:t>Implication</a:t>
                      </a:r>
                      <a:endParaRPr u="none" strike="noStrike" cap="none">
                        <a:solidFill>
                          <a:srgbClr val="000000"/>
                        </a:solidFill>
                        <a:latin typeface="Palatino"/>
                        <a:ea typeface="Palatino"/>
                        <a:cs typeface="Palatino"/>
                        <a:sym typeface="Palatino"/>
                      </a:endParaRPr>
                    </a:p>
                  </a:txBody>
                  <a:tcPr marL="35725" marR="35725" marT="26800" marB="26800" anchor="ctr">
                    <a:lnL w="12700" cap="flat" cmpd="sng">
                      <a:solidFill>
                        <a:srgbClr val="474E49">
                          <a:alpha val="90980"/>
                        </a:srgbClr>
                      </a:solidFill>
                      <a:prstDash val="solid"/>
                      <a:round/>
                      <a:headEnd type="none" w="sm" len="sm"/>
                      <a:tailEnd type="none" w="sm" len="sm"/>
                    </a:lnL>
                    <a:lnR w="12700" cap="flat" cmpd="sng">
                      <a:solidFill>
                        <a:srgbClr val="474E49">
                          <a:alpha val="90980"/>
                        </a:srgbClr>
                      </a:solidFill>
                      <a:prstDash val="solid"/>
                      <a:round/>
                      <a:headEnd type="none" w="sm" len="sm"/>
                      <a:tailEnd type="none" w="sm" len="sm"/>
                    </a:lnR>
                    <a:lnT w="12700" cap="flat" cmpd="sng">
                      <a:solidFill>
                        <a:srgbClr val="474E49">
                          <a:alpha val="90980"/>
                        </a:srgbClr>
                      </a:solidFill>
                      <a:prstDash val="solid"/>
                      <a:round/>
                      <a:headEnd type="none" w="sm" len="sm"/>
                      <a:tailEnd type="none" w="sm" len="sm"/>
                    </a:lnT>
                    <a:lnB w="12700" cap="flat" cmpd="sng">
                      <a:solidFill>
                        <a:srgbClr val="474E49">
                          <a:alpha val="90980"/>
                        </a:srgbClr>
                      </a:solidFill>
                      <a:prstDash val="solid"/>
                      <a:round/>
                      <a:headEnd type="none" w="sm" len="sm"/>
                      <a:tailEnd type="none" w="sm" len="sm"/>
                    </a:lnB>
                    <a:solidFill>
                      <a:srgbClr val="93C47D"/>
                    </a:solidFill>
                  </a:tcPr>
                </a:tc>
                <a:extLst>
                  <a:ext uri="{0D108BD9-81ED-4DB2-BD59-A6C34878D82A}">
                    <a16:rowId xmlns:a16="http://schemas.microsoft.com/office/drawing/2014/main" val="10000"/>
                  </a:ext>
                </a:extLst>
              </a:tr>
              <a:tr h="1039325">
                <a:tc>
                  <a:txBody>
                    <a:bodyPr/>
                    <a:lstStyle/>
                    <a:p>
                      <a:pPr marL="0" marR="0" lvl="0" indent="0" algn="ctr" rtl="0">
                        <a:lnSpc>
                          <a:spcPct val="100000"/>
                        </a:lnSpc>
                        <a:spcBef>
                          <a:spcPts val="0"/>
                        </a:spcBef>
                        <a:spcAft>
                          <a:spcPts val="0"/>
                        </a:spcAft>
                        <a:buClr>
                          <a:srgbClr val="546056"/>
                        </a:buClr>
                        <a:buSzPts val="1100"/>
                        <a:buFont typeface="Palatino"/>
                        <a:buNone/>
                      </a:pPr>
                      <a:r>
                        <a:rPr lang="en-US" u="none" strike="noStrike" cap="none">
                          <a:solidFill>
                            <a:srgbClr val="546056"/>
                          </a:solidFill>
                          <a:latin typeface="Palatino"/>
                          <a:ea typeface="Palatino"/>
                          <a:cs typeface="Palatino"/>
                          <a:sym typeface="Palatino"/>
                        </a:rPr>
                        <a:t>Regional integration of market</a:t>
                      </a:r>
                      <a:endParaRPr u="none" strike="noStrike" cap="none">
                        <a:latin typeface="Palatino"/>
                        <a:ea typeface="Palatino"/>
                        <a:cs typeface="Palatino"/>
                        <a:sym typeface="Palatino"/>
                      </a:endParaRPr>
                    </a:p>
                  </a:txBody>
                  <a:tcPr marL="35725" marR="35725" marT="26800" marB="26800" anchor="ctr">
                    <a:lnL w="12700" cap="flat" cmpd="sng">
                      <a:solidFill>
                        <a:srgbClr val="474E49">
                          <a:alpha val="90980"/>
                        </a:srgbClr>
                      </a:solidFill>
                      <a:prstDash val="solid"/>
                      <a:round/>
                      <a:headEnd type="none" w="sm" len="sm"/>
                      <a:tailEnd type="none" w="sm" len="sm"/>
                    </a:lnL>
                    <a:lnR w="12700" cap="flat" cmpd="sng">
                      <a:solidFill>
                        <a:srgbClr val="474E49">
                          <a:alpha val="90980"/>
                        </a:srgbClr>
                      </a:solidFill>
                      <a:prstDash val="solid"/>
                      <a:round/>
                      <a:headEnd type="none" w="sm" len="sm"/>
                      <a:tailEnd type="none" w="sm" len="sm"/>
                    </a:lnR>
                    <a:lnT w="12700" cap="flat" cmpd="sng">
                      <a:solidFill>
                        <a:srgbClr val="474E49">
                          <a:alpha val="90980"/>
                        </a:srgbClr>
                      </a:solidFill>
                      <a:prstDash val="solid"/>
                      <a:round/>
                      <a:headEnd type="none" w="sm" len="sm"/>
                      <a:tailEnd type="none" w="sm" len="sm"/>
                    </a:lnT>
                    <a:lnB w="12700" cap="flat" cmpd="sng">
                      <a:solidFill>
                        <a:srgbClr val="474E49">
                          <a:alpha val="9098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546056"/>
                        </a:buClr>
                        <a:buSzPts val="1100"/>
                        <a:buFont typeface="Palatino"/>
                        <a:buNone/>
                      </a:pPr>
                      <a:r>
                        <a:rPr lang="en-US" u="none" strike="noStrike" cap="none">
                          <a:solidFill>
                            <a:srgbClr val="546056"/>
                          </a:solidFill>
                          <a:latin typeface="Palatino"/>
                          <a:ea typeface="Palatino"/>
                          <a:cs typeface="Palatino"/>
                          <a:sym typeface="Palatino"/>
                        </a:rPr>
                        <a:t>Current trend and external factors opportunity global expansion </a:t>
                      </a:r>
                      <a:endParaRPr u="none" strike="noStrike" cap="none">
                        <a:latin typeface="Palatino"/>
                        <a:ea typeface="Palatino"/>
                        <a:cs typeface="Palatino"/>
                        <a:sym typeface="Palatino"/>
                      </a:endParaRPr>
                    </a:p>
                  </a:txBody>
                  <a:tcPr marL="35725" marR="35725" marT="26800" marB="26800" anchor="ctr">
                    <a:lnL w="12700" cap="flat" cmpd="sng">
                      <a:solidFill>
                        <a:srgbClr val="474E49">
                          <a:alpha val="90980"/>
                        </a:srgbClr>
                      </a:solidFill>
                      <a:prstDash val="solid"/>
                      <a:round/>
                      <a:headEnd type="none" w="sm" len="sm"/>
                      <a:tailEnd type="none" w="sm" len="sm"/>
                    </a:lnL>
                    <a:lnR w="12700" cap="flat" cmpd="sng">
                      <a:solidFill>
                        <a:srgbClr val="474E49">
                          <a:alpha val="90980"/>
                        </a:srgbClr>
                      </a:solidFill>
                      <a:prstDash val="solid"/>
                      <a:round/>
                      <a:headEnd type="none" w="sm" len="sm"/>
                      <a:tailEnd type="none" w="sm" len="sm"/>
                    </a:lnR>
                    <a:lnT w="12700" cap="flat" cmpd="sng">
                      <a:solidFill>
                        <a:srgbClr val="474E49">
                          <a:alpha val="90980"/>
                        </a:srgbClr>
                      </a:solidFill>
                      <a:prstDash val="solid"/>
                      <a:round/>
                      <a:headEnd type="none" w="sm" len="sm"/>
                      <a:tailEnd type="none" w="sm" len="sm"/>
                    </a:lnT>
                    <a:lnB w="12700" cap="flat" cmpd="sng">
                      <a:solidFill>
                        <a:srgbClr val="474E49">
                          <a:alpha val="9098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546056"/>
                        </a:buClr>
                        <a:buSzPts val="1100"/>
                        <a:buFont typeface="Palatino"/>
                        <a:buNone/>
                      </a:pPr>
                      <a:r>
                        <a:rPr lang="en-US" u="none" strike="noStrike" cap="none">
                          <a:solidFill>
                            <a:srgbClr val="546056"/>
                          </a:solidFill>
                          <a:latin typeface="Palatino"/>
                          <a:ea typeface="Palatino"/>
                          <a:cs typeface="Palatino"/>
                          <a:sym typeface="Palatino"/>
                        </a:rPr>
                        <a:t>Mostly present opportunities for Starbucks coffee </a:t>
                      </a:r>
                      <a:endParaRPr u="none" strike="noStrike" cap="none">
                        <a:latin typeface="Palatino"/>
                        <a:ea typeface="Palatino"/>
                        <a:cs typeface="Palatino"/>
                        <a:sym typeface="Palatino"/>
                      </a:endParaRPr>
                    </a:p>
                  </a:txBody>
                  <a:tcPr marL="35725" marR="35725" marT="26800" marB="26800" anchor="ctr">
                    <a:lnL w="12700" cap="flat" cmpd="sng">
                      <a:solidFill>
                        <a:srgbClr val="474E49">
                          <a:alpha val="90980"/>
                        </a:srgbClr>
                      </a:solidFill>
                      <a:prstDash val="solid"/>
                      <a:round/>
                      <a:headEnd type="none" w="sm" len="sm"/>
                      <a:tailEnd type="none" w="sm" len="sm"/>
                    </a:lnL>
                    <a:lnR w="12700" cap="flat" cmpd="sng">
                      <a:solidFill>
                        <a:srgbClr val="474E49">
                          <a:alpha val="90980"/>
                        </a:srgbClr>
                      </a:solidFill>
                      <a:prstDash val="solid"/>
                      <a:round/>
                      <a:headEnd type="none" w="sm" len="sm"/>
                      <a:tailEnd type="none" w="sm" len="sm"/>
                    </a:lnR>
                    <a:lnT w="12700" cap="flat" cmpd="sng">
                      <a:solidFill>
                        <a:srgbClr val="474E49">
                          <a:alpha val="90980"/>
                        </a:srgbClr>
                      </a:solidFill>
                      <a:prstDash val="solid"/>
                      <a:round/>
                      <a:headEnd type="none" w="sm" len="sm"/>
                      <a:tailEnd type="none" w="sm" len="sm"/>
                    </a:lnT>
                    <a:lnB w="12700" cap="flat" cmpd="sng">
                      <a:solidFill>
                        <a:srgbClr val="474E49">
                          <a:alpha val="90980"/>
                        </a:srgbClr>
                      </a:solidFill>
                      <a:prstDash val="solid"/>
                      <a:round/>
                      <a:headEnd type="none" w="sm" len="sm"/>
                      <a:tailEnd type="none" w="sm" len="sm"/>
                    </a:lnB>
                  </a:tcPr>
                </a:tc>
                <a:extLst>
                  <a:ext uri="{0D108BD9-81ED-4DB2-BD59-A6C34878D82A}">
                    <a16:rowId xmlns:a16="http://schemas.microsoft.com/office/drawing/2014/main" val="10001"/>
                  </a:ext>
                </a:extLst>
              </a:tr>
              <a:tr h="924425">
                <a:tc>
                  <a:txBody>
                    <a:bodyPr/>
                    <a:lstStyle/>
                    <a:p>
                      <a:pPr marL="0" marR="0" lvl="0" indent="0" algn="ctr" rtl="0">
                        <a:lnSpc>
                          <a:spcPct val="100000"/>
                        </a:lnSpc>
                        <a:spcBef>
                          <a:spcPts val="0"/>
                        </a:spcBef>
                        <a:spcAft>
                          <a:spcPts val="0"/>
                        </a:spcAft>
                        <a:buClr>
                          <a:srgbClr val="546056"/>
                        </a:buClr>
                        <a:buSzPts val="1100"/>
                        <a:buFont typeface="Palatino"/>
                        <a:buNone/>
                      </a:pPr>
                      <a:r>
                        <a:rPr lang="en-US" u="none" strike="noStrike" cap="none">
                          <a:solidFill>
                            <a:srgbClr val="546056"/>
                          </a:solidFill>
                          <a:latin typeface="Palatino"/>
                          <a:ea typeface="Palatino"/>
                          <a:cs typeface="Palatino"/>
                          <a:sym typeface="Palatino"/>
                        </a:rPr>
                        <a:t>Government infrastructure </a:t>
                      </a:r>
                      <a:endParaRPr u="none" strike="noStrike" cap="none">
                        <a:latin typeface="Palatino"/>
                        <a:ea typeface="Palatino"/>
                        <a:cs typeface="Palatino"/>
                        <a:sym typeface="Palatino"/>
                      </a:endParaRPr>
                    </a:p>
                  </a:txBody>
                  <a:tcPr marL="35725" marR="35725" marT="26800" marB="26800" anchor="ctr">
                    <a:lnL w="12700" cap="flat" cmpd="sng">
                      <a:solidFill>
                        <a:srgbClr val="474E49">
                          <a:alpha val="90980"/>
                        </a:srgbClr>
                      </a:solidFill>
                      <a:prstDash val="solid"/>
                      <a:round/>
                      <a:headEnd type="none" w="sm" len="sm"/>
                      <a:tailEnd type="none" w="sm" len="sm"/>
                    </a:lnL>
                    <a:lnR w="12700" cap="flat" cmpd="sng">
                      <a:solidFill>
                        <a:srgbClr val="474E49">
                          <a:alpha val="90980"/>
                        </a:srgbClr>
                      </a:solidFill>
                      <a:prstDash val="solid"/>
                      <a:round/>
                      <a:headEnd type="none" w="sm" len="sm"/>
                      <a:tailEnd type="none" w="sm" len="sm"/>
                    </a:lnR>
                    <a:lnT w="12700" cap="flat" cmpd="sng">
                      <a:solidFill>
                        <a:srgbClr val="474E49">
                          <a:alpha val="90980"/>
                        </a:srgbClr>
                      </a:solidFill>
                      <a:prstDash val="solid"/>
                      <a:round/>
                      <a:headEnd type="none" w="sm" len="sm"/>
                      <a:tailEnd type="none" w="sm" len="sm"/>
                    </a:lnT>
                    <a:lnB w="12700" cap="flat" cmpd="sng">
                      <a:solidFill>
                        <a:srgbClr val="474E49">
                          <a:alpha val="9098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546056"/>
                        </a:buClr>
                        <a:buSzPts val="1100"/>
                        <a:buFont typeface="Palatino"/>
                        <a:buNone/>
                      </a:pPr>
                      <a:r>
                        <a:rPr lang="en-US" u="none" strike="noStrike" cap="none">
                          <a:solidFill>
                            <a:srgbClr val="546056"/>
                          </a:solidFill>
                          <a:latin typeface="Palatino"/>
                          <a:ea typeface="Palatino"/>
                          <a:cs typeface="Palatino"/>
                          <a:sym typeface="Palatino"/>
                        </a:rPr>
                        <a:t>Difficulty for constructions </a:t>
                      </a:r>
                      <a:endParaRPr u="none" strike="noStrike" cap="none">
                        <a:latin typeface="Palatino"/>
                        <a:ea typeface="Palatino"/>
                        <a:cs typeface="Palatino"/>
                        <a:sym typeface="Palatino"/>
                      </a:endParaRPr>
                    </a:p>
                  </a:txBody>
                  <a:tcPr marL="35725" marR="35725" marT="26800" marB="26800" anchor="ctr">
                    <a:lnL w="12700" cap="flat" cmpd="sng">
                      <a:solidFill>
                        <a:srgbClr val="474E49">
                          <a:alpha val="90980"/>
                        </a:srgbClr>
                      </a:solidFill>
                      <a:prstDash val="solid"/>
                      <a:round/>
                      <a:headEnd type="none" w="sm" len="sm"/>
                      <a:tailEnd type="none" w="sm" len="sm"/>
                    </a:lnL>
                    <a:lnR w="12700" cap="flat" cmpd="sng">
                      <a:solidFill>
                        <a:srgbClr val="474E49">
                          <a:alpha val="90980"/>
                        </a:srgbClr>
                      </a:solidFill>
                      <a:prstDash val="solid"/>
                      <a:round/>
                      <a:headEnd type="none" w="sm" len="sm"/>
                      <a:tailEnd type="none" w="sm" len="sm"/>
                    </a:lnR>
                    <a:lnT w="12700" cap="flat" cmpd="sng">
                      <a:solidFill>
                        <a:srgbClr val="474E49">
                          <a:alpha val="90980"/>
                        </a:srgbClr>
                      </a:solidFill>
                      <a:prstDash val="solid"/>
                      <a:round/>
                      <a:headEnd type="none" w="sm" len="sm"/>
                      <a:tailEnd type="none" w="sm" len="sm"/>
                    </a:lnT>
                    <a:lnB w="12700" cap="flat" cmpd="sng">
                      <a:solidFill>
                        <a:srgbClr val="474E49">
                          <a:alpha val="9098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546056"/>
                        </a:buClr>
                        <a:buSzPts val="1100"/>
                        <a:buFont typeface="Palatino"/>
                        <a:buNone/>
                      </a:pPr>
                      <a:r>
                        <a:rPr lang="en-US" u="none" strike="noStrike" cap="none">
                          <a:solidFill>
                            <a:srgbClr val="546056"/>
                          </a:solidFill>
                          <a:latin typeface="Palatino"/>
                          <a:ea typeface="Palatino"/>
                          <a:cs typeface="Palatino"/>
                          <a:sym typeface="Palatino"/>
                        </a:rPr>
                        <a:t>Explore additional options for construction sites </a:t>
                      </a:r>
                      <a:endParaRPr u="none" strike="noStrike" cap="none">
                        <a:latin typeface="Palatino"/>
                        <a:ea typeface="Palatino"/>
                        <a:cs typeface="Palatino"/>
                        <a:sym typeface="Palatino"/>
                      </a:endParaRPr>
                    </a:p>
                  </a:txBody>
                  <a:tcPr marL="35725" marR="35725" marT="26800" marB="26800" anchor="ctr">
                    <a:lnL w="12700" cap="flat" cmpd="sng">
                      <a:solidFill>
                        <a:srgbClr val="474E49">
                          <a:alpha val="90980"/>
                        </a:srgbClr>
                      </a:solidFill>
                      <a:prstDash val="solid"/>
                      <a:round/>
                      <a:headEnd type="none" w="sm" len="sm"/>
                      <a:tailEnd type="none" w="sm" len="sm"/>
                    </a:lnL>
                    <a:lnR w="12700" cap="flat" cmpd="sng">
                      <a:solidFill>
                        <a:srgbClr val="474E49">
                          <a:alpha val="90980"/>
                        </a:srgbClr>
                      </a:solidFill>
                      <a:prstDash val="solid"/>
                      <a:round/>
                      <a:headEnd type="none" w="sm" len="sm"/>
                      <a:tailEnd type="none" w="sm" len="sm"/>
                    </a:lnR>
                    <a:lnT w="12700" cap="flat" cmpd="sng">
                      <a:solidFill>
                        <a:srgbClr val="474E49">
                          <a:alpha val="90980"/>
                        </a:srgbClr>
                      </a:solidFill>
                      <a:prstDash val="solid"/>
                      <a:round/>
                      <a:headEnd type="none" w="sm" len="sm"/>
                      <a:tailEnd type="none" w="sm" len="sm"/>
                    </a:lnT>
                    <a:lnB w="12700" cap="flat" cmpd="sng">
                      <a:solidFill>
                        <a:srgbClr val="474E49">
                          <a:alpha val="90980"/>
                        </a:srgbClr>
                      </a:solidFill>
                      <a:prstDash val="solid"/>
                      <a:round/>
                      <a:headEnd type="none" w="sm" len="sm"/>
                      <a:tailEnd type="none" w="sm" len="sm"/>
                    </a:lnB>
                  </a:tcPr>
                </a:tc>
                <a:extLst>
                  <a:ext uri="{0D108BD9-81ED-4DB2-BD59-A6C34878D82A}">
                    <a16:rowId xmlns:a16="http://schemas.microsoft.com/office/drawing/2014/main" val="10002"/>
                  </a:ext>
                </a:extLst>
              </a:tr>
              <a:tr h="924425">
                <a:tc>
                  <a:txBody>
                    <a:bodyPr/>
                    <a:lstStyle/>
                    <a:p>
                      <a:pPr marL="0" marR="0" lvl="0" indent="0" algn="ctr" rtl="0">
                        <a:lnSpc>
                          <a:spcPct val="100000"/>
                        </a:lnSpc>
                        <a:spcBef>
                          <a:spcPts val="0"/>
                        </a:spcBef>
                        <a:spcAft>
                          <a:spcPts val="0"/>
                        </a:spcAft>
                        <a:buClr>
                          <a:srgbClr val="546056"/>
                        </a:buClr>
                        <a:buSzPts val="1100"/>
                        <a:buFont typeface="Palatino"/>
                        <a:buNone/>
                      </a:pPr>
                      <a:r>
                        <a:rPr lang="en-US" u="none" strike="noStrike" cap="none">
                          <a:solidFill>
                            <a:srgbClr val="546056"/>
                          </a:solidFill>
                          <a:latin typeface="Palatino"/>
                          <a:ea typeface="Palatino"/>
                          <a:cs typeface="Palatino"/>
                          <a:sym typeface="Palatino"/>
                        </a:rPr>
                        <a:t>Positive economic reform bring more foreign companies</a:t>
                      </a:r>
                      <a:endParaRPr u="none" strike="noStrike" cap="none">
                        <a:latin typeface="Palatino"/>
                        <a:ea typeface="Palatino"/>
                        <a:cs typeface="Palatino"/>
                        <a:sym typeface="Palatino"/>
                      </a:endParaRPr>
                    </a:p>
                  </a:txBody>
                  <a:tcPr marL="35725" marR="35725" marT="26800" marB="26800" anchor="ctr">
                    <a:lnL w="12700" cap="flat" cmpd="sng">
                      <a:solidFill>
                        <a:srgbClr val="474E49">
                          <a:alpha val="90980"/>
                        </a:srgbClr>
                      </a:solidFill>
                      <a:prstDash val="solid"/>
                      <a:round/>
                      <a:headEnd type="none" w="sm" len="sm"/>
                      <a:tailEnd type="none" w="sm" len="sm"/>
                    </a:lnL>
                    <a:lnR w="12700" cap="flat" cmpd="sng">
                      <a:solidFill>
                        <a:srgbClr val="474E49">
                          <a:alpha val="90980"/>
                        </a:srgbClr>
                      </a:solidFill>
                      <a:prstDash val="solid"/>
                      <a:round/>
                      <a:headEnd type="none" w="sm" len="sm"/>
                      <a:tailEnd type="none" w="sm" len="sm"/>
                    </a:lnR>
                    <a:lnT w="12700" cap="flat" cmpd="sng">
                      <a:solidFill>
                        <a:srgbClr val="474E49">
                          <a:alpha val="90980"/>
                        </a:srgbClr>
                      </a:solidFill>
                      <a:prstDash val="solid"/>
                      <a:round/>
                      <a:headEnd type="none" w="sm" len="sm"/>
                      <a:tailEnd type="none" w="sm" len="sm"/>
                    </a:lnT>
                    <a:lnB w="12700" cap="flat" cmpd="sng">
                      <a:solidFill>
                        <a:srgbClr val="474E49">
                          <a:alpha val="9098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546056"/>
                        </a:buClr>
                        <a:buSzPts val="1100"/>
                        <a:buFont typeface="Palatino"/>
                        <a:buNone/>
                      </a:pPr>
                      <a:r>
                        <a:rPr lang="en-US" u="none" strike="noStrike" cap="none">
                          <a:solidFill>
                            <a:srgbClr val="546056"/>
                          </a:solidFill>
                          <a:latin typeface="Palatino"/>
                          <a:ea typeface="Palatino"/>
                          <a:cs typeface="Palatino"/>
                          <a:sym typeface="Palatino"/>
                        </a:rPr>
                        <a:t>Profit increase</a:t>
                      </a:r>
                      <a:endParaRPr u="none" strike="noStrike" cap="none">
                        <a:latin typeface="Palatino"/>
                        <a:ea typeface="Palatino"/>
                        <a:cs typeface="Palatino"/>
                        <a:sym typeface="Palatino"/>
                      </a:endParaRPr>
                    </a:p>
                  </a:txBody>
                  <a:tcPr marL="35725" marR="35725" marT="26800" marB="26800" anchor="ctr">
                    <a:lnL w="12700" cap="flat" cmpd="sng">
                      <a:solidFill>
                        <a:srgbClr val="474E49">
                          <a:alpha val="90980"/>
                        </a:srgbClr>
                      </a:solidFill>
                      <a:prstDash val="solid"/>
                      <a:round/>
                      <a:headEnd type="none" w="sm" len="sm"/>
                      <a:tailEnd type="none" w="sm" len="sm"/>
                    </a:lnL>
                    <a:lnR w="12700" cap="flat" cmpd="sng">
                      <a:solidFill>
                        <a:srgbClr val="474E49">
                          <a:alpha val="90980"/>
                        </a:srgbClr>
                      </a:solidFill>
                      <a:prstDash val="solid"/>
                      <a:round/>
                      <a:headEnd type="none" w="sm" len="sm"/>
                      <a:tailEnd type="none" w="sm" len="sm"/>
                    </a:lnR>
                    <a:lnT w="12700" cap="flat" cmpd="sng">
                      <a:solidFill>
                        <a:srgbClr val="474E49">
                          <a:alpha val="90980"/>
                        </a:srgbClr>
                      </a:solidFill>
                      <a:prstDash val="solid"/>
                      <a:round/>
                      <a:headEnd type="none" w="sm" len="sm"/>
                      <a:tailEnd type="none" w="sm" len="sm"/>
                    </a:lnT>
                    <a:lnB w="12700" cap="flat" cmpd="sng">
                      <a:solidFill>
                        <a:srgbClr val="474E49">
                          <a:alpha val="9098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546056"/>
                        </a:buClr>
                        <a:buSzPts val="1100"/>
                        <a:buFont typeface="Palatino"/>
                        <a:buNone/>
                      </a:pPr>
                      <a:r>
                        <a:rPr lang="en-US" u="none" strike="noStrike" cap="none">
                          <a:solidFill>
                            <a:srgbClr val="546056"/>
                          </a:solidFill>
                          <a:latin typeface="Palatino"/>
                          <a:ea typeface="Palatino"/>
                          <a:cs typeface="Palatino"/>
                          <a:sym typeface="Palatino"/>
                        </a:rPr>
                        <a:t>Expand the business into every city</a:t>
                      </a:r>
                      <a:endParaRPr u="none" strike="noStrike" cap="none">
                        <a:latin typeface="Palatino"/>
                        <a:ea typeface="Palatino"/>
                        <a:cs typeface="Palatino"/>
                        <a:sym typeface="Palatino"/>
                      </a:endParaRPr>
                    </a:p>
                  </a:txBody>
                  <a:tcPr marL="35725" marR="35725" marT="26800" marB="26800" anchor="ctr">
                    <a:lnL w="12700" cap="flat" cmpd="sng">
                      <a:solidFill>
                        <a:srgbClr val="474E49">
                          <a:alpha val="90980"/>
                        </a:srgbClr>
                      </a:solidFill>
                      <a:prstDash val="solid"/>
                      <a:round/>
                      <a:headEnd type="none" w="sm" len="sm"/>
                      <a:tailEnd type="none" w="sm" len="sm"/>
                    </a:lnL>
                    <a:lnR w="12700" cap="flat" cmpd="sng">
                      <a:solidFill>
                        <a:srgbClr val="474E49">
                          <a:alpha val="90980"/>
                        </a:srgbClr>
                      </a:solidFill>
                      <a:prstDash val="solid"/>
                      <a:round/>
                      <a:headEnd type="none" w="sm" len="sm"/>
                      <a:tailEnd type="none" w="sm" len="sm"/>
                    </a:lnR>
                    <a:lnT w="12700" cap="flat" cmpd="sng">
                      <a:solidFill>
                        <a:srgbClr val="474E49">
                          <a:alpha val="90980"/>
                        </a:srgbClr>
                      </a:solidFill>
                      <a:prstDash val="solid"/>
                      <a:round/>
                      <a:headEnd type="none" w="sm" len="sm"/>
                      <a:tailEnd type="none" w="sm" len="sm"/>
                    </a:lnT>
                    <a:lnB w="12700" cap="flat" cmpd="sng">
                      <a:solidFill>
                        <a:srgbClr val="474E49">
                          <a:alpha val="90980"/>
                        </a:srgbClr>
                      </a:solidFill>
                      <a:prstDash val="solid"/>
                      <a:round/>
                      <a:headEnd type="none" w="sm" len="sm"/>
                      <a:tailEnd type="none" w="sm" len="sm"/>
                    </a:lnB>
                  </a:tcPr>
                </a:tc>
                <a:extLst>
                  <a:ext uri="{0D108BD9-81ED-4DB2-BD59-A6C34878D82A}">
                    <a16:rowId xmlns:a16="http://schemas.microsoft.com/office/drawing/2014/main" val="10003"/>
                  </a:ext>
                </a:extLst>
              </a:tr>
            </a:tbl>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74"/>
        <p:cNvGrpSpPr/>
        <p:nvPr/>
      </p:nvGrpSpPr>
      <p:grpSpPr>
        <a:xfrm>
          <a:off x="0" y="0"/>
          <a:ext cx="0" cy="0"/>
          <a:chOff x="0" y="0"/>
          <a:chExt cx="0" cy="0"/>
        </a:xfrm>
      </p:grpSpPr>
      <p:sp>
        <p:nvSpPr>
          <p:cNvPr id="175" name="Google Shape;175;g75bd9a8557_1_42"/>
          <p:cNvSpPr txBox="1">
            <a:spLocks noGrp="1"/>
          </p:cNvSpPr>
          <p:nvPr>
            <p:ph type="title"/>
          </p:nvPr>
        </p:nvSpPr>
        <p:spPr>
          <a:xfrm>
            <a:off x="455425" y="493947"/>
            <a:ext cx="7973400" cy="657900"/>
          </a:xfrm>
          <a:prstGeom prst="rect">
            <a:avLst/>
          </a:prstGeom>
          <a:noFill/>
          <a:ln>
            <a:noFill/>
          </a:ln>
        </p:spPr>
        <p:txBody>
          <a:bodyPr spcFirstLastPara="1" wrap="square" lIns="32750" tIns="32750" rIns="32750" bIns="32750" anchor="ctr" anchorCtr="0">
            <a:noAutofit/>
          </a:bodyPr>
          <a:lstStyle/>
          <a:p>
            <a:pPr marL="0" lvl="0" indent="0" algn="ctr" rtl="0">
              <a:lnSpc>
                <a:spcPct val="100000"/>
              </a:lnSpc>
              <a:spcBef>
                <a:spcPts val="0"/>
              </a:spcBef>
              <a:spcAft>
                <a:spcPts val="0"/>
              </a:spcAft>
              <a:buClr>
                <a:srgbClr val="FFFFFF"/>
              </a:buClr>
              <a:buSzPts val="4500"/>
              <a:buFont typeface="Palatino"/>
              <a:buNone/>
            </a:pPr>
            <a:r>
              <a:rPr lang="en-US">
                <a:latin typeface="Palatino"/>
                <a:ea typeface="Palatino"/>
                <a:cs typeface="Palatino"/>
                <a:sym typeface="Palatino"/>
              </a:rPr>
              <a:t>P</a:t>
            </a:r>
            <a:r>
              <a:rPr lang="en-US" sz="3600" i="0" u="sng" strike="noStrike" cap="none">
                <a:latin typeface="Palatino"/>
                <a:ea typeface="Palatino"/>
                <a:cs typeface="Palatino"/>
                <a:sym typeface="Palatino"/>
              </a:rPr>
              <a:t>E</a:t>
            </a:r>
            <a:r>
              <a:rPr lang="en-US" i="0" u="none" strike="noStrike" cap="none">
                <a:latin typeface="Palatino"/>
                <a:ea typeface="Palatino"/>
                <a:cs typeface="Palatino"/>
                <a:sym typeface="Palatino"/>
              </a:rPr>
              <a:t>ST Analysis</a:t>
            </a:r>
            <a:r>
              <a:rPr lang="en-US">
                <a:latin typeface="Palatino"/>
                <a:ea typeface="Palatino"/>
                <a:cs typeface="Palatino"/>
                <a:sym typeface="Palatino"/>
              </a:rPr>
              <a:t>: Economy</a:t>
            </a:r>
            <a:r>
              <a:rPr lang="en-US" b="0" i="0" u="none" strike="noStrike" cap="none">
                <a:latin typeface="Palatino"/>
                <a:ea typeface="Palatino"/>
                <a:cs typeface="Palatino"/>
                <a:sym typeface="Palatino"/>
              </a:rPr>
              <a:t> </a:t>
            </a:r>
            <a:endParaRPr>
              <a:latin typeface="Palatino"/>
              <a:ea typeface="Palatino"/>
              <a:cs typeface="Palatino"/>
              <a:sym typeface="Palatino"/>
            </a:endParaRPr>
          </a:p>
        </p:txBody>
      </p:sp>
      <p:graphicFrame>
        <p:nvGraphicFramePr>
          <p:cNvPr id="176" name="Google Shape;176;g75bd9a8557_1_42"/>
          <p:cNvGraphicFramePr/>
          <p:nvPr/>
        </p:nvGraphicFramePr>
        <p:xfrm>
          <a:off x="0" y="1330925"/>
          <a:ext cx="3000000" cy="3000000"/>
        </p:xfrm>
        <a:graphic>
          <a:graphicData uri="http://schemas.openxmlformats.org/drawingml/2006/table">
            <a:tbl>
              <a:tblPr>
                <a:noFill/>
                <a:tableStyleId>{E47524D7-2335-4AB9-8CF1-0D968FAC3876}</a:tableStyleId>
              </a:tblPr>
              <a:tblGrid>
                <a:gridCol w="3756825">
                  <a:extLst>
                    <a:ext uri="{9D8B030D-6E8A-4147-A177-3AD203B41FA5}">
                      <a16:colId xmlns:a16="http://schemas.microsoft.com/office/drawing/2014/main" val="20000"/>
                    </a:ext>
                  </a:extLst>
                </a:gridCol>
                <a:gridCol w="2693575">
                  <a:extLst>
                    <a:ext uri="{9D8B030D-6E8A-4147-A177-3AD203B41FA5}">
                      <a16:colId xmlns:a16="http://schemas.microsoft.com/office/drawing/2014/main" val="20001"/>
                    </a:ext>
                  </a:extLst>
                </a:gridCol>
                <a:gridCol w="2693575">
                  <a:extLst>
                    <a:ext uri="{9D8B030D-6E8A-4147-A177-3AD203B41FA5}">
                      <a16:colId xmlns:a16="http://schemas.microsoft.com/office/drawing/2014/main" val="20002"/>
                    </a:ext>
                  </a:extLst>
                </a:gridCol>
              </a:tblGrid>
              <a:tr h="924425">
                <a:tc>
                  <a:txBody>
                    <a:bodyPr/>
                    <a:lstStyle/>
                    <a:p>
                      <a:pPr marL="0" marR="0" lvl="0" indent="0" algn="ctr" rtl="0">
                        <a:lnSpc>
                          <a:spcPct val="100000"/>
                        </a:lnSpc>
                        <a:spcBef>
                          <a:spcPts val="0"/>
                        </a:spcBef>
                        <a:spcAft>
                          <a:spcPts val="0"/>
                        </a:spcAft>
                        <a:buClr>
                          <a:srgbClr val="FFFFFF"/>
                        </a:buClr>
                        <a:buSzPts val="1700"/>
                        <a:buFont typeface="Palatino"/>
                        <a:buNone/>
                      </a:pPr>
                      <a:r>
                        <a:rPr lang="en-US" b="1" u="none" strike="noStrike" cap="none">
                          <a:solidFill>
                            <a:srgbClr val="000000"/>
                          </a:solidFill>
                          <a:latin typeface="Palatino"/>
                          <a:ea typeface="Palatino"/>
                          <a:cs typeface="Palatino"/>
                          <a:sym typeface="Palatino"/>
                        </a:rPr>
                        <a:t>Issue</a:t>
                      </a:r>
                      <a:endParaRPr u="none" strike="noStrike" cap="none">
                        <a:solidFill>
                          <a:srgbClr val="000000"/>
                        </a:solidFill>
                        <a:latin typeface="Palatino"/>
                        <a:ea typeface="Palatino"/>
                        <a:cs typeface="Palatino"/>
                        <a:sym typeface="Palatino"/>
                      </a:endParaRPr>
                    </a:p>
                  </a:txBody>
                  <a:tcPr marL="35725" marR="35725" marT="26800" marB="26800" anchor="ctr">
                    <a:lnL w="12700" cap="flat" cmpd="sng">
                      <a:solidFill>
                        <a:srgbClr val="474E49"/>
                      </a:solidFill>
                      <a:prstDash val="solid"/>
                      <a:round/>
                      <a:headEnd type="none" w="sm" len="sm"/>
                      <a:tailEnd type="none" w="sm" len="sm"/>
                    </a:lnL>
                    <a:lnR w="12700" cap="flat" cmpd="sng">
                      <a:solidFill>
                        <a:srgbClr val="474E49"/>
                      </a:solidFill>
                      <a:prstDash val="solid"/>
                      <a:round/>
                      <a:headEnd type="none" w="sm" len="sm"/>
                      <a:tailEnd type="none" w="sm" len="sm"/>
                    </a:lnR>
                    <a:lnT w="12700" cap="flat" cmpd="sng">
                      <a:solidFill>
                        <a:srgbClr val="474E49"/>
                      </a:solidFill>
                      <a:prstDash val="solid"/>
                      <a:round/>
                      <a:headEnd type="none" w="sm" len="sm"/>
                      <a:tailEnd type="none" w="sm" len="sm"/>
                    </a:lnT>
                    <a:lnB w="12700" cap="flat" cmpd="sng">
                      <a:solidFill>
                        <a:srgbClr val="474E49"/>
                      </a:solidFill>
                      <a:prstDash val="solid"/>
                      <a:round/>
                      <a:headEnd type="none" w="sm" len="sm"/>
                      <a:tailEnd type="none" w="sm" len="sm"/>
                    </a:lnB>
                    <a:solidFill>
                      <a:srgbClr val="93C47D"/>
                    </a:solidFill>
                  </a:tcPr>
                </a:tc>
                <a:tc>
                  <a:txBody>
                    <a:bodyPr/>
                    <a:lstStyle/>
                    <a:p>
                      <a:pPr marL="0" marR="0" lvl="0" indent="0" algn="ctr" rtl="0">
                        <a:lnSpc>
                          <a:spcPct val="100000"/>
                        </a:lnSpc>
                        <a:spcBef>
                          <a:spcPts val="0"/>
                        </a:spcBef>
                        <a:spcAft>
                          <a:spcPts val="0"/>
                        </a:spcAft>
                        <a:buClr>
                          <a:srgbClr val="FFFFFF"/>
                        </a:buClr>
                        <a:buSzPts val="1700"/>
                        <a:buFont typeface="Palatino"/>
                        <a:buNone/>
                      </a:pPr>
                      <a:r>
                        <a:rPr lang="en-US" b="1" u="none" strike="noStrike" cap="none">
                          <a:solidFill>
                            <a:srgbClr val="000000"/>
                          </a:solidFill>
                          <a:latin typeface="Palatino"/>
                          <a:ea typeface="Palatino"/>
                          <a:cs typeface="Palatino"/>
                          <a:sym typeface="Palatino"/>
                        </a:rPr>
                        <a:t>Impact</a:t>
                      </a:r>
                      <a:endParaRPr u="none" strike="noStrike" cap="none">
                        <a:solidFill>
                          <a:srgbClr val="000000"/>
                        </a:solidFill>
                        <a:latin typeface="Palatino"/>
                        <a:ea typeface="Palatino"/>
                        <a:cs typeface="Palatino"/>
                        <a:sym typeface="Palatino"/>
                      </a:endParaRPr>
                    </a:p>
                  </a:txBody>
                  <a:tcPr marL="35725" marR="35725" marT="26800" marB="26800" anchor="ctr">
                    <a:lnL w="12700" cap="flat" cmpd="sng">
                      <a:solidFill>
                        <a:srgbClr val="474E49"/>
                      </a:solidFill>
                      <a:prstDash val="solid"/>
                      <a:round/>
                      <a:headEnd type="none" w="sm" len="sm"/>
                      <a:tailEnd type="none" w="sm" len="sm"/>
                    </a:lnL>
                    <a:lnR w="12700" cap="flat" cmpd="sng">
                      <a:solidFill>
                        <a:srgbClr val="474E49"/>
                      </a:solidFill>
                      <a:prstDash val="solid"/>
                      <a:round/>
                      <a:headEnd type="none" w="sm" len="sm"/>
                      <a:tailEnd type="none" w="sm" len="sm"/>
                    </a:lnR>
                    <a:lnT w="12700" cap="flat" cmpd="sng">
                      <a:solidFill>
                        <a:srgbClr val="474E49"/>
                      </a:solidFill>
                      <a:prstDash val="solid"/>
                      <a:round/>
                      <a:headEnd type="none" w="sm" len="sm"/>
                      <a:tailEnd type="none" w="sm" len="sm"/>
                    </a:lnT>
                    <a:lnB w="12700" cap="flat" cmpd="sng">
                      <a:solidFill>
                        <a:srgbClr val="474E49"/>
                      </a:solidFill>
                      <a:prstDash val="solid"/>
                      <a:round/>
                      <a:headEnd type="none" w="sm" len="sm"/>
                      <a:tailEnd type="none" w="sm" len="sm"/>
                    </a:lnB>
                    <a:solidFill>
                      <a:srgbClr val="93C47D"/>
                    </a:solidFill>
                  </a:tcPr>
                </a:tc>
                <a:tc>
                  <a:txBody>
                    <a:bodyPr/>
                    <a:lstStyle/>
                    <a:p>
                      <a:pPr marL="0" marR="0" lvl="0" indent="0" algn="ctr" rtl="0">
                        <a:lnSpc>
                          <a:spcPct val="100000"/>
                        </a:lnSpc>
                        <a:spcBef>
                          <a:spcPts val="0"/>
                        </a:spcBef>
                        <a:spcAft>
                          <a:spcPts val="0"/>
                        </a:spcAft>
                        <a:buClr>
                          <a:srgbClr val="FFFFFF"/>
                        </a:buClr>
                        <a:buSzPts val="1700"/>
                        <a:buFont typeface="Palatino"/>
                        <a:buNone/>
                      </a:pPr>
                      <a:r>
                        <a:rPr lang="en-US" b="1" u="none" strike="noStrike" cap="none">
                          <a:solidFill>
                            <a:srgbClr val="000000"/>
                          </a:solidFill>
                          <a:latin typeface="Palatino"/>
                          <a:ea typeface="Palatino"/>
                          <a:cs typeface="Palatino"/>
                          <a:sym typeface="Palatino"/>
                        </a:rPr>
                        <a:t>Implication</a:t>
                      </a:r>
                      <a:endParaRPr u="none" strike="noStrike" cap="none">
                        <a:solidFill>
                          <a:srgbClr val="000000"/>
                        </a:solidFill>
                        <a:latin typeface="Palatino"/>
                        <a:ea typeface="Palatino"/>
                        <a:cs typeface="Palatino"/>
                        <a:sym typeface="Palatino"/>
                      </a:endParaRPr>
                    </a:p>
                  </a:txBody>
                  <a:tcPr marL="35725" marR="35725" marT="26800" marB="26800" anchor="ctr">
                    <a:lnL w="12700" cap="flat" cmpd="sng">
                      <a:solidFill>
                        <a:srgbClr val="474E49"/>
                      </a:solidFill>
                      <a:prstDash val="solid"/>
                      <a:round/>
                      <a:headEnd type="none" w="sm" len="sm"/>
                      <a:tailEnd type="none" w="sm" len="sm"/>
                    </a:lnL>
                    <a:lnR w="12700" cap="flat" cmpd="sng">
                      <a:solidFill>
                        <a:srgbClr val="474E49"/>
                      </a:solidFill>
                      <a:prstDash val="solid"/>
                      <a:round/>
                      <a:headEnd type="none" w="sm" len="sm"/>
                      <a:tailEnd type="none" w="sm" len="sm"/>
                    </a:lnR>
                    <a:lnT w="12700" cap="flat" cmpd="sng">
                      <a:solidFill>
                        <a:srgbClr val="474E49"/>
                      </a:solidFill>
                      <a:prstDash val="solid"/>
                      <a:round/>
                      <a:headEnd type="none" w="sm" len="sm"/>
                      <a:tailEnd type="none" w="sm" len="sm"/>
                    </a:lnT>
                    <a:lnB w="12700" cap="flat" cmpd="sng">
                      <a:solidFill>
                        <a:srgbClr val="474E49"/>
                      </a:solidFill>
                      <a:prstDash val="solid"/>
                      <a:round/>
                      <a:headEnd type="none" w="sm" len="sm"/>
                      <a:tailEnd type="none" w="sm" len="sm"/>
                    </a:lnB>
                    <a:solidFill>
                      <a:srgbClr val="93C47D"/>
                    </a:solidFill>
                  </a:tcPr>
                </a:tc>
                <a:extLst>
                  <a:ext uri="{0D108BD9-81ED-4DB2-BD59-A6C34878D82A}">
                    <a16:rowId xmlns:a16="http://schemas.microsoft.com/office/drawing/2014/main" val="10000"/>
                  </a:ext>
                </a:extLst>
              </a:tr>
              <a:tr h="1039325">
                <a:tc>
                  <a:txBody>
                    <a:bodyPr/>
                    <a:lstStyle/>
                    <a:p>
                      <a:pPr marL="0" marR="0" lvl="0" indent="0" algn="ctr" rtl="0">
                        <a:lnSpc>
                          <a:spcPct val="100000"/>
                        </a:lnSpc>
                        <a:spcBef>
                          <a:spcPts val="0"/>
                        </a:spcBef>
                        <a:spcAft>
                          <a:spcPts val="0"/>
                        </a:spcAft>
                        <a:buClr>
                          <a:srgbClr val="546056"/>
                        </a:buClr>
                        <a:buSzPts val="1100"/>
                        <a:buFont typeface="Palatino"/>
                        <a:buNone/>
                      </a:pPr>
                      <a:r>
                        <a:rPr lang="en-US" u="none" strike="noStrike" cap="none">
                          <a:solidFill>
                            <a:srgbClr val="546056"/>
                          </a:solidFill>
                          <a:latin typeface="Palatino"/>
                          <a:ea typeface="Palatino"/>
                          <a:cs typeface="Palatino"/>
                          <a:sym typeface="Palatino"/>
                        </a:rPr>
                        <a:t>High growth in developing countries </a:t>
                      </a:r>
                      <a:endParaRPr u="none" strike="noStrike" cap="none">
                        <a:latin typeface="Palatino"/>
                        <a:ea typeface="Palatino"/>
                        <a:cs typeface="Palatino"/>
                        <a:sym typeface="Palatino"/>
                      </a:endParaRPr>
                    </a:p>
                  </a:txBody>
                  <a:tcPr marL="35725" marR="35725" marT="26800" marB="2680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12700" cap="flat" cmpd="sng">
                      <a:solidFill>
                        <a:srgbClr val="474E49"/>
                      </a:solidFill>
                      <a:prstDash val="solid"/>
                      <a:round/>
                      <a:headEnd type="none" w="sm" len="sm"/>
                      <a:tailEnd type="none" w="sm" len="sm"/>
                    </a:lnT>
                    <a:lnB w="12700" cap="flat" cmpd="sng">
                      <a:solidFill>
                        <a:srgbClr val="474E49"/>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546056"/>
                        </a:buClr>
                        <a:buSzPts val="1100"/>
                        <a:buFont typeface="Palatino"/>
                        <a:buNone/>
                      </a:pPr>
                      <a:r>
                        <a:rPr lang="en-US" u="none" strike="noStrike" cap="none">
                          <a:solidFill>
                            <a:srgbClr val="546056"/>
                          </a:solidFill>
                          <a:latin typeface="Palatino"/>
                          <a:ea typeface="Palatino"/>
                          <a:cs typeface="Palatino"/>
                          <a:sym typeface="Palatino"/>
                        </a:rPr>
                        <a:t>Gain revenue </a:t>
                      </a:r>
                      <a:endParaRPr u="none" strike="noStrike" cap="none">
                        <a:latin typeface="Palatino"/>
                        <a:ea typeface="Palatino"/>
                        <a:cs typeface="Palatino"/>
                        <a:sym typeface="Palatino"/>
                      </a:endParaRPr>
                    </a:p>
                  </a:txBody>
                  <a:tcPr marL="35725" marR="35725" marT="26800" marB="2680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12700" cap="flat" cmpd="sng">
                      <a:solidFill>
                        <a:srgbClr val="474E49"/>
                      </a:solidFill>
                      <a:prstDash val="solid"/>
                      <a:round/>
                      <a:headEnd type="none" w="sm" len="sm"/>
                      <a:tailEnd type="none" w="sm" len="sm"/>
                    </a:lnT>
                    <a:lnB w="12700" cap="flat" cmpd="sng">
                      <a:solidFill>
                        <a:srgbClr val="474E49"/>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546056"/>
                        </a:buClr>
                        <a:buSzPts val="1100"/>
                        <a:buFont typeface="Palatino"/>
                        <a:buNone/>
                      </a:pPr>
                      <a:r>
                        <a:rPr lang="en-US" u="none" strike="noStrike" cap="none">
                          <a:solidFill>
                            <a:srgbClr val="546056"/>
                          </a:solidFill>
                          <a:latin typeface="Palatino"/>
                          <a:ea typeface="Palatino"/>
                          <a:cs typeface="Palatino"/>
                          <a:sym typeface="Palatino"/>
                        </a:rPr>
                        <a:t>Increase revenue from </a:t>
                      </a:r>
                      <a:r>
                        <a:rPr lang="en-US">
                          <a:latin typeface="Palatino"/>
                          <a:ea typeface="Palatino"/>
                          <a:cs typeface="Palatino"/>
                          <a:sym typeface="Palatino"/>
                        </a:rPr>
                        <a:t>various</a:t>
                      </a:r>
                      <a:r>
                        <a:rPr lang="en-US" u="none" strike="noStrike" cap="none">
                          <a:solidFill>
                            <a:srgbClr val="546056"/>
                          </a:solidFill>
                          <a:latin typeface="Palatino"/>
                          <a:ea typeface="Palatino"/>
                          <a:cs typeface="Palatino"/>
                          <a:sym typeface="Palatino"/>
                        </a:rPr>
                        <a:t> countries </a:t>
                      </a:r>
                      <a:endParaRPr u="none" strike="noStrike" cap="none">
                        <a:latin typeface="Palatino"/>
                        <a:ea typeface="Palatino"/>
                        <a:cs typeface="Palatino"/>
                        <a:sym typeface="Palatino"/>
                      </a:endParaRPr>
                    </a:p>
                  </a:txBody>
                  <a:tcPr marL="35725" marR="35725" marT="26800" marB="2680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12700" cap="flat" cmpd="sng">
                      <a:solidFill>
                        <a:srgbClr val="474E49"/>
                      </a:solidFill>
                      <a:prstDash val="solid"/>
                      <a:round/>
                      <a:headEnd type="none" w="sm" len="sm"/>
                      <a:tailEnd type="none" w="sm" len="sm"/>
                    </a:lnT>
                    <a:lnB w="12700" cap="flat" cmpd="sng">
                      <a:solidFill>
                        <a:srgbClr val="474E49"/>
                      </a:solidFill>
                      <a:prstDash val="solid"/>
                      <a:round/>
                      <a:headEnd type="none" w="sm" len="sm"/>
                      <a:tailEnd type="none" w="sm" len="sm"/>
                    </a:lnB>
                  </a:tcPr>
                </a:tc>
                <a:extLst>
                  <a:ext uri="{0D108BD9-81ED-4DB2-BD59-A6C34878D82A}">
                    <a16:rowId xmlns:a16="http://schemas.microsoft.com/office/drawing/2014/main" val="10001"/>
                  </a:ext>
                </a:extLst>
              </a:tr>
              <a:tr h="924425">
                <a:tc>
                  <a:txBody>
                    <a:bodyPr/>
                    <a:lstStyle/>
                    <a:p>
                      <a:pPr marL="0" marR="0" lvl="0" indent="0" algn="ctr" rtl="0">
                        <a:lnSpc>
                          <a:spcPct val="100000"/>
                        </a:lnSpc>
                        <a:spcBef>
                          <a:spcPts val="0"/>
                        </a:spcBef>
                        <a:spcAft>
                          <a:spcPts val="0"/>
                        </a:spcAft>
                        <a:buClr>
                          <a:srgbClr val="546056"/>
                        </a:buClr>
                        <a:buSzPts val="1100"/>
                        <a:buFont typeface="Palatino"/>
                        <a:buNone/>
                      </a:pPr>
                      <a:r>
                        <a:rPr lang="en-US" u="none" strike="noStrike" cap="none">
                          <a:solidFill>
                            <a:srgbClr val="546056"/>
                          </a:solidFill>
                          <a:latin typeface="Palatino"/>
                          <a:ea typeface="Palatino"/>
                          <a:cs typeface="Palatino"/>
                          <a:sym typeface="Palatino"/>
                        </a:rPr>
                        <a:t>Increase inflation </a:t>
                      </a:r>
                      <a:endParaRPr u="none" strike="noStrike" cap="none">
                        <a:latin typeface="Palatino"/>
                        <a:ea typeface="Palatino"/>
                        <a:cs typeface="Palatino"/>
                        <a:sym typeface="Palatino"/>
                      </a:endParaRPr>
                    </a:p>
                  </a:txBody>
                  <a:tcPr marL="35725" marR="35725" marT="26800" marB="26800" anchor="ctr">
                    <a:lnL w="12700" cap="flat" cmpd="sng">
                      <a:solidFill>
                        <a:srgbClr val="474E49"/>
                      </a:solidFill>
                      <a:prstDash val="solid"/>
                      <a:round/>
                      <a:headEnd type="none" w="sm" len="sm"/>
                      <a:tailEnd type="none" w="sm" len="sm"/>
                    </a:lnL>
                    <a:lnR w="12700" cap="flat" cmpd="sng">
                      <a:solidFill>
                        <a:srgbClr val="474E49"/>
                      </a:solidFill>
                      <a:prstDash val="solid"/>
                      <a:round/>
                      <a:headEnd type="none" w="sm" len="sm"/>
                      <a:tailEnd type="none" w="sm" len="sm"/>
                    </a:lnR>
                    <a:lnT w="12700" cap="flat" cmpd="sng">
                      <a:solidFill>
                        <a:srgbClr val="474E49"/>
                      </a:solidFill>
                      <a:prstDash val="solid"/>
                      <a:round/>
                      <a:headEnd type="none" w="sm" len="sm"/>
                      <a:tailEnd type="none" w="sm" len="sm"/>
                    </a:lnT>
                    <a:lnB w="12700" cap="flat" cmpd="sng">
                      <a:solidFill>
                        <a:srgbClr val="474E49"/>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546056"/>
                        </a:buClr>
                        <a:buSzPts val="1100"/>
                        <a:buFont typeface="Palatino"/>
                        <a:buNone/>
                      </a:pPr>
                      <a:r>
                        <a:rPr lang="en-US" u="none" strike="noStrike" cap="none">
                          <a:solidFill>
                            <a:srgbClr val="546056"/>
                          </a:solidFill>
                          <a:latin typeface="Palatino"/>
                          <a:ea typeface="Palatino"/>
                          <a:cs typeface="Palatino"/>
                          <a:sym typeface="Palatino"/>
                        </a:rPr>
                        <a:t>Consumers will decrease </a:t>
                      </a:r>
                      <a:endParaRPr u="none" strike="noStrike" cap="none">
                        <a:latin typeface="Palatino"/>
                        <a:ea typeface="Palatino"/>
                        <a:cs typeface="Palatino"/>
                        <a:sym typeface="Palatino"/>
                      </a:endParaRPr>
                    </a:p>
                  </a:txBody>
                  <a:tcPr marL="35725" marR="35725" marT="26800" marB="26800" anchor="ctr">
                    <a:lnL w="12700" cap="flat" cmpd="sng">
                      <a:solidFill>
                        <a:srgbClr val="474E49"/>
                      </a:solidFill>
                      <a:prstDash val="solid"/>
                      <a:round/>
                      <a:headEnd type="none" w="sm" len="sm"/>
                      <a:tailEnd type="none" w="sm" len="sm"/>
                    </a:lnL>
                    <a:lnR w="12700" cap="flat" cmpd="sng">
                      <a:solidFill>
                        <a:srgbClr val="474E49"/>
                      </a:solidFill>
                      <a:prstDash val="solid"/>
                      <a:round/>
                      <a:headEnd type="none" w="sm" len="sm"/>
                      <a:tailEnd type="none" w="sm" len="sm"/>
                    </a:lnR>
                    <a:lnT w="12700" cap="flat" cmpd="sng">
                      <a:solidFill>
                        <a:srgbClr val="474E49"/>
                      </a:solidFill>
                      <a:prstDash val="solid"/>
                      <a:round/>
                      <a:headEnd type="none" w="sm" len="sm"/>
                      <a:tailEnd type="none" w="sm" len="sm"/>
                    </a:lnT>
                    <a:lnB w="12700" cap="flat" cmpd="sng">
                      <a:solidFill>
                        <a:srgbClr val="474E49"/>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546056"/>
                        </a:buClr>
                        <a:buSzPts val="1100"/>
                        <a:buFont typeface="Palatino"/>
                        <a:buNone/>
                      </a:pPr>
                      <a:r>
                        <a:rPr lang="en-US" u="none" strike="noStrike" cap="none">
                          <a:solidFill>
                            <a:srgbClr val="546056"/>
                          </a:solidFill>
                          <a:latin typeface="Palatino"/>
                          <a:ea typeface="Palatino"/>
                          <a:cs typeface="Palatino"/>
                          <a:sym typeface="Palatino"/>
                        </a:rPr>
                        <a:t>Make categories of quality </a:t>
                      </a:r>
                      <a:endParaRPr u="none" strike="noStrike" cap="none">
                        <a:latin typeface="Palatino"/>
                        <a:ea typeface="Palatino"/>
                        <a:cs typeface="Palatino"/>
                        <a:sym typeface="Palatino"/>
                      </a:endParaRPr>
                    </a:p>
                  </a:txBody>
                  <a:tcPr marL="35725" marR="35725" marT="26800" marB="26800" anchor="ctr">
                    <a:lnL w="12700" cap="flat" cmpd="sng">
                      <a:solidFill>
                        <a:srgbClr val="474E49"/>
                      </a:solidFill>
                      <a:prstDash val="solid"/>
                      <a:round/>
                      <a:headEnd type="none" w="sm" len="sm"/>
                      <a:tailEnd type="none" w="sm" len="sm"/>
                    </a:lnL>
                    <a:lnR w="12700" cap="flat" cmpd="sng">
                      <a:solidFill>
                        <a:srgbClr val="474E49"/>
                      </a:solidFill>
                      <a:prstDash val="solid"/>
                      <a:round/>
                      <a:headEnd type="none" w="sm" len="sm"/>
                      <a:tailEnd type="none" w="sm" len="sm"/>
                    </a:lnR>
                    <a:lnT w="12700" cap="flat" cmpd="sng">
                      <a:solidFill>
                        <a:srgbClr val="474E49"/>
                      </a:solidFill>
                      <a:prstDash val="solid"/>
                      <a:round/>
                      <a:headEnd type="none" w="sm" len="sm"/>
                      <a:tailEnd type="none" w="sm" len="sm"/>
                    </a:lnT>
                    <a:lnB w="12700" cap="flat" cmpd="sng">
                      <a:solidFill>
                        <a:srgbClr val="474E49"/>
                      </a:solidFill>
                      <a:prstDash val="solid"/>
                      <a:round/>
                      <a:headEnd type="none" w="sm" len="sm"/>
                      <a:tailEnd type="none" w="sm" len="sm"/>
                    </a:lnB>
                  </a:tcPr>
                </a:tc>
                <a:extLst>
                  <a:ext uri="{0D108BD9-81ED-4DB2-BD59-A6C34878D82A}">
                    <a16:rowId xmlns:a16="http://schemas.microsoft.com/office/drawing/2014/main" val="10002"/>
                  </a:ext>
                </a:extLst>
              </a:tr>
              <a:tr h="924425">
                <a:tc>
                  <a:txBody>
                    <a:bodyPr/>
                    <a:lstStyle/>
                    <a:p>
                      <a:pPr marL="0" marR="0" lvl="0" indent="0" algn="ctr" rtl="0">
                        <a:lnSpc>
                          <a:spcPct val="100000"/>
                        </a:lnSpc>
                        <a:spcBef>
                          <a:spcPts val="0"/>
                        </a:spcBef>
                        <a:spcAft>
                          <a:spcPts val="0"/>
                        </a:spcAft>
                        <a:buClr>
                          <a:srgbClr val="546056"/>
                        </a:buClr>
                        <a:buSzPts val="1100"/>
                        <a:buFont typeface="Palatino"/>
                        <a:buNone/>
                      </a:pPr>
                      <a:r>
                        <a:rPr lang="en-US" u="none" strike="noStrike" cap="none">
                          <a:solidFill>
                            <a:srgbClr val="546056"/>
                          </a:solidFill>
                          <a:latin typeface="Palatino"/>
                          <a:ea typeface="Palatino"/>
                          <a:cs typeface="Palatino"/>
                          <a:sym typeface="Palatino"/>
                        </a:rPr>
                        <a:t>Rising labor cost</a:t>
                      </a:r>
                      <a:endParaRPr u="none" strike="noStrike" cap="none">
                        <a:latin typeface="Palatino"/>
                        <a:ea typeface="Palatino"/>
                        <a:cs typeface="Palatino"/>
                        <a:sym typeface="Palatino"/>
                      </a:endParaRPr>
                    </a:p>
                  </a:txBody>
                  <a:tcPr marL="35725" marR="35725" marT="26800" marB="26800" anchor="ctr">
                    <a:lnL w="12700" cap="flat" cmpd="sng">
                      <a:solidFill>
                        <a:srgbClr val="474E49"/>
                      </a:solidFill>
                      <a:prstDash val="solid"/>
                      <a:round/>
                      <a:headEnd type="none" w="sm" len="sm"/>
                      <a:tailEnd type="none" w="sm" len="sm"/>
                    </a:lnL>
                    <a:lnR w="12700" cap="flat" cmpd="sng">
                      <a:solidFill>
                        <a:srgbClr val="474E49"/>
                      </a:solidFill>
                      <a:prstDash val="solid"/>
                      <a:round/>
                      <a:headEnd type="none" w="sm" len="sm"/>
                      <a:tailEnd type="none" w="sm" len="sm"/>
                    </a:lnR>
                    <a:lnT w="12700" cap="flat" cmpd="sng">
                      <a:solidFill>
                        <a:srgbClr val="474E49"/>
                      </a:solidFill>
                      <a:prstDash val="solid"/>
                      <a:round/>
                      <a:headEnd type="none" w="sm" len="sm"/>
                      <a:tailEnd type="none" w="sm" len="sm"/>
                    </a:lnT>
                    <a:lnB w="12700" cap="flat" cmpd="sng">
                      <a:solidFill>
                        <a:srgbClr val="474E49"/>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546056"/>
                        </a:buClr>
                        <a:buSzPts val="1100"/>
                        <a:buFont typeface="Palatino"/>
                        <a:buNone/>
                      </a:pPr>
                      <a:r>
                        <a:rPr lang="en-US" u="none" strike="noStrike" cap="none">
                          <a:solidFill>
                            <a:srgbClr val="546056"/>
                          </a:solidFill>
                          <a:latin typeface="Palatino"/>
                          <a:ea typeface="Palatino"/>
                          <a:cs typeface="Palatino"/>
                          <a:sym typeface="Palatino"/>
                        </a:rPr>
                        <a:t>Increase company’s spending </a:t>
                      </a:r>
                      <a:endParaRPr u="none" strike="noStrike" cap="none">
                        <a:latin typeface="Palatino"/>
                        <a:ea typeface="Palatino"/>
                        <a:cs typeface="Palatino"/>
                        <a:sym typeface="Palatino"/>
                      </a:endParaRPr>
                    </a:p>
                  </a:txBody>
                  <a:tcPr marL="35725" marR="35725" marT="26800" marB="26800" anchor="ctr">
                    <a:lnL w="12700" cap="flat" cmpd="sng">
                      <a:solidFill>
                        <a:srgbClr val="474E49"/>
                      </a:solidFill>
                      <a:prstDash val="solid"/>
                      <a:round/>
                      <a:headEnd type="none" w="sm" len="sm"/>
                      <a:tailEnd type="none" w="sm" len="sm"/>
                    </a:lnL>
                    <a:lnR w="12700" cap="flat" cmpd="sng">
                      <a:solidFill>
                        <a:srgbClr val="474E49"/>
                      </a:solidFill>
                      <a:prstDash val="solid"/>
                      <a:round/>
                      <a:headEnd type="none" w="sm" len="sm"/>
                      <a:tailEnd type="none" w="sm" len="sm"/>
                    </a:lnR>
                    <a:lnT w="12700" cap="flat" cmpd="sng">
                      <a:solidFill>
                        <a:srgbClr val="474E49"/>
                      </a:solidFill>
                      <a:prstDash val="solid"/>
                      <a:round/>
                      <a:headEnd type="none" w="sm" len="sm"/>
                      <a:tailEnd type="none" w="sm" len="sm"/>
                    </a:lnT>
                    <a:lnB w="12700" cap="flat" cmpd="sng">
                      <a:solidFill>
                        <a:srgbClr val="474E49"/>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546056"/>
                        </a:buClr>
                        <a:buSzPts val="1100"/>
                        <a:buFont typeface="Palatino"/>
                        <a:buNone/>
                      </a:pPr>
                      <a:r>
                        <a:rPr lang="en-US">
                          <a:solidFill>
                            <a:srgbClr val="546056"/>
                          </a:solidFill>
                          <a:latin typeface="Palatino"/>
                          <a:ea typeface="Palatino"/>
                          <a:cs typeface="Palatino"/>
                          <a:sym typeface="Palatino"/>
                        </a:rPr>
                        <a:t>Cost of coffee beans from developing countries are higher</a:t>
                      </a:r>
                      <a:endParaRPr u="none" strike="noStrike" cap="none">
                        <a:latin typeface="Palatino"/>
                        <a:ea typeface="Palatino"/>
                        <a:cs typeface="Palatino"/>
                        <a:sym typeface="Palatino"/>
                      </a:endParaRPr>
                    </a:p>
                  </a:txBody>
                  <a:tcPr marL="35725" marR="35725" marT="26800" marB="26800" anchor="ctr">
                    <a:lnL w="12700" cap="flat" cmpd="sng">
                      <a:solidFill>
                        <a:srgbClr val="474E49"/>
                      </a:solidFill>
                      <a:prstDash val="solid"/>
                      <a:round/>
                      <a:headEnd type="none" w="sm" len="sm"/>
                      <a:tailEnd type="none" w="sm" len="sm"/>
                    </a:lnL>
                    <a:lnR w="12700" cap="flat" cmpd="sng">
                      <a:solidFill>
                        <a:srgbClr val="474E49"/>
                      </a:solidFill>
                      <a:prstDash val="solid"/>
                      <a:round/>
                      <a:headEnd type="none" w="sm" len="sm"/>
                      <a:tailEnd type="none" w="sm" len="sm"/>
                    </a:lnR>
                    <a:lnT w="12700" cap="flat" cmpd="sng">
                      <a:solidFill>
                        <a:srgbClr val="474E49"/>
                      </a:solidFill>
                      <a:prstDash val="solid"/>
                      <a:round/>
                      <a:headEnd type="none" w="sm" len="sm"/>
                      <a:tailEnd type="none" w="sm" len="sm"/>
                    </a:lnT>
                    <a:lnB w="12700" cap="flat" cmpd="sng">
                      <a:solidFill>
                        <a:srgbClr val="474E49"/>
                      </a:solidFill>
                      <a:prstDash val="solid"/>
                      <a:round/>
                      <a:headEnd type="none" w="sm" len="sm"/>
                      <a:tailEnd type="none" w="sm" len="sm"/>
                    </a:lnB>
                  </a:tcPr>
                </a:tc>
                <a:extLst>
                  <a:ext uri="{0D108BD9-81ED-4DB2-BD59-A6C34878D82A}">
                    <a16:rowId xmlns:a16="http://schemas.microsoft.com/office/drawing/2014/main" val="10003"/>
                  </a:ext>
                </a:extLst>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80"/>
        <p:cNvGrpSpPr/>
        <p:nvPr/>
      </p:nvGrpSpPr>
      <p:grpSpPr>
        <a:xfrm>
          <a:off x="0" y="0"/>
          <a:ext cx="0" cy="0"/>
          <a:chOff x="0" y="0"/>
          <a:chExt cx="0" cy="0"/>
        </a:xfrm>
      </p:grpSpPr>
      <p:sp>
        <p:nvSpPr>
          <p:cNvPr id="181" name="Google Shape;181;g75bd9a8557_1_47"/>
          <p:cNvSpPr txBox="1">
            <a:spLocks noGrp="1"/>
          </p:cNvSpPr>
          <p:nvPr>
            <p:ph type="title"/>
          </p:nvPr>
        </p:nvSpPr>
        <p:spPr>
          <a:xfrm>
            <a:off x="455425" y="493947"/>
            <a:ext cx="7973400" cy="657900"/>
          </a:xfrm>
          <a:prstGeom prst="rect">
            <a:avLst/>
          </a:prstGeom>
          <a:noFill/>
          <a:ln>
            <a:noFill/>
          </a:ln>
        </p:spPr>
        <p:txBody>
          <a:bodyPr spcFirstLastPara="1" wrap="square" lIns="32750" tIns="32750" rIns="32750" bIns="32750" anchor="ctr" anchorCtr="0">
            <a:noAutofit/>
          </a:bodyPr>
          <a:lstStyle/>
          <a:p>
            <a:pPr marL="0" lvl="0" indent="0" algn="ctr" rtl="0">
              <a:lnSpc>
                <a:spcPct val="100000"/>
              </a:lnSpc>
              <a:spcBef>
                <a:spcPts val="0"/>
              </a:spcBef>
              <a:spcAft>
                <a:spcPts val="0"/>
              </a:spcAft>
              <a:buClr>
                <a:srgbClr val="FFFFFF"/>
              </a:buClr>
              <a:buSzPts val="4500"/>
              <a:buFont typeface="Palatino"/>
              <a:buNone/>
            </a:pPr>
            <a:r>
              <a:rPr lang="en-US">
                <a:latin typeface="Palatino"/>
                <a:ea typeface="Palatino"/>
                <a:cs typeface="Palatino"/>
                <a:sym typeface="Palatino"/>
              </a:rPr>
              <a:t>P</a:t>
            </a:r>
            <a:r>
              <a:rPr lang="en-US" i="0" strike="noStrike" cap="none">
                <a:latin typeface="Palatino"/>
                <a:ea typeface="Palatino"/>
                <a:cs typeface="Palatino"/>
                <a:sym typeface="Palatino"/>
              </a:rPr>
              <a:t>E</a:t>
            </a:r>
            <a:r>
              <a:rPr lang="en-US" sz="3600" i="0" u="sng" strike="noStrike" cap="none">
                <a:latin typeface="Palatino"/>
                <a:ea typeface="Palatino"/>
                <a:cs typeface="Palatino"/>
                <a:sym typeface="Palatino"/>
              </a:rPr>
              <a:t>S</a:t>
            </a:r>
            <a:r>
              <a:rPr lang="en-US" i="0" u="none" strike="noStrike" cap="none">
                <a:latin typeface="Palatino"/>
                <a:ea typeface="Palatino"/>
                <a:cs typeface="Palatino"/>
                <a:sym typeface="Palatino"/>
              </a:rPr>
              <a:t>T Analysis</a:t>
            </a:r>
            <a:r>
              <a:rPr lang="en-US">
                <a:latin typeface="Palatino"/>
                <a:ea typeface="Palatino"/>
                <a:cs typeface="Palatino"/>
                <a:sym typeface="Palatino"/>
              </a:rPr>
              <a:t>: Social</a:t>
            </a:r>
            <a:r>
              <a:rPr lang="en-US" b="0" i="0" u="none" strike="noStrike" cap="none">
                <a:latin typeface="Palatino"/>
                <a:ea typeface="Palatino"/>
                <a:cs typeface="Palatino"/>
                <a:sym typeface="Palatino"/>
              </a:rPr>
              <a:t> </a:t>
            </a:r>
            <a:endParaRPr>
              <a:latin typeface="Palatino"/>
              <a:ea typeface="Palatino"/>
              <a:cs typeface="Palatino"/>
              <a:sym typeface="Palatino"/>
            </a:endParaRPr>
          </a:p>
        </p:txBody>
      </p:sp>
      <p:graphicFrame>
        <p:nvGraphicFramePr>
          <p:cNvPr id="182" name="Google Shape;182;g75bd9a8557_1_47"/>
          <p:cNvGraphicFramePr/>
          <p:nvPr/>
        </p:nvGraphicFramePr>
        <p:xfrm>
          <a:off x="0" y="1330925"/>
          <a:ext cx="3000000" cy="3000000"/>
        </p:xfrm>
        <a:graphic>
          <a:graphicData uri="http://schemas.openxmlformats.org/drawingml/2006/table">
            <a:tbl>
              <a:tblPr>
                <a:noFill/>
                <a:tableStyleId>{E47524D7-2335-4AB9-8CF1-0D968FAC3876}</a:tableStyleId>
              </a:tblPr>
              <a:tblGrid>
                <a:gridCol w="3756825">
                  <a:extLst>
                    <a:ext uri="{9D8B030D-6E8A-4147-A177-3AD203B41FA5}">
                      <a16:colId xmlns:a16="http://schemas.microsoft.com/office/drawing/2014/main" val="20000"/>
                    </a:ext>
                  </a:extLst>
                </a:gridCol>
                <a:gridCol w="2693575">
                  <a:extLst>
                    <a:ext uri="{9D8B030D-6E8A-4147-A177-3AD203B41FA5}">
                      <a16:colId xmlns:a16="http://schemas.microsoft.com/office/drawing/2014/main" val="20001"/>
                    </a:ext>
                  </a:extLst>
                </a:gridCol>
                <a:gridCol w="2693575">
                  <a:extLst>
                    <a:ext uri="{9D8B030D-6E8A-4147-A177-3AD203B41FA5}">
                      <a16:colId xmlns:a16="http://schemas.microsoft.com/office/drawing/2014/main" val="20002"/>
                    </a:ext>
                  </a:extLst>
                </a:gridCol>
              </a:tblGrid>
              <a:tr h="924425">
                <a:tc>
                  <a:txBody>
                    <a:bodyPr/>
                    <a:lstStyle/>
                    <a:p>
                      <a:pPr marL="0" marR="0" lvl="0" indent="0" algn="ctr" rtl="0">
                        <a:lnSpc>
                          <a:spcPct val="100000"/>
                        </a:lnSpc>
                        <a:spcBef>
                          <a:spcPts val="0"/>
                        </a:spcBef>
                        <a:spcAft>
                          <a:spcPts val="0"/>
                        </a:spcAft>
                        <a:buClr>
                          <a:srgbClr val="FFFFFF"/>
                        </a:buClr>
                        <a:buSzPts val="1700"/>
                        <a:buFont typeface="Palatino"/>
                        <a:buNone/>
                      </a:pPr>
                      <a:r>
                        <a:rPr lang="en-US" b="1" u="none" strike="noStrike" cap="none">
                          <a:solidFill>
                            <a:srgbClr val="000000"/>
                          </a:solidFill>
                          <a:latin typeface="Palatino"/>
                          <a:ea typeface="Palatino"/>
                          <a:cs typeface="Palatino"/>
                          <a:sym typeface="Palatino"/>
                        </a:rPr>
                        <a:t>Issue</a:t>
                      </a:r>
                      <a:endParaRPr u="none" strike="noStrike" cap="none">
                        <a:solidFill>
                          <a:srgbClr val="000000"/>
                        </a:solidFill>
                        <a:latin typeface="Palatino"/>
                        <a:ea typeface="Palatino"/>
                        <a:cs typeface="Palatino"/>
                        <a:sym typeface="Palatino"/>
                      </a:endParaRPr>
                    </a:p>
                  </a:txBody>
                  <a:tcPr marL="35725" marR="35725" marT="26800" marB="26800" anchor="ctr">
                    <a:lnL w="12700" cap="flat" cmpd="sng">
                      <a:solidFill>
                        <a:srgbClr val="474E49"/>
                      </a:solidFill>
                      <a:prstDash val="solid"/>
                      <a:round/>
                      <a:headEnd type="none" w="sm" len="sm"/>
                      <a:tailEnd type="none" w="sm" len="sm"/>
                    </a:lnL>
                    <a:lnR w="12700" cap="flat" cmpd="sng">
                      <a:solidFill>
                        <a:srgbClr val="474E49"/>
                      </a:solidFill>
                      <a:prstDash val="solid"/>
                      <a:round/>
                      <a:headEnd type="none" w="sm" len="sm"/>
                      <a:tailEnd type="none" w="sm" len="sm"/>
                    </a:lnR>
                    <a:lnT w="12700" cap="flat" cmpd="sng">
                      <a:solidFill>
                        <a:srgbClr val="474E49"/>
                      </a:solidFill>
                      <a:prstDash val="solid"/>
                      <a:round/>
                      <a:headEnd type="none" w="sm" len="sm"/>
                      <a:tailEnd type="none" w="sm" len="sm"/>
                    </a:lnT>
                    <a:lnB w="12700" cap="flat" cmpd="sng">
                      <a:solidFill>
                        <a:srgbClr val="474E49"/>
                      </a:solidFill>
                      <a:prstDash val="solid"/>
                      <a:round/>
                      <a:headEnd type="none" w="sm" len="sm"/>
                      <a:tailEnd type="none" w="sm" len="sm"/>
                    </a:lnB>
                    <a:solidFill>
                      <a:srgbClr val="93C47D"/>
                    </a:solidFill>
                  </a:tcPr>
                </a:tc>
                <a:tc>
                  <a:txBody>
                    <a:bodyPr/>
                    <a:lstStyle/>
                    <a:p>
                      <a:pPr marL="0" marR="0" lvl="0" indent="0" algn="ctr" rtl="0">
                        <a:lnSpc>
                          <a:spcPct val="100000"/>
                        </a:lnSpc>
                        <a:spcBef>
                          <a:spcPts val="0"/>
                        </a:spcBef>
                        <a:spcAft>
                          <a:spcPts val="0"/>
                        </a:spcAft>
                        <a:buClr>
                          <a:srgbClr val="FFFFFF"/>
                        </a:buClr>
                        <a:buSzPts val="1700"/>
                        <a:buFont typeface="Palatino"/>
                        <a:buNone/>
                      </a:pPr>
                      <a:r>
                        <a:rPr lang="en-US" b="1" u="none" strike="noStrike" cap="none">
                          <a:solidFill>
                            <a:srgbClr val="000000"/>
                          </a:solidFill>
                          <a:latin typeface="Palatino"/>
                          <a:ea typeface="Palatino"/>
                          <a:cs typeface="Palatino"/>
                          <a:sym typeface="Palatino"/>
                        </a:rPr>
                        <a:t>Impact</a:t>
                      </a:r>
                      <a:endParaRPr u="none" strike="noStrike" cap="none">
                        <a:solidFill>
                          <a:srgbClr val="000000"/>
                        </a:solidFill>
                        <a:latin typeface="Palatino"/>
                        <a:ea typeface="Palatino"/>
                        <a:cs typeface="Palatino"/>
                        <a:sym typeface="Palatino"/>
                      </a:endParaRPr>
                    </a:p>
                  </a:txBody>
                  <a:tcPr marL="35725" marR="35725" marT="26800" marB="26800" anchor="ctr">
                    <a:lnL w="12700" cap="flat" cmpd="sng">
                      <a:solidFill>
                        <a:srgbClr val="474E49"/>
                      </a:solidFill>
                      <a:prstDash val="solid"/>
                      <a:round/>
                      <a:headEnd type="none" w="sm" len="sm"/>
                      <a:tailEnd type="none" w="sm" len="sm"/>
                    </a:lnL>
                    <a:lnR w="12700" cap="flat" cmpd="sng">
                      <a:solidFill>
                        <a:srgbClr val="474E49"/>
                      </a:solidFill>
                      <a:prstDash val="solid"/>
                      <a:round/>
                      <a:headEnd type="none" w="sm" len="sm"/>
                      <a:tailEnd type="none" w="sm" len="sm"/>
                    </a:lnR>
                    <a:lnT w="12700" cap="flat" cmpd="sng">
                      <a:solidFill>
                        <a:srgbClr val="474E49"/>
                      </a:solidFill>
                      <a:prstDash val="solid"/>
                      <a:round/>
                      <a:headEnd type="none" w="sm" len="sm"/>
                      <a:tailEnd type="none" w="sm" len="sm"/>
                    </a:lnT>
                    <a:lnB w="12700" cap="flat" cmpd="sng">
                      <a:solidFill>
                        <a:srgbClr val="474E49"/>
                      </a:solidFill>
                      <a:prstDash val="solid"/>
                      <a:round/>
                      <a:headEnd type="none" w="sm" len="sm"/>
                      <a:tailEnd type="none" w="sm" len="sm"/>
                    </a:lnB>
                    <a:solidFill>
                      <a:srgbClr val="93C47D"/>
                    </a:solidFill>
                  </a:tcPr>
                </a:tc>
                <a:tc>
                  <a:txBody>
                    <a:bodyPr/>
                    <a:lstStyle/>
                    <a:p>
                      <a:pPr marL="0" marR="0" lvl="0" indent="0" algn="ctr" rtl="0">
                        <a:lnSpc>
                          <a:spcPct val="100000"/>
                        </a:lnSpc>
                        <a:spcBef>
                          <a:spcPts val="0"/>
                        </a:spcBef>
                        <a:spcAft>
                          <a:spcPts val="0"/>
                        </a:spcAft>
                        <a:buClr>
                          <a:srgbClr val="FFFFFF"/>
                        </a:buClr>
                        <a:buSzPts val="1700"/>
                        <a:buFont typeface="Palatino"/>
                        <a:buNone/>
                      </a:pPr>
                      <a:r>
                        <a:rPr lang="en-US" b="1" u="none" strike="noStrike" cap="none">
                          <a:solidFill>
                            <a:srgbClr val="000000"/>
                          </a:solidFill>
                          <a:latin typeface="Palatino"/>
                          <a:ea typeface="Palatino"/>
                          <a:cs typeface="Palatino"/>
                          <a:sym typeface="Palatino"/>
                        </a:rPr>
                        <a:t>Implication</a:t>
                      </a:r>
                      <a:endParaRPr u="none" strike="noStrike" cap="none">
                        <a:solidFill>
                          <a:srgbClr val="000000"/>
                        </a:solidFill>
                        <a:latin typeface="Palatino"/>
                        <a:ea typeface="Palatino"/>
                        <a:cs typeface="Palatino"/>
                        <a:sym typeface="Palatino"/>
                      </a:endParaRPr>
                    </a:p>
                  </a:txBody>
                  <a:tcPr marL="35725" marR="35725" marT="26800" marB="26800" anchor="ctr">
                    <a:lnL w="12700" cap="flat" cmpd="sng">
                      <a:solidFill>
                        <a:srgbClr val="474E49"/>
                      </a:solidFill>
                      <a:prstDash val="solid"/>
                      <a:round/>
                      <a:headEnd type="none" w="sm" len="sm"/>
                      <a:tailEnd type="none" w="sm" len="sm"/>
                    </a:lnL>
                    <a:lnR w="12700" cap="flat" cmpd="sng">
                      <a:solidFill>
                        <a:srgbClr val="474E49"/>
                      </a:solidFill>
                      <a:prstDash val="solid"/>
                      <a:round/>
                      <a:headEnd type="none" w="sm" len="sm"/>
                      <a:tailEnd type="none" w="sm" len="sm"/>
                    </a:lnR>
                    <a:lnT w="12700" cap="flat" cmpd="sng">
                      <a:solidFill>
                        <a:srgbClr val="474E49"/>
                      </a:solidFill>
                      <a:prstDash val="solid"/>
                      <a:round/>
                      <a:headEnd type="none" w="sm" len="sm"/>
                      <a:tailEnd type="none" w="sm" len="sm"/>
                    </a:lnT>
                    <a:lnB w="12700" cap="flat" cmpd="sng">
                      <a:solidFill>
                        <a:srgbClr val="474E49"/>
                      </a:solidFill>
                      <a:prstDash val="solid"/>
                      <a:round/>
                      <a:headEnd type="none" w="sm" len="sm"/>
                      <a:tailEnd type="none" w="sm" len="sm"/>
                    </a:lnB>
                    <a:solidFill>
                      <a:srgbClr val="93C47D"/>
                    </a:solidFill>
                  </a:tcPr>
                </a:tc>
                <a:extLst>
                  <a:ext uri="{0D108BD9-81ED-4DB2-BD59-A6C34878D82A}">
                    <a16:rowId xmlns:a16="http://schemas.microsoft.com/office/drawing/2014/main" val="10000"/>
                  </a:ext>
                </a:extLst>
              </a:tr>
              <a:tr h="1039325">
                <a:tc>
                  <a:txBody>
                    <a:bodyPr/>
                    <a:lstStyle/>
                    <a:p>
                      <a:pPr marL="0" marR="0" lvl="0" indent="0" algn="ctr" rtl="0">
                        <a:lnSpc>
                          <a:spcPct val="100000"/>
                        </a:lnSpc>
                        <a:spcBef>
                          <a:spcPts val="0"/>
                        </a:spcBef>
                        <a:spcAft>
                          <a:spcPts val="0"/>
                        </a:spcAft>
                        <a:buClr>
                          <a:srgbClr val="546056"/>
                        </a:buClr>
                        <a:buSzPts val="1100"/>
                        <a:buFont typeface="Palatino"/>
                        <a:buNone/>
                      </a:pPr>
                      <a:r>
                        <a:rPr lang="en-US" u="none" strike="noStrike" cap="none">
                          <a:solidFill>
                            <a:srgbClr val="546056"/>
                          </a:solidFill>
                          <a:latin typeface="Palatino"/>
                          <a:ea typeface="Palatino"/>
                          <a:cs typeface="Palatino"/>
                          <a:sym typeface="Palatino"/>
                        </a:rPr>
                        <a:t>Growing coffee culture</a:t>
                      </a:r>
                      <a:endParaRPr u="none" strike="noStrike" cap="none">
                        <a:latin typeface="Palatino"/>
                        <a:ea typeface="Palatino"/>
                        <a:cs typeface="Palatino"/>
                        <a:sym typeface="Palatino"/>
                      </a:endParaRPr>
                    </a:p>
                  </a:txBody>
                  <a:tcPr marL="35725" marR="35725" marT="26800" marB="2680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12700" cap="flat" cmpd="sng">
                      <a:solidFill>
                        <a:srgbClr val="474E49"/>
                      </a:solidFill>
                      <a:prstDash val="solid"/>
                      <a:round/>
                      <a:headEnd type="none" w="sm" len="sm"/>
                      <a:tailEnd type="none" w="sm" len="sm"/>
                    </a:lnT>
                    <a:lnB w="12700" cap="flat" cmpd="sng">
                      <a:solidFill>
                        <a:srgbClr val="474E49"/>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546056"/>
                        </a:buClr>
                        <a:buSzPts val="1100"/>
                        <a:buFont typeface="Palatino"/>
                        <a:buNone/>
                      </a:pPr>
                      <a:r>
                        <a:rPr lang="en-US" u="none" strike="noStrike" cap="none">
                          <a:solidFill>
                            <a:srgbClr val="546056"/>
                          </a:solidFill>
                          <a:latin typeface="Palatino"/>
                          <a:ea typeface="Palatino"/>
                          <a:cs typeface="Palatino"/>
                          <a:sym typeface="Palatino"/>
                        </a:rPr>
                        <a:t>Increase revenue based on increasing demand</a:t>
                      </a:r>
                      <a:endParaRPr u="none" strike="noStrike" cap="none">
                        <a:latin typeface="Palatino"/>
                        <a:ea typeface="Palatino"/>
                        <a:cs typeface="Palatino"/>
                        <a:sym typeface="Palatino"/>
                      </a:endParaRPr>
                    </a:p>
                  </a:txBody>
                  <a:tcPr marL="35725" marR="35725" marT="26800" marB="2680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12700" cap="flat" cmpd="sng">
                      <a:solidFill>
                        <a:srgbClr val="474E49"/>
                      </a:solidFill>
                      <a:prstDash val="solid"/>
                      <a:round/>
                      <a:headEnd type="none" w="sm" len="sm"/>
                      <a:tailEnd type="none" w="sm" len="sm"/>
                    </a:lnT>
                    <a:lnB w="12700" cap="flat" cmpd="sng">
                      <a:solidFill>
                        <a:srgbClr val="474E49"/>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546056"/>
                        </a:buClr>
                        <a:buSzPts val="1100"/>
                        <a:buFont typeface="Palatino"/>
                        <a:buNone/>
                      </a:pPr>
                      <a:r>
                        <a:rPr lang="en-US" u="none" strike="noStrike" cap="none">
                          <a:solidFill>
                            <a:srgbClr val="546056"/>
                          </a:solidFill>
                          <a:latin typeface="Palatino"/>
                          <a:ea typeface="Palatino"/>
                          <a:cs typeface="Palatino"/>
                          <a:sym typeface="Palatino"/>
                        </a:rPr>
                        <a:t>Presents on opportunity to expand</a:t>
                      </a:r>
                      <a:endParaRPr u="none" strike="noStrike" cap="none">
                        <a:latin typeface="Palatino"/>
                        <a:ea typeface="Palatino"/>
                        <a:cs typeface="Palatino"/>
                        <a:sym typeface="Palatino"/>
                      </a:endParaRPr>
                    </a:p>
                  </a:txBody>
                  <a:tcPr marL="35725" marR="35725" marT="26800" marB="2680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12700" cap="flat" cmpd="sng">
                      <a:solidFill>
                        <a:srgbClr val="474E49"/>
                      </a:solidFill>
                      <a:prstDash val="solid"/>
                      <a:round/>
                      <a:headEnd type="none" w="sm" len="sm"/>
                      <a:tailEnd type="none" w="sm" len="sm"/>
                    </a:lnT>
                    <a:lnB w="12700" cap="flat" cmpd="sng">
                      <a:solidFill>
                        <a:srgbClr val="474E49"/>
                      </a:solidFill>
                      <a:prstDash val="solid"/>
                      <a:round/>
                      <a:headEnd type="none" w="sm" len="sm"/>
                      <a:tailEnd type="none" w="sm" len="sm"/>
                    </a:lnB>
                  </a:tcPr>
                </a:tc>
                <a:extLst>
                  <a:ext uri="{0D108BD9-81ED-4DB2-BD59-A6C34878D82A}">
                    <a16:rowId xmlns:a16="http://schemas.microsoft.com/office/drawing/2014/main" val="10001"/>
                  </a:ext>
                </a:extLst>
              </a:tr>
              <a:tr h="924425">
                <a:tc>
                  <a:txBody>
                    <a:bodyPr/>
                    <a:lstStyle/>
                    <a:p>
                      <a:pPr marL="0" marR="0" lvl="0" indent="0" algn="ctr" rtl="0">
                        <a:lnSpc>
                          <a:spcPct val="100000"/>
                        </a:lnSpc>
                        <a:spcBef>
                          <a:spcPts val="0"/>
                        </a:spcBef>
                        <a:spcAft>
                          <a:spcPts val="0"/>
                        </a:spcAft>
                        <a:buClr>
                          <a:srgbClr val="546056"/>
                        </a:buClr>
                        <a:buSzPts val="1100"/>
                        <a:buFont typeface="Palatino"/>
                        <a:buNone/>
                      </a:pPr>
                      <a:r>
                        <a:rPr lang="en-US" u="none" strike="noStrike" cap="none">
                          <a:solidFill>
                            <a:srgbClr val="546056"/>
                          </a:solidFill>
                          <a:latin typeface="Palatino"/>
                          <a:ea typeface="Palatino"/>
                          <a:cs typeface="Palatino"/>
                          <a:sym typeface="Palatino"/>
                        </a:rPr>
                        <a:t>More consumption in urban areas</a:t>
                      </a:r>
                      <a:endParaRPr u="none" strike="noStrike" cap="none">
                        <a:latin typeface="Palatino"/>
                        <a:ea typeface="Palatino"/>
                        <a:cs typeface="Palatino"/>
                        <a:sym typeface="Palatino"/>
                      </a:endParaRPr>
                    </a:p>
                  </a:txBody>
                  <a:tcPr marL="35725" marR="35725" marT="26800" marB="26800" anchor="ctr">
                    <a:lnL w="12700" cap="flat" cmpd="sng">
                      <a:solidFill>
                        <a:srgbClr val="474E49"/>
                      </a:solidFill>
                      <a:prstDash val="solid"/>
                      <a:round/>
                      <a:headEnd type="none" w="sm" len="sm"/>
                      <a:tailEnd type="none" w="sm" len="sm"/>
                    </a:lnL>
                    <a:lnR w="12700" cap="flat" cmpd="sng">
                      <a:solidFill>
                        <a:srgbClr val="474E49"/>
                      </a:solidFill>
                      <a:prstDash val="solid"/>
                      <a:round/>
                      <a:headEnd type="none" w="sm" len="sm"/>
                      <a:tailEnd type="none" w="sm" len="sm"/>
                    </a:lnR>
                    <a:lnT w="12700" cap="flat" cmpd="sng">
                      <a:solidFill>
                        <a:srgbClr val="474E49"/>
                      </a:solidFill>
                      <a:prstDash val="solid"/>
                      <a:round/>
                      <a:headEnd type="none" w="sm" len="sm"/>
                      <a:tailEnd type="none" w="sm" len="sm"/>
                    </a:lnT>
                    <a:lnB w="12700" cap="flat" cmpd="sng">
                      <a:solidFill>
                        <a:srgbClr val="474E49"/>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546056"/>
                        </a:buClr>
                        <a:buSzPts val="1100"/>
                        <a:buFont typeface="Palatino"/>
                        <a:buNone/>
                      </a:pPr>
                      <a:r>
                        <a:rPr lang="en-US" u="none" strike="noStrike" cap="none">
                          <a:solidFill>
                            <a:srgbClr val="546056"/>
                          </a:solidFill>
                          <a:latin typeface="Palatino"/>
                          <a:ea typeface="Palatino"/>
                          <a:cs typeface="Palatino"/>
                          <a:sym typeface="Palatino"/>
                        </a:rPr>
                        <a:t>Low sales in rural areas</a:t>
                      </a:r>
                      <a:endParaRPr u="none" strike="noStrike" cap="none">
                        <a:latin typeface="Palatino"/>
                        <a:ea typeface="Palatino"/>
                        <a:cs typeface="Palatino"/>
                        <a:sym typeface="Palatino"/>
                      </a:endParaRPr>
                    </a:p>
                  </a:txBody>
                  <a:tcPr marL="35725" marR="35725" marT="26800" marB="26800" anchor="ctr">
                    <a:lnL w="12700" cap="flat" cmpd="sng">
                      <a:solidFill>
                        <a:srgbClr val="474E49"/>
                      </a:solidFill>
                      <a:prstDash val="solid"/>
                      <a:round/>
                      <a:headEnd type="none" w="sm" len="sm"/>
                      <a:tailEnd type="none" w="sm" len="sm"/>
                    </a:lnL>
                    <a:lnR w="12700" cap="flat" cmpd="sng">
                      <a:solidFill>
                        <a:srgbClr val="474E49"/>
                      </a:solidFill>
                      <a:prstDash val="solid"/>
                      <a:round/>
                      <a:headEnd type="none" w="sm" len="sm"/>
                      <a:tailEnd type="none" w="sm" len="sm"/>
                    </a:lnR>
                    <a:lnT w="12700" cap="flat" cmpd="sng">
                      <a:solidFill>
                        <a:srgbClr val="474E49"/>
                      </a:solidFill>
                      <a:prstDash val="solid"/>
                      <a:round/>
                      <a:headEnd type="none" w="sm" len="sm"/>
                      <a:tailEnd type="none" w="sm" len="sm"/>
                    </a:lnT>
                    <a:lnB w="12700" cap="flat" cmpd="sng">
                      <a:solidFill>
                        <a:srgbClr val="474E49"/>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546056"/>
                        </a:buClr>
                        <a:buSzPts val="1100"/>
                        <a:buFont typeface="Palatino"/>
                        <a:buNone/>
                      </a:pPr>
                      <a:r>
                        <a:rPr lang="en-US" u="none" strike="noStrike" cap="none">
                          <a:solidFill>
                            <a:srgbClr val="546056"/>
                          </a:solidFill>
                          <a:latin typeface="Palatino"/>
                          <a:ea typeface="Palatino"/>
                          <a:cs typeface="Palatino"/>
                          <a:sym typeface="Palatino"/>
                        </a:rPr>
                        <a:t>Increase in geographical area</a:t>
                      </a:r>
                      <a:endParaRPr u="none" strike="noStrike" cap="none">
                        <a:latin typeface="Palatino"/>
                        <a:ea typeface="Palatino"/>
                        <a:cs typeface="Palatino"/>
                        <a:sym typeface="Palatino"/>
                      </a:endParaRPr>
                    </a:p>
                  </a:txBody>
                  <a:tcPr marL="35725" marR="35725" marT="26800" marB="26800" anchor="ctr">
                    <a:lnL w="12700" cap="flat" cmpd="sng">
                      <a:solidFill>
                        <a:srgbClr val="474E49"/>
                      </a:solidFill>
                      <a:prstDash val="solid"/>
                      <a:round/>
                      <a:headEnd type="none" w="sm" len="sm"/>
                      <a:tailEnd type="none" w="sm" len="sm"/>
                    </a:lnL>
                    <a:lnR w="12700" cap="flat" cmpd="sng">
                      <a:solidFill>
                        <a:srgbClr val="474E49"/>
                      </a:solidFill>
                      <a:prstDash val="solid"/>
                      <a:round/>
                      <a:headEnd type="none" w="sm" len="sm"/>
                      <a:tailEnd type="none" w="sm" len="sm"/>
                    </a:lnR>
                    <a:lnT w="12700" cap="flat" cmpd="sng">
                      <a:solidFill>
                        <a:srgbClr val="474E49"/>
                      </a:solidFill>
                      <a:prstDash val="solid"/>
                      <a:round/>
                      <a:headEnd type="none" w="sm" len="sm"/>
                      <a:tailEnd type="none" w="sm" len="sm"/>
                    </a:lnT>
                    <a:lnB w="12700" cap="flat" cmpd="sng">
                      <a:solidFill>
                        <a:srgbClr val="474E49"/>
                      </a:solidFill>
                      <a:prstDash val="solid"/>
                      <a:round/>
                      <a:headEnd type="none" w="sm" len="sm"/>
                      <a:tailEnd type="none" w="sm" len="sm"/>
                    </a:lnB>
                  </a:tcPr>
                </a:tc>
                <a:extLst>
                  <a:ext uri="{0D108BD9-81ED-4DB2-BD59-A6C34878D82A}">
                    <a16:rowId xmlns:a16="http://schemas.microsoft.com/office/drawing/2014/main" val="10002"/>
                  </a:ext>
                </a:extLst>
              </a:tr>
              <a:tr h="924425">
                <a:tc>
                  <a:txBody>
                    <a:bodyPr/>
                    <a:lstStyle/>
                    <a:p>
                      <a:pPr marL="0" marR="0" lvl="0" indent="0" algn="ctr" rtl="0">
                        <a:lnSpc>
                          <a:spcPct val="100000"/>
                        </a:lnSpc>
                        <a:spcBef>
                          <a:spcPts val="0"/>
                        </a:spcBef>
                        <a:spcAft>
                          <a:spcPts val="0"/>
                        </a:spcAft>
                        <a:buClr>
                          <a:srgbClr val="546056"/>
                        </a:buClr>
                        <a:buSzPts val="1100"/>
                        <a:buFont typeface="Palatino"/>
                        <a:buNone/>
                      </a:pPr>
                      <a:r>
                        <a:rPr lang="en-US" u="none" strike="noStrike" cap="none">
                          <a:solidFill>
                            <a:srgbClr val="546056"/>
                          </a:solidFill>
                          <a:latin typeface="Palatino"/>
                          <a:ea typeface="Palatino"/>
                          <a:cs typeface="Palatino"/>
                          <a:sym typeface="Palatino"/>
                        </a:rPr>
                        <a:t>Increase in middle class sector</a:t>
                      </a:r>
                      <a:endParaRPr u="none" strike="noStrike" cap="none">
                        <a:latin typeface="Palatino"/>
                        <a:ea typeface="Palatino"/>
                        <a:cs typeface="Palatino"/>
                        <a:sym typeface="Palatino"/>
                      </a:endParaRPr>
                    </a:p>
                  </a:txBody>
                  <a:tcPr marL="35725" marR="35725" marT="26800" marB="26800" anchor="ctr">
                    <a:lnL w="12700" cap="flat" cmpd="sng">
                      <a:solidFill>
                        <a:srgbClr val="474E49"/>
                      </a:solidFill>
                      <a:prstDash val="solid"/>
                      <a:round/>
                      <a:headEnd type="none" w="sm" len="sm"/>
                      <a:tailEnd type="none" w="sm" len="sm"/>
                    </a:lnL>
                    <a:lnR w="12700" cap="flat" cmpd="sng">
                      <a:solidFill>
                        <a:srgbClr val="474E49"/>
                      </a:solidFill>
                      <a:prstDash val="solid"/>
                      <a:round/>
                      <a:headEnd type="none" w="sm" len="sm"/>
                      <a:tailEnd type="none" w="sm" len="sm"/>
                    </a:lnR>
                    <a:lnT w="12700" cap="flat" cmpd="sng">
                      <a:solidFill>
                        <a:srgbClr val="474E49"/>
                      </a:solidFill>
                      <a:prstDash val="solid"/>
                      <a:round/>
                      <a:headEnd type="none" w="sm" len="sm"/>
                      <a:tailEnd type="none" w="sm" len="sm"/>
                    </a:lnT>
                    <a:lnB w="12700" cap="flat" cmpd="sng">
                      <a:solidFill>
                        <a:srgbClr val="474E49"/>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546056"/>
                        </a:buClr>
                        <a:buSzPts val="1100"/>
                        <a:buFont typeface="Palatino"/>
                        <a:buNone/>
                      </a:pPr>
                      <a:r>
                        <a:rPr lang="en-US" u="none" strike="noStrike" cap="none">
                          <a:solidFill>
                            <a:srgbClr val="546056"/>
                          </a:solidFill>
                          <a:latin typeface="Palatino"/>
                          <a:ea typeface="Palatino"/>
                          <a:cs typeface="Palatino"/>
                          <a:sym typeface="Palatino"/>
                        </a:rPr>
                        <a:t>Increase revenue based on increasing demand</a:t>
                      </a:r>
                      <a:endParaRPr u="none" strike="noStrike" cap="none">
                        <a:latin typeface="Palatino"/>
                        <a:ea typeface="Palatino"/>
                        <a:cs typeface="Palatino"/>
                        <a:sym typeface="Palatino"/>
                      </a:endParaRPr>
                    </a:p>
                  </a:txBody>
                  <a:tcPr marL="35725" marR="35725" marT="26800" marB="26800" anchor="ctr">
                    <a:lnL w="12700" cap="flat" cmpd="sng">
                      <a:solidFill>
                        <a:srgbClr val="474E49"/>
                      </a:solidFill>
                      <a:prstDash val="solid"/>
                      <a:round/>
                      <a:headEnd type="none" w="sm" len="sm"/>
                      <a:tailEnd type="none" w="sm" len="sm"/>
                    </a:lnL>
                    <a:lnR w="12700" cap="flat" cmpd="sng">
                      <a:solidFill>
                        <a:srgbClr val="474E49"/>
                      </a:solidFill>
                      <a:prstDash val="solid"/>
                      <a:round/>
                      <a:headEnd type="none" w="sm" len="sm"/>
                      <a:tailEnd type="none" w="sm" len="sm"/>
                    </a:lnR>
                    <a:lnT w="12700" cap="flat" cmpd="sng">
                      <a:solidFill>
                        <a:srgbClr val="474E49"/>
                      </a:solidFill>
                      <a:prstDash val="solid"/>
                      <a:round/>
                      <a:headEnd type="none" w="sm" len="sm"/>
                      <a:tailEnd type="none" w="sm" len="sm"/>
                    </a:lnT>
                    <a:lnB w="12700" cap="flat" cmpd="sng">
                      <a:solidFill>
                        <a:srgbClr val="474E49"/>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546056"/>
                        </a:buClr>
                        <a:buSzPts val="1100"/>
                        <a:buFont typeface="Palatino"/>
                        <a:buNone/>
                      </a:pPr>
                      <a:r>
                        <a:rPr lang="en-US" u="none" strike="noStrike" cap="none">
                          <a:solidFill>
                            <a:srgbClr val="546056"/>
                          </a:solidFill>
                          <a:latin typeface="Palatino"/>
                          <a:ea typeface="Palatino"/>
                          <a:cs typeface="Palatino"/>
                          <a:sym typeface="Palatino"/>
                        </a:rPr>
                        <a:t>Presents on opportunity to expand</a:t>
                      </a:r>
                      <a:endParaRPr u="none" strike="noStrike" cap="none">
                        <a:latin typeface="Palatino"/>
                        <a:ea typeface="Palatino"/>
                        <a:cs typeface="Palatino"/>
                        <a:sym typeface="Palatino"/>
                      </a:endParaRPr>
                    </a:p>
                  </a:txBody>
                  <a:tcPr marL="35725" marR="35725" marT="26800" marB="26800" anchor="ctr">
                    <a:lnL w="12700" cap="flat" cmpd="sng">
                      <a:solidFill>
                        <a:srgbClr val="474E49"/>
                      </a:solidFill>
                      <a:prstDash val="solid"/>
                      <a:round/>
                      <a:headEnd type="none" w="sm" len="sm"/>
                      <a:tailEnd type="none" w="sm" len="sm"/>
                    </a:lnL>
                    <a:lnR w="12700" cap="flat" cmpd="sng">
                      <a:solidFill>
                        <a:srgbClr val="474E49"/>
                      </a:solidFill>
                      <a:prstDash val="solid"/>
                      <a:round/>
                      <a:headEnd type="none" w="sm" len="sm"/>
                      <a:tailEnd type="none" w="sm" len="sm"/>
                    </a:lnR>
                    <a:lnT w="12700" cap="flat" cmpd="sng">
                      <a:solidFill>
                        <a:srgbClr val="474E49"/>
                      </a:solidFill>
                      <a:prstDash val="solid"/>
                      <a:round/>
                      <a:headEnd type="none" w="sm" len="sm"/>
                      <a:tailEnd type="none" w="sm" len="sm"/>
                    </a:lnT>
                    <a:lnB w="12700" cap="flat" cmpd="sng">
                      <a:solidFill>
                        <a:srgbClr val="474E49"/>
                      </a:solidFill>
                      <a:prstDash val="solid"/>
                      <a:round/>
                      <a:headEnd type="none" w="sm" len="sm"/>
                      <a:tailEnd type="none" w="sm" len="sm"/>
                    </a:lnB>
                  </a:tcPr>
                </a:tc>
                <a:extLst>
                  <a:ext uri="{0D108BD9-81ED-4DB2-BD59-A6C34878D82A}">
                    <a16:rowId xmlns:a16="http://schemas.microsoft.com/office/drawing/2014/main" val="10003"/>
                  </a:ext>
                </a:extLst>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86"/>
        <p:cNvGrpSpPr/>
        <p:nvPr/>
      </p:nvGrpSpPr>
      <p:grpSpPr>
        <a:xfrm>
          <a:off x="0" y="0"/>
          <a:ext cx="0" cy="0"/>
          <a:chOff x="0" y="0"/>
          <a:chExt cx="0" cy="0"/>
        </a:xfrm>
      </p:grpSpPr>
      <p:sp>
        <p:nvSpPr>
          <p:cNvPr id="187" name="Google Shape;187;g75bd9a8557_1_52"/>
          <p:cNvSpPr txBox="1">
            <a:spLocks noGrp="1"/>
          </p:cNvSpPr>
          <p:nvPr>
            <p:ph type="title"/>
          </p:nvPr>
        </p:nvSpPr>
        <p:spPr>
          <a:xfrm>
            <a:off x="455425" y="493947"/>
            <a:ext cx="7973400" cy="657900"/>
          </a:xfrm>
          <a:prstGeom prst="rect">
            <a:avLst/>
          </a:prstGeom>
          <a:noFill/>
          <a:ln>
            <a:noFill/>
          </a:ln>
        </p:spPr>
        <p:txBody>
          <a:bodyPr spcFirstLastPara="1" wrap="square" lIns="32750" tIns="32750" rIns="32750" bIns="32750" anchor="ctr" anchorCtr="0">
            <a:noAutofit/>
          </a:bodyPr>
          <a:lstStyle/>
          <a:p>
            <a:pPr marL="0" lvl="0" indent="0" algn="ctr" rtl="0">
              <a:lnSpc>
                <a:spcPct val="100000"/>
              </a:lnSpc>
              <a:spcBef>
                <a:spcPts val="0"/>
              </a:spcBef>
              <a:spcAft>
                <a:spcPts val="0"/>
              </a:spcAft>
              <a:buClr>
                <a:srgbClr val="FFFFFF"/>
              </a:buClr>
              <a:buSzPts val="4500"/>
              <a:buFont typeface="Palatino"/>
              <a:buNone/>
            </a:pPr>
            <a:r>
              <a:rPr lang="en-US">
                <a:latin typeface="Palatino"/>
                <a:ea typeface="Palatino"/>
                <a:cs typeface="Palatino"/>
                <a:sym typeface="Palatino"/>
              </a:rPr>
              <a:t>P</a:t>
            </a:r>
            <a:r>
              <a:rPr lang="en-US" i="0" strike="noStrike" cap="none">
                <a:latin typeface="Palatino"/>
                <a:ea typeface="Palatino"/>
                <a:cs typeface="Palatino"/>
                <a:sym typeface="Palatino"/>
              </a:rPr>
              <a:t>ES</a:t>
            </a:r>
            <a:r>
              <a:rPr lang="en-US" sz="3600" i="0" u="sng" strike="noStrike" cap="none">
                <a:latin typeface="Palatino"/>
                <a:ea typeface="Palatino"/>
                <a:cs typeface="Palatino"/>
                <a:sym typeface="Palatino"/>
              </a:rPr>
              <a:t>T</a:t>
            </a:r>
            <a:r>
              <a:rPr lang="en-US" i="0" u="none" strike="noStrike" cap="none">
                <a:latin typeface="Palatino"/>
                <a:ea typeface="Palatino"/>
                <a:cs typeface="Palatino"/>
                <a:sym typeface="Palatino"/>
              </a:rPr>
              <a:t> Analysis</a:t>
            </a:r>
            <a:r>
              <a:rPr lang="en-US">
                <a:latin typeface="Palatino"/>
                <a:ea typeface="Palatino"/>
                <a:cs typeface="Palatino"/>
                <a:sym typeface="Palatino"/>
              </a:rPr>
              <a:t>: Technological</a:t>
            </a:r>
            <a:r>
              <a:rPr lang="en-US" b="0" i="0" u="none" strike="noStrike" cap="none">
                <a:latin typeface="Palatino"/>
                <a:ea typeface="Palatino"/>
                <a:cs typeface="Palatino"/>
                <a:sym typeface="Palatino"/>
              </a:rPr>
              <a:t> </a:t>
            </a:r>
            <a:endParaRPr>
              <a:latin typeface="Palatino"/>
              <a:ea typeface="Palatino"/>
              <a:cs typeface="Palatino"/>
              <a:sym typeface="Palatino"/>
            </a:endParaRPr>
          </a:p>
        </p:txBody>
      </p:sp>
      <p:graphicFrame>
        <p:nvGraphicFramePr>
          <p:cNvPr id="188" name="Google Shape;188;g75bd9a8557_1_52"/>
          <p:cNvGraphicFramePr/>
          <p:nvPr/>
        </p:nvGraphicFramePr>
        <p:xfrm>
          <a:off x="0" y="1330925"/>
          <a:ext cx="3000000" cy="3000000"/>
        </p:xfrm>
        <a:graphic>
          <a:graphicData uri="http://schemas.openxmlformats.org/drawingml/2006/table">
            <a:tbl>
              <a:tblPr>
                <a:noFill/>
                <a:tableStyleId>{E47524D7-2335-4AB9-8CF1-0D968FAC3876}</a:tableStyleId>
              </a:tblPr>
              <a:tblGrid>
                <a:gridCol w="3756825">
                  <a:extLst>
                    <a:ext uri="{9D8B030D-6E8A-4147-A177-3AD203B41FA5}">
                      <a16:colId xmlns:a16="http://schemas.microsoft.com/office/drawing/2014/main" val="20000"/>
                    </a:ext>
                  </a:extLst>
                </a:gridCol>
                <a:gridCol w="2693575">
                  <a:extLst>
                    <a:ext uri="{9D8B030D-6E8A-4147-A177-3AD203B41FA5}">
                      <a16:colId xmlns:a16="http://schemas.microsoft.com/office/drawing/2014/main" val="20001"/>
                    </a:ext>
                  </a:extLst>
                </a:gridCol>
                <a:gridCol w="2693575">
                  <a:extLst>
                    <a:ext uri="{9D8B030D-6E8A-4147-A177-3AD203B41FA5}">
                      <a16:colId xmlns:a16="http://schemas.microsoft.com/office/drawing/2014/main" val="20002"/>
                    </a:ext>
                  </a:extLst>
                </a:gridCol>
              </a:tblGrid>
              <a:tr h="924425">
                <a:tc>
                  <a:txBody>
                    <a:bodyPr/>
                    <a:lstStyle/>
                    <a:p>
                      <a:pPr marL="0" marR="0" lvl="0" indent="0" algn="ctr" rtl="0">
                        <a:lnSpc>
                          <a:spcPct val="100000"/>
                        </a:lnSpc>
                        <a:spcBef>
                          <a:spcPts val="0"/>
                        </a:spcBef>
                        <a:spcAft>
                          <a:spcPts val="0"/>
                        </a:spcAft>
                        <a:buClr>
                          <a:srgbClr val="FFFFFF"/>
                        </a:buClr>
                        <a:buSzPts val="1700"/>
                        <a:buFont typeface="Palatino"/>
                        <a:buNone/>
                      </a:pPr>
                      <a:r>
                        <a:rPr lang="en-US" b="1" u="none" strike="noStrike" cap="none">
                          <a:solidFill>
                            <a:srgbClr val="000000"/>
                          </a:solidFill>
                          <a:latin typeface="Palatino"/>
                          <a:ea typeface="Palatino"/>
                          <a:cs typeface="Palatino"/>
                          <a:sym typeface="Palatino"/>
                        </a:rPr>
                        <a:t>Issue</a:t>
                      </a:r>
                      <a:endParaRPr u="none" strike="noStrike" cap="none">
                        <a:solidFill>
                          <a:srgbClr val="000000"/>
                        </a:solidFill>
                        <a:latin typeface="Palatino"/>
                        <a:ea typeface="Palatino"/>
                        <a:cs typeface="Palatino"/>
                        <a:sym typeface="Palatino"/>
                      </a:endParaRPr>
                    </a:p>
                  </a:txBody>
                  <a:tcPr marL="35725" marR="35725" marT="26800" marB="26800" anchor="ctr">
                    <a:lnL w="12700" cap="flat" cmpd="sng">
                      <a:solidFill>
                        <a:srgbClr val="474E49"/>
                      </a:solidFill>
                      <a:prstDash val="solid"/>
                      <a:round/>
                      <a:headEnd type="none" w="sm" len="sm"/>
                      <a:tailEnd type="none" w="sm" len="sm"/>
                    </a:lnL>
                    <a:lnR w="12700" cap="flat" cmpd="sng">
                      <a:solidFill>
                        <a:srgbClr val="474E49"/>
                      </a:solidFill>
                      <a:prstDash val="solid"/>
                      <a:round/>
                      <a:headEnd type="none" w="sm" len="sm"/>
                      <a:tailEnd type="none" w="sm" len="sm"/>
                    </a:lnR>
                    <a:lnT w="12700" cap="flat" cmpd="sng">
                      <a:solidFill>
                        <a:srgbClr val="474E49"/>
                      </a:solidFill>
                      <a:prstDash val="solid"/>
                      <a:round/>
                      <a:headEnd type="none" w="sm" len="sm"/>
                      <a:tailEnd type="none" w="sm" len="sm"/>
                    </a:lnT>
                    <a:lnB w="12700" cap="flat" cmpd="sng">
                      <a:solidFill>
                        <a:srgbClr val="474E49"/>
                      </a:solidFill>
                      <a:prstDash val="solid"/>
                      <a:round/>
                      <a:headEnd type="none" w="sm" len="sm"/>
                      <a:tailEnd type="none" w="sm" len="sm"/>
                    </a:lnB>
                    <a:solidFill>
                      <a:srgbClr val="93C47D"/>
                    </a:solidFill>
                  </a:tcPr>
                </a:tc>
                <a:tc>
                  <a:txBody>
                    <a:bodyPr/>
                    <a:lstStyle/>
                    <a:p>
                      <a:pPr marL="0" marR="0" lvl="0" indent="0" algn="ctr" rtl="0">
                        <a:lnSpc>
                          <a:spcPct val="100000"/>
                        </a:lnSpc>
                        <a:spcBef>
                          <a:spcPts val="0"/>
                        </a:spcBef>
                        <a:spcAft>
                          <a:spcPts val="0"/>
                        </a:spcAft>
                        <a:buClr>
                          <a:srgbClr val="FFFFFF"/>
                        </a:buClr>
                        <a:buSzPts val="1700"/>
                        <a:buFont typeface="Palatino"/>
                        <a:buNone/>
                      </a:pPr>
                      <a:r>
                        <a:rPr lang="en-US" b="1" u="none" strike="noStrike" cap="none">
                          <a:solidFill>
                            <a:srgbClr val="000000"/>
                          </a:solidFill>
                          <a:latin typeface="Palatino"/>
                          <a:ea typeface="Palatino"/>
                          <a:cs typeface="Palatino"/>
                          <a:sym typeface="Palatino"/>
                        </a:rPr>
                        <a:t>Impact</a:t>
                      </a:r>
                      <a:endParaRPr u="none" strike="noStrike" cap="none">
                        <a:solidFill>
                          <a:srgbClr val="000000"/>
                        </a:solidFill>
                        <a:latin typeface="Palatino"/>
                        <a:ea typeface="Palatino"/>
                        <a:cs typeface="Palatino"/>
                        <a:sym typeface="Palatino"/>
                      </a:endParaRPr>
                    </a:p>
                  </a:txBody>
                  <a:tcPr marL="35725" marR="35725" marT="26800" marB="26800" anchor="ctr">
                    <a:lnL w="12700" cap="flat" cmpd="sng">
                      <a:solidFill>
                        <a:srgbClr val="474E49"/>
                      </a:solidFill>
                      <a:prstDash val="solid"/>
                      <a:round/>
                      <a:headEnd type="none" w="sm" len="sm"/>
                      <a:tailEnd type="none" w="sm" len="sm"/>
                    </a:lnL>
                    <a:lnR w="12700" cap="flat" cmpd="sng">
                      <a:solidFill>
                        <a:srgbClr val="474E49"/>
                      </a:solidFill>
                      <a:prstDash val="solid"/>
                      <a:round/>
                      <a:headEnd type="none" w="sm" len="sm"/>
                      <a:tailEnd type="none" w="sm" len="sm"/>
                    </a:lnR>
                    <a:lnT w="12700" cap="flat" cmpd="sng">
                      <a:solidFill>
                        <a:srgbClr val="474E49"/>
                      </a:solidFill>
                      <a:prstDash val="solid"/>
                      <a:round/>
                      <a:headEnd type="none" w="sm" len="sm"/>
                      <a:tailEnd type="none" w="sm" len="sm"/>
                    </a:lnT>
                    <a:lnB w="12700" cap="flat" cmpd="sng">
                      <a:solidFill>
                        <a:srgbClr val="474E49"/>
                      </a:solidFill>
                      <a:prstDash val="solid"/>
                      <a:round/>
                      <a:headEnd type="none" w="sm" len="sm"/>
                      <a:tailEnd type="none" w="sm" len="sm"/>
                    </a:lnB>
                    <a:solidFill>
                      <a:srgbClr val="93C47D"/>
                    </a:solidFill>
                  </a:tcPr>
                </a:tc>
                <a:tc>
                  <a:txBody>
                    <a:bodyPr/>
                    <a:lstStyle/>
                    <a:p>
                      <a:pPr marL="0" marR="0" lvl="0" indent="0" algn="ctr" rtl="0">
                        <a:lnSpc>
                          <a:spcPct val="100000"/>
                        </a:lnSpc>
                        <a:spcBef>
                          <a:spcPts val="0"/>
                        </a:spcBef>
                        <a:spcAft>
                          <a:spcPts val="0"/>
                        </a:spcAft>
                        <a:buClr>
                          <a:srgbClr val="FFFFFF"/>
                        </a:buClr>
                        <a:buSzPts val="1700"/>
                        <a:buFont typeface="Palatino"/>
                        <a:buNone/>
                      </a:pPr>
                      <a:r>
                        <a:rPr lang="en-US" b="1" u="none" strike="noStrike" cap="none">
                          <a:solidFill>
                            <a:srgbClr val="000000"/>
                          </a:solidFill>
                          <a:latin typeface="Palatino"/>
                          <a:ea typeface="Palatino"/>
                          <a:cs typeface="Palatino"/>
                          <a:sym typeface="Palatino"/>
                        </a:rPr>
                        <a:t>Implication</a:t>
                      </a:r>
                      <a:endParaRPr u="none" strike="noStrike" cap="none">
                        <a:solidFill>
                          <a:srgbClr val="000000"/>
                        </a:solidFill>
                        <a:latin typeface="Palatino"/>
                        <a:ea typeface="Palatino"/>
                        <a:cs typeface="Palatino"/>
                        <a:sym typeface="Palatino"/>
                      </a:endParaRPr>
                    </a:p>
                  </a:txBody>
                  <a:tcPr marL="35725" marR="35725" marT="26800" marB="26800" anchor="ctr">
                    <a:lnL w="12700" cap="flat" cmpd="sng">
                      <a:solidFill>
                        <a:srgbClr val="474E49"/>
                      </a:solidFill>
                      <a:prstDash val="solid"/>
                      <a:round/>
                      <a:headEnd type="none" w="sm" len="sm"/>
                      <a:tailEnd type="none" w="sm" len="sm"/>
                    </a:lnL>
                    <a:lnR w="12700" cap="flat" cmpd="sng">
                      <a:solidFill>
                        <a:srgbClr val="474E49"/>
                      </a:solidFill>
                      <a:prstDash val="solid"/>
                      <a:round/>
                      <a:headEnd type="none" w="sm" len="sm"/>
                      <a:tailEnd type="none" w="sm" len="sm"/>
                    </a:lnR>
                    <a:lnT w="12700" cap="flat" cmpd="sng">
                      <a:solidFill>
                        <a:srgbClr val="474E49"/>
                      </a:solidFill>
                      <a:prstDash val="solid"/>
                      <a:round/>
                      <a:headEnd type="none" w="sm" len="sm"/>
                      <a:tailEnd type="none" w="sm" len="sm"/>
                    </a:lnT>
                    <a:lnB w="12700" cap="flat" cmpd="sng">
                      <a:solidFill>
                        <a:srgbClr val="474E49"/>
                      </a:solidFill>
                      <a:prstDash val="solid"/>
                      <a:round/>
                      <a:headEnd type="none" w="sm" len="sm"/>
                      <a:tailEnd type="none" w="sm" len="sm"/>
                    </a:lnB>
                    <a:solidFill>
                      <a:srgbClr val="93C47D"/>
                    </a:solidFill>
                  </a:tcPr>
                </a:tc>
                <a:extLst>
                  <a:ext uri="{0D108BD9-81ED-4DB2-BD59-A6C34878D82A}">
                    <a16:rowId xmlns:a16="http://schemas.microsoft.com/office/drawing/2014/main" val="10000"/>
                  </a:ext>
                </a:extLst>
              </a:tr>
              <a:tr h="1039325">
                <a:tc>
                  <a:txBody>
                    <a:bodyPr/>
                    <a:lstStyle/>
                    <a:p>
                      <a:pPr marL="0" marR="0" lvl="0" indent="0" algn="ctr" rtl="0">
                        <a:lnSpc>
                          <a:spcPct val="100000"/>
                        </a:lnSpc>
                        <a:spcBef>
                          <a:spcPts val="0"/>
                        </a:spcBef>
                        <a:spcAft>
                          <a:spcPts val="0"/>
                        </a:spcAft>
                        <a:buClr>
                          <a:srgbClr val="546056"/>
                        </a:buClr>
                        <a:buSzPts val="1100"/>
                        <a:buFont typeface="Palatino"/>
                        <a:buNone/>
                      </a:pPr>
                      <a:r>
                        <a:rPr lang="en-US" u="none" strike="noStrike" cap="none">
                          <a:solidFill>
                            <a:srgbClr val="546056"/>
                          </a:solidFill>
                          <a:latin typeface="Palatino"/>
                          <a:ea typeface="Palatino"/>
                          <a:cs typeface="Palatino"/>
                          <a:sym typeface="Palatino"/>
                        </a:rPr>
                        <a:t>Inefficient machinery</a:t>
                      </a:r>
                      <a:endParaRPr u="none" strike="noStrike" cap="none">
                        <a:latin typeface="Palatino"/>
                        <a:ea typeface="Palatino"/>
                        <a:cs typeface="Palatino"/>
                        <a:sym typeface="Palatino"/>
                      </a:endParaRPr>
                    </a:p>
                  </a:txBody>
                  <a:tcPr marL="35725" marR="35725" marT="26800" marB="2680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12700" cap="flat" cmpd="sng">
                      <a:solidFill>
                        <a:srgbClr val="474E49"/>
                      </a:solidFill>
                      <a:prstDash val="solid"/>
                      <a:round/>
                      <a:headEnd type="none" w="sm" len="sm"/>
                      <a:tailEnd type="none" w="sm" len="sm"/>
                    </a:lnT>
                    <a:lnB w="12700" cap="flat" cmpd="sng">
                      <a:solidFill>
                        <a:srgbClr val="474E49"/>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546056"/>
                        </a:buClr>
                        <a:buSzPts val="1100"/>
                        <a:buFont typeface="Palatino"/>
                        <a:buNone/>
                      </a:pPr>
                      <a:r>
                        <a:rPr lang="en-US" u="none" strike="noStrike" cap="none">
                          <a:solidFill>
                            <a:srgbClr val="546056"/>
                          </a:solidFill>
                          <a:latin typeface="Palatino"/>
                          <a:ea typeface="Palatino"/>
                          <a:cs typeface="Palatino"/>
                          <a:sym typeface="Palatino"/>
                        </a:rPr>
                        <a:t>Production is not up to the mark </a:t>
                      </a:r>
                      <a:endParaRPr u="none" strike="noStrike" cap="none">
                        <a:latin typeface="Palatino"/>
                        <a:ea typeface="Palatino"/>
                        <a:cs typeface="Palatino"/>
                        <a:sym typeface="Palatino"/>
                      </a:endParaRPr>
                    </a:p>
                  </a:txBody>
                  <a:tcPr marL="35725" marR="35725" marT="26800" marB="2680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12700" cap="flat" cmpd="sng">
                      <a:solidFill>
                        <a:srgbClr val="474E49"/>
                      </a:solidFill>
                      <a:prstDash val="solid"/>
                      <a:round/>
                      <a:headEnd type="none" w="sm" len="sm"/>
                      <a:tailEnd type="none" w="sm" len="sm"/>
                    </a:lnT>
                    <a:lnB w="12700" cap="flat" cmpd="sng">
                      <a:solidFill>
                        <a:srgbClr val="474E49"/>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546056"/>
                        </a:buClr>
                        <a:buSzPts val="1100"/>
                        <a:buFont typeface="Palatino"/>
                        <a:buNone/>
                      </a:pPr>
                      <a:r>
                        <a:rPr lang="en-US" u="none" strike="noStrike" cap="none">
                          <a:solidFill>
                            <a:srgbClr val="546056"/>
                          </a:solidFill>
                          <a:latin typeface="Palatino"/>
                          <a:ea typeface="Palatino"/>
                          <a:cs typeface="Palatino"/>
                          <a:sym typeface="Palatino"/>
                        </a:rPr>
                        <a:t>Upgrade to the latest machinery </a:t>
                      </a:r>
                      <a:endParaRPr u="none" strike="noStrike" cap="none">
                        <a:latin typeface="Palatino"/>
                        <a:ea typeface="Palatino"/>
                        <a:cs typeface="Palatino"/>
                        <a:sym typeface="Palatino"/>
                      </a:endParaRPr>
                    </a:p>
                  </a:txBody>
                  <a:tcPr marL="35725" marR="35725" marT="26800" marB="2680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12700" cap="flat" cmpd="sng">
                      <a:solidFill>
                        <a:srgbClr val="474E49"/>
                      </a:solidFill>
                      <a:prstDash val="solid"/>
                      <a:round/>
                      <a:headEnd type="none" w="sm" len="sm"/>
                      <a:tailEnd type="none" w="sm" len="sm"/>
                    </a:lnT>
                    <a:lnB w="12700" cap="flat" cmpd="sng">
                      <a:solidFill>
                        <a:srgbClr val="474E49"/>
                      </a:solidFill>
                      <a:prstDash val="solid"/>
                      <a:round/>
                      <a:headEnd type="none" w="sm" len="sm"/>
                      <a:tailEnd type="none" w="sm" len="sm"/>
                    </a:lnB>
                  </a:tcPr>
                </a:tc>
                <a:extLst>
                  <a:ext uri="{0D108BD9-81ED-4DB2-BD59-A6C34878D82A}">
                    <a16:rowId xmlns:a16="http://schemas.microsoft.com/office/drawing/2014/main" val="10001"/>
                  </a:ext>
                </a:extLst>
              </a:tr>
              <a:tr h="924425">
                <a:tc>
                  <a:txBody>
                    <a:bodyPr/>
                    <a:lstStyle/>
                    <a:p>
                      <a:pPr marL="0" marR="0" lvl="0" indent="0" algn="ctr" rtl="0">
                        <a:lnSpc>
                          <a:spcPct val="100000"/>
                        </a:lnSpc>
                        <a:spcBef>
                          <a:spcPts val="0"/>
                        </a:spcBef>
                        <a:spcAft>
                          <a:spcPts val="0"/>
                        </a:spcAft>
                        <a:buClr>
                          <a:srgbClr val="546056"/>
                        </a:buClr>
                        <a:buSzPts val="1100"/>
                        <a:buFont typeface="Palatino"/>
                        <a:buNone/>
                      </a:pPr>
                      <a:r>
                        <a:rPr lang="en-US" u="none" strike="noStrike" cap="none">
                          <a:solidFill>
                            <a:srgbClr val="546056"/>
                          </a:solidFill>
                          <a:latin typeface="Palatino"/>
                          <a:ea typeface="Palatino"/>
                          <a:cs typeface="Palatino"/>
                          <a:sym typeface="Palatino"/>
                        </a:rPr>
                        <a:t>Poor record keeping</a:t>
                      </a:r>
                      <a:endParaRPr u="none" strike="noStrike" cap="none">
                        <a:latin typeface="Palatino"/>
                        <a:ea typeface="Palatino"/>
                        <a:cs typeface="Palatino"/>
                        <a:sym typeface="Palatino"/>
                      </a:endParaRPr>
                    </a:p>
                  </a:txBody>
                  <a:tcPr marL="35725" marR="35725" marT="26800" marB="26800" anchor="ctr">
                    <a:lnL w="12700" cap="flat" cmpd="sng">
                      <a:solidFill>
                        <a:srgbClr val="474E49"/>
                      </a:solidFill>
                      <a:prstDash val="solid"/>
                      <a:round/>
                      <a:headEnd type="none" w="sm" len="sm"/>
                      <a:tailEnd type="none" w="sm" len="sm"/>
                    </a:lnL>
                    <a:lnR w="12700" cap="flat" cmpd="sng">
                      <a:solidFill>
                        <a:srgbClr val="474E49"/>
                      </a:solidFill>
                      <a:prstDash val="solid"/>
                      <a:round/>
                      <a:headEnd type="none" w="sm" len="sm"/>
                      <a:tailEnd type="none" w="sm" len="sm"/>
                    </a:lnR>
                    <a:lnT w="12700" cap="flat" cmpd="sng">
                      <a:solidFill>
                        <a:srgbClr val="474E49"/>
                      </a:solidFill>
                      <a:prstDash val="solid"/>
                      <a:round/>
                      <a:headEnd type="none" w="sm" len="sm"/>
                      <a:tailEnd type="none" w="sm" len="sm"/>
                    </a:lnT>
                    <a:lnB w="12700" cap="flat" cmpd="sng">
                      <a:solidFill>
                        <a:srgbClr val="474E49"/>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546056"/>
                        </a:buClr>
                        <a:buSzPts val="1100"/>
                        <a:buFont typeface="Palatino"/>
                        <a:buNone/>
                      </a:pPr>
                      <a:r>
                        <a:rPr lang="en-US" u="none" strike="noStrike" cap="none">
                          <a:solidFill>
                            <a:srgbClr val="546056"/>
                          </a:solidFill>
                          <a:latin typeface="Palatino"/>
                          <a:ea typeface="Palatino"/>
                          <a:cs typeface="Palatino"/>
                          <a:sym typeface="Palatino"/>
                        </a:rPr>
                        <a:t>Increased maintaining costs</a:t>
                      </a:r>
                      <a:endParaRPr u="none" strike="noStrike" cap="none">
                        <a:latin typeface="Palatino"/>
                        <a:ea typeface="Palatino"/>
                        <a:cs typeface="Palatino"/>
                        <a:sym typeface="Palatino"/>
                      </a:endParaRPr>
                    </a:p>
                  </a:txBody>
                  <a:tcPr marL="35725" marR="35725" marT="26800" marB="26800" anchor="ctr">
                    <a:lnL w="12700" cap="flat" cmpd="sng">
                      <a:solidFill>
                        <a:srgbClr val="474E49"/>
                      </a:solidFill>
                      <a:prstDash val="solid"/>
                      <a:round/>
                      <a:headEnd type="none" w="sm" len="sm"/>
                      <a:tailEnd type="none" w="sm" len="sm"/>
                    </a:lnL>
                    <a:lnR w="12700" cap="flat" cmpd="sng">
                      <a:solidFill>
                        <a:srgbClr val="474E49"/>
                      </a:solidFill>
                      <a:prstDash val="solid"/>
                      <a:round/>
                      <a:headEnd type="none" w="sm" len="sm"/>
                      <a:tailEnd type="none" w="sm" len="sm"/>
                    </a:lnR>
                    <a:lnT w="12700" cap="flat" cmpd="sng">
                      <a:solidFill>
                        <a:srgbClr val="474E49"/>
                      </a:solidFill>
                      <a:prstDash val="solid"/>
                      <a:round/>
                      <a:headEnd type="none" w="sm" len="sm"/>
                      <a:tailEnd type="none" w="sm" len="sm"/>
                    </a:lnT>
                    <a:lnB w="12700" cap="flat" cmpd="sng">
                      <a:solidFill>
                        <a:srgbClr val="474E49"/>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546056"/>
                        </a:buClr>
                        <a:buSzPts val="1100"/>
                        <a:buFont typeface="Palatino"/>
                        <a:buNone/>
                      </a:pPr>
                      <a:r>
                        <a:rPr lang="en-US" u="none" strike="noStrike" cap="none">
                          <a:solidFill>
                            <a:srgbClr val="546056"/>
                          </a:solidFill>
                          <a:latin typeface="Palatino"/>
                          <a:ea typeface="Palatino"/>
                          <a:cs typeface="Palatino"/>
                          <a:sym typeface="Palatino"/>
                        </a:rPr>
                        <a:t>Purchased good quality machine </a:t>
                      </a:r>
                      <a:endParaRPr u="none" strike="noStrike" cap="none">
                        <a:latin typeface="Palatino"/>
                        <a:ea typeface="Palatino"/>
                        <a:cs typeface="Palatino"/>
                        <a:sym typeface="Palatino"/>
                      </a:endParaRPr>
                    </a:p>
                  </a:txBody>
                  <a:tcPr marL="35725" marR="35725" marT="26800" marB="26800" anchor="ctr">
                    <a:lnL w="12700" cap="flat" cmpd="sng">
                      <a:solidFill>
                        <a:srgbClr val="474E49"/>
                      </a:solidFill>
                      <a:prstDash val="solid"/>
                      <a:round/>
                      <a:headEnd type="none" w="sm" len="sm"/>
                      <a:tailEnd type="none" w="sm" len="sm"/>
                    </a:lnL>
                    <a:lnR w="12700" cap="flat" cmpd="sng">
                      <a:solidFill>
                        <a:srgbClr val="474E49"/>
                      </a:solidFill>
                      <a:prstDash val="solid"/>
                      <a:round/>
                      <a:headEnd type="none" w="sm" len="sm"/>
                      <a:tailEnd type="none" w="sm" len="sm"/>
                    </a:lnR>
                    <a:lnT w="12700" cap="flat" cmpd="sng">
                      <a:solidFill>
                        <a:srgbClr val="474E49"/>
                      </a:solidFill>
                      <a:prstDash val="solid"/>
                      <a:round/>
                      <a:headEnd type="none" w="sm" len="sm"/>
                      <a:tailEnd type="none" w="sm" len="sm"/>
                    </a:lnT>
                    <a:lnB w="12700" cap="flat" cmpd="sng">
                      <a:solidFill>
                        <a:srgbClr val="474E49"/>
                      </a:solidFill>
                      <a:prstDash val="solid"/>
                      <a:round/>
                      <a:headEnd type="none" w="sm" len="sm"/>
                      <a:tailEnd type="none" w="sm" len="sm"/>
                    </a:lnB>
                  </a:tcPr>
                </a:tc>
                <a:extLst>
                  <a:ext uri="{0D108BD9-81ED-4DB2-BD59-A6C34878D82A}">
                    <a16:rowId xmlns:a16="http://schemas.microsoft.com/office/drawing/2014/main" val="10002"/>
                  </a:ext>
                </a:extLst>
              </a:tr>
              <a:tr h="924425">
                <a:tc>
                  <a:txBody>
                    <a:bodyPr/>
                    <a:lstStyle/>
                    <a:p>
                      <a:pPr marL="0" marR="0" lvl="0" indent="0" algn="ctr" rtl="0">
                        <a:lnSpc>
                          <a:spcPct val="100000"/>
                        </a:lnSpc>
                        <a:spcBef>
                          <a:spcPts val="0"/>
                        </a:spcBef>
                        <a:spcAft>
                          <a:spcPts val="0"/>
                        </a:spcAft>
                        <a:buClr>
                          <a:srgbClr val="546056"/>
                        </a:buClr>
                        <a:buSzPts val="1100"/>
                        <a:buFont typeface="Palatino"/>
                        <a:buNone/>
                      </a:pPr>
                      <a:r>
                        <a:rPr lang="en-US" u="none" strike="noStrike" cap="none">
                          <a:solidFill>
                            <a:srgbClr val="546056"/>
                          </a:solidFill>
                          <a:latin typeface="Palatino"/>
                          <a:ea typeface="Palatino"/>
                          <a:cs typeface="Palatino"/>
                          <a:sym typeface="Palatino"/>
                        </a:rPr>
                        <a:t>Expensive equipments</a:t>
                      </a:r>
                      <a:endParaRPr u="none" strike="noStrike" cap="none">
                        <a:latin typeface="Palatino"/>
                        <a:ea typeface="Palatino"/>
                        <a:cs typeface="Palatino"/>
                        <a:sym typeface="Palatino"/>
                      </a:endParaRPr>
                    </a:p>
                  </a:txBody>
                  <a:tcPr marL="35725" marR="35725" marT="26800" marB="26800" anchor="ctr">
                    <a:lnL w="12700" cap="flat" cmpd="sng">
                      <a:solidFill>
                        <a:srgbClr val="474E49"/>
                      </a:solidFill>
                      <a:prstDash val="solid"/>
                      <a:round/>
                      <a:headEnd type="none" w="sm" len="sm"/>
                      <a:tailEnd type="none" w="sm" len="sm"/>
                    </a:lnL>
                    <a:lnR w="12700" cap="flat" cmpd="sng">
                      <a:solidFill>
                        <a:srgbClr val="474E49"/>
                      </a:solidFill>
                      <a:prstDash val="solid"/>
                      <a:round/>
                      <a:headEnd type="none" w="sm" len="sm"/>
                      <a:tailEnd type="none" w="sm" len="sm"/>
                    </a:lnR>
                    <a:lnT w="12700" cap="flat" cmpd="sng">
                      <a:solidFill>
                        <a:srgbClr val="474E49"/>
                      </a:solidFill>
                      <a:prstDash val="solid"/>
                      <a:round/>
                      <a:headEnd type="none" w="sm" len="sm"/>
                      <a:tailEnd type="none" w="sm" len="sm"/>
                    </a:lnT>
                    <a:lnB w="12700" cap="flat" cmpd="sng">
                      <a:solidFill>
                        <a:srgbClr val="474E49"/>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546056"/>
                        </a:buClr>
                        <a:buSzPts val="1100"/>
                        <a:buFont typeface="Palatino"/>
                        <a:buNone/>
                      </a:pPr>
                      <a:r>
                        <a:rPr lang="en-US" u="none" strike="noStrike" cap="none">
                          <a:solidFill>
                            <a:srgbClr val="546056"/>
                          </a:solidFill>
                          <a:latin typeface="Palatino"/>
                          <a:ea typeface="Palatino"/>
                          <a:cs typeface="Palatino"/>
                          <a:sym typeface="Palatino"/>
                        </a:rPr>
                        <a:t>Low production</a:t>
                      </a:r>
                      <a:endParaRPr u="none" strike="noStrike" cap="none">
                        <a:latin typeface="Palatino"/>
                        <a:ea typeface="Palatino"/>
                        <a:cs typeface="Palatino"/>
                        <a:sym typeface="Palatino"/>
                      </a:endParaRPr>
                    </a:p>
                  </a:txBody>
                  <a:tcPr marL="35725" marR="35725" marT="26800" marB="26800" anchor="ctr">
                    <a:lnL w="12700" cap="flat" cmpd="sng">
                      <a:solidFill>
                        <a:srgbClr val="474E49"/>
                      </a:solidFill>
                      <a:prstDash val="solid"/>
                      <a:round/>
                      <a:headEnd type="none" w="sm" len="sm"/>
                      <a:tailEnd type="none" w="sm" len="sm"/>
                    </a:lnL>
                    <a:lnR w="12700" cap="flat" cmpd="sng">
                      <a:solidFill>
                        <a:srgbClr val="474E49"/>
                      </a:solidFill>
                      <a:prstDash val="solid"/>
                      <a:round/>
                      <a:headEnd type="none" w="sm" len="sm"/>
                      <a:tailEnd type="none" w="sm" len="sm"/>
                    </a:lnR>
                    <a:lnT w="12700" cap="flat" cmpd="sng">
                      <a:solidFill>
                        <a:srgbClr val="474E49"/>
                      </a:solidFill>
                      <a:prstDash val="solid"/>
                      <a:round/>
                      <a:headEnd type="none" w="sm" len="sm"/>
                      <a:tailEnd type="none" w="sm" len="sm"/>
                    </a:lnT>
                    <a:lnB w="12700" cap="flat" cmpd="sng">
                      <a:solidFill>
                        <a:srgbClr val="474E49"/>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546056"/>
                        </a:buClr>
                        <a:buSzPts val="1100"/>
                        <a:buFont typeface="Palatino"/>
                        <a:buNone/>
                      </a:pPr>
                      <a:r>
                        <a:rPr lang="en-US" u="none" strike="noStrike" cap="none">
                          <a:solidFill>
                            <a:srgbClr val="546056"/>
                          </a:solidFill>
                          <a:latin typeface="Palatino"/>
                          <a:ea typeface="Palatino"/>
                          <a:cs typeface="Palatino"/>
                          <a:sym typeface="Palatino"/>
                        </a:rPr>
                        <a:t>Hire a manager with software expertise</a:t>
                      </a:r>
                      <a:endParaRPr u="none" strike="noStrike" cap="none">
                        <a:latin typeface="Palatino"/>
                        <a:ea typeface="Palatino"/>
                        <a:cs typeface="Palatino"/>
                        <a:sym typeface="Palatino"/>
                      </a:endParaRPr>
                    </a:p>
                  </a:txBody>
                  <a:tcPr marL="35725" marR="35725" marT="26800" marB="26800" anchor="ctr">
                    <a:lnL w="12700" cap="flat" cmpd="sng">
                      <a:solidFill>
                        <a:srgbClr val="474E49"/>
                      </a:solidFill>
                      <a:prstDash val="solid"/>
                      <a:round/>
                      <a:headEnd type="none" w="sm" len="sm"/>
                      <a:tailEnd type="none" w="sm" len="sm"/>
                    </a:lnL>
                    <a:lnR w="12700" cap="flat" cmpd="sng">
                      <a:solidFill>
                        <a:srgbClr val="474E49"/>
                      </a:solidFill>
                      <a:prstDash val="solid"/>
                      <a:round/>
                      <a:headEnd type="none" w="sm" len="sm"/>
                      <a:tailEnd type="none" w="sm" len="sm"/>
                    </a:lnR>
                    <a:lnT w="12700" cap="flat" cmpd="sng">
                      <a:solidFill>
                        <a:srgbClr val="474E49"/>
                      </a:solidFill>
                      <a:prstDash val="solid"/>
                      <a:round/>
                      <a:headEnd type="none" w="sm" len="sm"/>
                      <a:tailEnd type="none" w="sm" len="sm"/>
                    </a:lnT>
                    <a:lnB w="12700" cap="flat" cmpd="sng">
                      <a:solidFill>
                        <a:srgbClr val="474E49"/>
                      </a:solidFill>
                      <a:prstDash val="solid"/>
                      <a:round/>
                      <a:headEnd type="none" w="sm" len="sm"/>
                      <a:tailEnd type="none" w="sm" len="sm"/>
                    </a:lnB>
                  </a:tcPr>
                </a:tc>
                <a:extLst>
                  <a:ext uri="{0D108BD9-81ED-4DB2-BD59-A6C34878D82A}">
                    <a16:rowId xmlns:a16="http://schemas.microsoft.com/office/drawing/2014/main" val="10003"/>
                  </a:ext>
                </a:extLst>
              </a:tr>
            </a:tbl>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92"/>
        <p:cNvGrpSpPr/>
        <p:nvPr/>
      </p:nvGrpSpPr>
      <p:grpSpPr>
        <a:xfrm>
          <a:off x="0" y="0"/>
          <a:ext cx="0" cy="0"/>
          <a:chOff x="0" y="0"/>
          <a:chExt cx="0" cy="0"/>
        </a:xfrm>
      </p:grpSpPr>
      <p:sp>
        <p:nvSpPr>
          <p:cNvPr id="193" name="Google Shape;193;g6bc836f9db_0_172"/>
          <p:cNvSpPr txBox="1">
            <a:spLocks noGrp="1"/>
          </p:cNvSpPr>
          <p:nvPr>
            <p:ph type="title"/>
          </p:nvPr>
        </p:nvSpPr>
        <p:spPr>
          <a:xfrm>
            <a:off x="727650" y="0"/>
            <a:ext cx="7688700" cy="535200"/>
          </a:xfrm>
          <a:prstGeom prst="rect">
            <a:avLst/>
          </a:prstGeom>
        </p:spPr>
        <p:txBody>
          <a:bodyPr spcFirstLastPara="1" wrap="square" lIns="93125" tIns="93125" rIns="93125" bIns="93125" anchor="t" anchorCtr="0">
            <a:noAutofit/>
          </a:bodyPr>
          <a:lstStyle/>
          <a:p>
            <a:pPr marL="0" lvl="0" indent="0" algn="ctr" rtl="0">
              <a:spcBef>
                <a:spcPts val="0"/>
              </a:spcBef>
              <a:spcAft>
                <a:spcPts val="0"/>
              </a:spcAft>
              <a:buNone/>
            </a:pPr>
            <a:r>
              <a:rPr lang="en-US">
                <a:solidFill>
                  <a:srgbClr val="38761D"/>
                </a:solidFill>
                <a:latin typeface="Palatino"/>
                <a:ea typeface="Palatino"/>
                <a:cs typeface="Palatino"/>
                <a:sym typeface="Palatino"/>
              </a:rPr>
              <a:t>Market Analysis</a:t>
            </a:r>
            <a:endParaRPr>
              <a:solidFill>
                <a:srgbClr val="38761D"/>
              </a:solidFill>
              <a:latin typeface="Palatino"/>
              <a:ea typeface="Palatino"/>
              <a:cs typeface="Palatino"/>
              <a:sym typeface="Palatino"/>
            </a:endParaRPr>
          </a:p>
        </p:txBody>
      </p:sp>
      <p:sp>
        <p:nvSpPr>
          <p:cNvPr id="194" name="Google Shape;194;g6bc836f9db_0_172"/>
          <p:cNvSpPr txBox="1">
            <a:spLocks noGrp="1"/>
          </p:cNvSpPr>
          <p:nvPr>
            <p:ph type="body" idx="1"/>
          </p:nvPr>
        </p:nvSpPr>
        <p:spPr>
          <a:xfrm>
            <a:off x="35700" y="878650"/>
            <a:ext cx="9072600" cy="4160400"/>
          </a:xfrm>
          <a:prstGeom prst="rect">
            <a:avLst/>
          </a:prstGeom>
        </p:spPr>
        <p:txBody>
          <a:bodyPr spcFirstLastPara="1" wrap="square" lIns="93125" tIns="93125" rIns="93125" bIns="93125" anchor="t" anchorCtr="0">
            <a:noAutofit/>
          </a:bodyPr>
          <a:lstStyle/>
          <a:p>
            <a:pPr marL="0" lvl="0" indent="0" algn="l" rtl="0">
              <a:spcBef>
                <a:spcPts val="0"/>
              </a:spcBef>
              <a:spcAft>
                <a:spcPts val="0"/>
              </a:spcAft>
              <a:buNone/>
            </a:pPr>
            <a:r>
              <a:rPr lang="en-US">
                <a:solidFill>
                  <a:srgbClr val="000000"/>
                </a:solidFill>
                <a:latin typeface="Palatino"/>
                <a:ea typeface="Palatino"/>
                <a:cs typeface="Palatino"/>
                <a:sym typeface="Palatino"/>
              </a:rPr>
              <a:t>Target’s market: General population, </a:t>
            </a:r>
            <a:r>
              <a:rPr lang="en-US">
                <a:solidFill>
                  <a:srgbClr val="000000"/>
                </a:solidFill>
                <a:highlight>
                  <a:srgbClr val="FFFFFF"/>
                </a:highlight>
                <a:latin typeface="Palatino"/>
                <a:ea typeface="Palatino"/>
                <a:cs typeface="Palatino"/>
                <a:sym typeface="Palatino"/>
              </a:rPr>
              <a:t>men and women who are aged 25 to 40. They account for almost half (49 percent) of its total business (like the coffee chain consumers)</a:t>
            </a:r>
            <a:endParaRPr>
              <a:solidFill>
                <a:srgbClr val="000000"/>
              </a:solidFill>
              <a:highlight>
                <a:srgbClr val="FFFFFF"/>
              </a:highlight>
              <a:latin typeface="Palatino"/>
              <a:ea typeface="Palatino"/>
              <a:cs typeface="Palatino"/>
              <a:sym typeface="Palatino"/>
            </a:endParaRPr>
          </a:p>
          <a:p>
            <a:pPr marL="0" lvl="0" indent="0" algn="l" rtl="0">
              <a:spcBef>
                <a:spcPts val="1600"/>
              </a:spcBef>
              <a:spcAft>
                <a:spcPts val="0"/>
              </a:spcAft>
              <a:buNone/>
            </a:pPr>
            <a:r>
              <a:rPr lang="en-US">
                <a:solidFill>
                  <a:srgbClr val="000000"/>
                </a:solidFill>
                <a:highlight>
                  <a:srgbClr val="FFFFFF"/>
                </a:highlight>
                <a:latin typeface="Palatino"/>
                <a:ea typeface="Palatino"/>
                <a:cs typeface="Palatino"/>
                <a:sym typeface="Palatino"/>
              </a:rPr>
              <a:t>The target audiences for Starbucks share a variety of characteristics, including a high-income, an awareness of social status and environmental consciousness.</a:t>
            </a:r>
            <a:endParaRPr>
              <a:solidFill>
                <a:srgbClr val="000000"/>
              </a:solidFill>
              <a:highlight>
                <a:srgbClr val="FFFFFF"/>
              </a:highlight>
              <a:latin typeface="Palatino"/>
              <a:ea typeface="Palatino"/>
              <a:cs typeface="Palatino"/>
              <a:sym typeface="Palatino"/>
            </a:endParaRPr>
          </a:p>
          <a:p>
            <a:pPr marL="0" lvl="0" indent="0" algn="l" rtl="0">
              <a:spcBef>
                <a:spcPts val="1600"/>
              </a:spcBef>
              <a:spcAft>
                <a:spcPts val="0"/>
              </a:spcAft>
              <a:buNone/>
            </a:pPr>
            <a:r>
              <a:rPr lang="en-US">
                <a:solidFill>
                  <a:srgbClr val="000000"/>
                </a:solidFill>
                <a:highlight>
                  <a:srgbClr val="FFFFFF"/>
                </a:highlight>
                <a:latin typeface="Palatino"/>
                <a:ea typeface="Palatino"/>
                <a:cs typeface="Palatino"/>
                <a:sym typeface="Palatino"/>
              </a:rPr>
              <a:t>Size and growth of the target market: Growing due to increasing of stores, customer loyalty program, memberships card.</a:t>
            </a:r>
            <a:endParaRPr>
              <a:solidFill>
                <a:srgbClr val="000000"/>
              </a:solidFill>
              <a:highlight>
                <a:srgbClr val="FFFFFF"/>
              </a:highlight>
              <a:latin typeface="Palatino"/>
              <a:ea typeface="Palatino"/>
              <a:cs typeface="Palatino"/>
              <a:sym typeface="Palatino"/>
            </a:endParaRPr>
          </a:p>
          <a:p>
            <a:pPr marL="0" lvl="0" indent="0" algn="l" rtl="0">
              <a:spcBef>
                <a:spcPts val="1600"/>
              </a:spcBef>
              <a:spcAft>
                <a:spcPts val="0"/>
              </a:spcAft>
              <a:buNone/>
            </a:pPr>
            <a:r>
              <a:rPr lang="en-US">
                <a:solidFill>
                  <a:srgbClr val="000000"/>
                </a:solidFill>
                <a:highlight>
                  <a:srgbClr val="FFFFFF"/>
                </a:highlight>
                <a:latin typeface="Palatino"/>
                <a:ea typeface="Palatino"/>
                <a:cs typeface="Palatino"/>
                <a:sym typeface="Palatino"/>
              </a:rPr>
              <a:t>Distribution channel : Direct retail company-own stores, Retail stores, CPG merchandise, Supermarket, shopping centre, office coffee suppliers such as hotel, airlines, and mobile distribution channel.</a:t>
            </a:r>
            <a:endParaRPr>
              <a:solidFill>
                <a:srgbClr val="000000"/>
              </a:solidFill>
              <a:highlight>
                <a:srgbClr val="FFFFFF"/>
              </a:highlight>
              <a:latin typeface="Palatino"/>
              <a:ea typeface="Palatino"/>
              <a:cs typeface="Palatino"/>
              <a:sym typeface="Palatino"/>
            </a:endParaRPr>
          </a:p>
          <a:p>
            <a:pPr marL="0" lvl="0" indent="0" algn="l" rtl="0">
              <a:spcBef>
                <a:spcPts val="1600"/>
              </a:spcBef>
              <a:spcAft>
                <a:spcPts val="0"/>
              </a:spcAft>
              <a:buNone/>
            </a:pPr>
            <a:r>
              <a:rPr lang="en-US">
                <a:solidFill>
                  <a:srgbClr val="000000"/>
                </a:solidFill>
                <a:highlight>
                  <a:srgbClr val="FFFFFF"/>
                </a:highlight>
                <a:latin typeface="Palatino"/>
                <a:ea typeface="Palatino"/>
                <a:cs typeface="Palatino"/>
                <a:sym typeface="Palatino"/>
              </a:rPr>
              <a:t>Price sensitivity of customers : medium to high</a:t>
            </a:r>
            <a:endParaRPr>
              <a:solidFill>
                <a:srgbClr val="000000"/>
              </a:solidFill>
              <a:highlight>
                <a:srgbClr val="FFFFFF"/>
              </a:highlight>
              <a:latin typeface="Palatino"/>
              <a:ea typeface="Palatino"/>
              <a:cs typeface="Palatino"/>
              <a:sym typeface="Palatino"/>
            </a:endParaRPr>
          </a:p>
          <a:p>
            <a:pPr marL="0" lvl="0" indent="0" algn="l" rtl="0">
              <a:spcBef>
                <a:spcPts val="1600"/>
              </a:spcBef>
              <a:spcAft>
                <a:spcPts val="1600"/>
              </a:spcAft>
              <a:buNone/>
            </a:pPr>
            <a:r>
              <a:rPr lang="en-US" b="1">
                <a:solidFill>
                  <a:srgbClr val="000000"/>
                </a:solidFill>
                <a:highlight>
                  <a:srgbClr val="FFFF00"/>
                </a:highlight>
                <a:latin typeface="Palatino"/>
                <a:ea typeface="Palatino"/>
                <a:cs typeface="Palatino"/>
                <a:sym typeface="Palatino"/>
              </a:rPr>
              <a:t>Market trends: R</a:t>
            </a:r>
            <a:r>
              <a:rPr lang="en-US" sz="1150" b="1">
                <a:solidFill>
                  <a:srgbClr val="444444"/>
                </a:solidFill>
                <a:highlight>
                  <a:srgbClr val="FFFF00"/>
                </a:highlight>
                <a:latin typeface="Arial"/>
                <a:ea typeface="Arial"/>
                <a:cs typeface="Arial"/>
                <a:sym typeface="Arial"/>
              </a:rPr>
              <a:t>e</a:t>
            </a:r>
            <a:r>
              <a:rPr lang="en-US" b="1">
                <a:solidFill>
                  <a:srgbClr val="444444"/>
                </a:solidFill>
                <a:highlight>
                  <a:srgbClr val="FFFF00"/>
                </a:highlight>
                <a:latin typeface="Palatino"/>
                <a:ea typeface="Palatino"/>
                <a:cs typeface="Palatino"/>
                <a:sym typeface="Palatino"/>
              </a:rPr>
              <a:t>venue in the Coffee segment amounts to $429,478m in 2019. The market is expected to grow annually by 5.8%.</a:t>
            </a:r>
            <a:endParaRPr b="1">
              <a:solidFill>
                <a:srgbClr val="000000"/>
              </a:solidFill>
              <a:highlight>
                <a:srgbClr val="FFFF00"/>
              </a:highlight>
              <a:latin typeface="Palatino"/>
              <a:ea typeface="Palatino"/>
              <a:cs typeface="Palatino"/>
              <a:sym typeface="Palatino"/>
            </a:endParaRPr>
          </a:p>
        </p:txBody>
      </p:sp>
      <p:pic>
        <p:nvPicPr>
          <p:cNvPr id="195" name="Google Shape;195;g6bc836f9db_0_172"/>
          <p:cNvPicPr preferRelativeResize="0"/>
          <p:nvPr/>
        </p:nvPicPr>
        <p:blipFill>
          <a:blip r:embed="rId3">
            <a:alphaModFix/>
          </a:blip>
          <a:stretch>
            <a:fillRect/>
          </a:stretch>
        </p:blipFill>
        <p:spPr>
          <a:xfrm>
            <a:off x="8281777" y="4416175"/>
            <a:ext cx="738650" cy="73865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99"/>
        <p:cNvGrpSpPr/>
        <p:nvPr/>
      </p:nvGrpSpPr>
      <p:grpSpPr>
        <a:xfrm>
          <a:off x="0" y="0"/>
          <a:ext cx="0" cy="0"/>
          <a:chOff x="0" y="0"/>
          <a:chExt cx="0" cy="0"/>
        </a:xfrm>
      </p:grpSpPr>
      <p:sp>
        <p:nvSpPr>
          <p:cNvPr id="200" name="Google Shape;200;g6bb98c898c_0_492"/>
          <p:cNvSpPr txBox="1">
            <a:spLocks noGrp="1"/>
          </p:cNvSpPr>
          <p:nvPr>
            <p:ph type="title"/>
          </p:nvPr>
        </p:nvSpPr>
        <p:spPr>
          <a:xfrm>
            <a:off x="727650" y="0"/>
            <a:ext cx="7688700" cy="535200"/>
          </a:xfrm>
          <a:prstGeom prst="rect">
            <a:avLst/>
          </a:prstGeom>
        </p:spPr>
        <p:txBody>
          <a:bodyPr spcFirstLastPara="1" wrap="square" lIns="93125" tIns="93125" rIns="93125" bIns="93125" anchor="t" anchorCtr="0">
            <a:noAutofit/>
          </a:bodyPr>
          <a:lstStyle/>
          <a:p>
            <a:pPr marL="0" lvl="0" indent="0" algn="ctr" rtl="0">
              <a:spcBef>
                <a:spcPts val="0"/>
              </a:spcBef>
              <a:spcAft>
                <a:spcPts val="0"/>
              </a:spcAft>
              <a:buClr>
                <a:srgbClr val="000000"/>
              </a:buClr>
              <a:buSzPts val="3900"/>
              <a:buFont typeface="Arial"/>
              <a:buNone/>
            </a:pPr>
            <a:r>
              <a:rPr lang="en-US" b="0">
                <a:solidFill>
                  <a:srgbClr val="38761D"/>
                </a:solidFill>
                <a:latin typeface="Palatino"/>
                <a:ea typeface="Palatino"/>
                <a:cs typeface="Palatino"/>
                <a:sym typeface="Palatino"/>
              </a:rPr>
              <a:t>Benchmark Analysis - Finance</a:t>
            </a:r>
            <a:endParaRPr b="0">
              <a:solidFill>
                <a:srgbClr val="38761D"/>
              </a:solidFill>
              <a:latin typeface="Palatino"/>
              <a:ea typeface="Palatino"/>
              <a:cs typeface="Palatino"/>
              <a:sym typeface="Palatino"/>
            </a:endParaRPr>
          </a:p>
          <a:p>
            <a:pPr marL="0" lvl="0" indent="0" algn="l" rtl="0">
              <a:spcBef>
                <a:spcPts val="0"/>
              </a:spcBef>
              <a:spcAft>
                <a:spcPts val="0"/>
              </a:spcAft>
              <a:buNone/>
            </a:pPr>
            <a:endParaRPr/>
          </a:p>
        </p:txBody>
      </p:sp>
      <p:graphicFrame>
        <p:nvGraphicFramePr>
          <p:cNvPr id="201" name="Google Shape;201;g6bb98c898c_0_492"/>
          <p:cNvGraphicFramePr/>
          <p:nvPr/>
        </p:nvGraphicFramePr>
        <p:xfrm>
          <a:off x="39525" y="535200"/>
          <a:ext cx="3000000" cy="3000000"/>
        </p:xfrm>
        <a:graphic>
          <a:graphicData uri="http://schemas.openxmlformats.org/drawingml/2006/table">
            <a:tbl>
              <a:tblPr>
                <a:noFill/>
                <a:tableStyleId>{CA4D0826-E7F9-4425-85D0-0DF0C8502D61}</a:tableStyleId>
              </a:tblPr>
              <a:tblGrid>
                <a:gridCol w="1463925">
                  <a:extLst>
                    <a:ext uri="{9D8B030D-6E8A-4147-A177-3AD203B41FA5}">
                      <a16:colId xmlns:a16="http://schemas.microsoft.com/office/drawing/2014/main" val="20000"/>
                    </a:ext>
                  </a:extLst>
                </a:gridCol>
                <a:gridCol w="1463925">
                  <a:extLst>
                    <a:ext uri="{9D8B030D-6E8A-4147-A177-3AD203B41FA5}">
                      <a16:colId xmlns:a16="http://schemas.microsoft.com/office/drawing/2014/main" val="20001"/>
                    </a:ext>
                  </a:extLst>
                </a:gridCol>
                <a:gridCol w="1463925">
                  <a:extLst>
                    <a:ext uri="{9D8B030D-6E8A-4147-A177-3AD203B41FA5}">
                      <a16:colId xmlns:a16="http://schemas.microsoft.com/office/drawing/2014/main" val="20002"/>
                    </a:ext>
                  </a:extLst>
                </a:gridCol>
                <a:gridCol w="1463925">
                  <a:extLst>
                    <a:ext uri="{9D8B030D-6E8A-4147-A177-3AD203B41FA5}">
                      <a16:colId xmlns:a16="http://schemas.microsoft.com/office/drawing/2014/main" val="20003"/>
                    </a:ext>
                  </a:extLst>
                </a:gridCol>
                <a:gridCol w="1463925">
                  <a:extLst>
                    <a:ext uri="{9D8B030D-6E8A-4147-A177-3AD203B41FA5}">
                      <a16:colId xmlns:a16="http://schemas.microsoft.com/office/drawing/2014/main" val="20004"/>
                    </a:ext>
                  </a:extLst>
                </a:gridCol>
                <a:gridCol w="1710725">
                  <a:extLst>
                    <a:ext uri="{9D8B030D-6E8A-4147-A177-3AD203B41FA5}">
                      <a16:colId xmlns:a16="http://schemas.microsoft.com/office/drawing/2014/main" val="20005"/>
                    </a:ext>
                  </a:extLst>
                </a:gridCol>
              </a:tblGrid>
              <a:tr h="634125">
                <a:tc>
                  <a:txBody>
                    <a:bodyPr/>
                    <a:lstStyle/>
                    <a:p>
                      <a:pPr marL="0" marR="0" lvl="0" indent="0" algn="l" rtl="0">
                        <a:lnSpc>
                          <a:spcPct val="100000"/>
                        </a:lnSpc>
                        <a:spcBef>
                          <a:spcPts val="0"/>
                        </a:spcBef>
                        <a:spcAft>
                          <a:spcPts val="0"/>
                        </a:spcAft>
                        <a:buClr>
                          <a:srgbClr val="000000"/>
                        </a:buClr>
                        <a:buSzPts val="1300"/>
                        <a:buFont typeface="Arial"/>
                        <a:buNone/>
                      </a:pPr>
                      <a:r>
                        <a:rPr lang="en-US" b="1" u="none" strike="noStrike" cap="none">
                          <a:latin typeface="Palatino"/>
                          <a:ea typeface="Palatino"/>
                          <a:cs typeface="Palatino"/>
                          <a:sym typeface="Palatino"/>
                        </a:rPr>
                        <a:t>Finance</a:t>
                      </a:r>
                      <a:endParaRPr b="1" u="none" strike="noStrike" cap="none">
                        <a:latin typeface="Palatino"/>
                        <a:ea typeface="Palatino"/>
                        <a:cs typeface="Palatino"/>
                        <a:sym typeface="Palatino"/>
                      </a:endParaRPr>
                    </a:p>
                  </a:txBody>
                  <a:tcPr marL="64275" marR="64275" marT="48200" marB="48200"/>
                </a:tc>
                <a:tc>
                  <a:txBody>
                    <a:bodyPr/>
                    <a:lstStyle/>
                    <a:p>
                      <a:pPr marL="0" marR="0" lvl="0" indent="0" algn="l" rtl="0">
                        <a:lnSpc>
                          <a:spcPct val="100000"/>
                        </a:lnSpc>
                        <a:spcBef>
                          <a:spcPts val="0"/>
                        </a:spcBef>
                        <a:spcAft>
                          <a:spcPts val="0"/>
                        </a:spcAft>
                        <a:buClr>
                          <a:srgbClr val="000000"/>
                        </a:buClr>
                        <a:buSzPts val="1300"/>
                        <a:buFont typeface="Arial"/>
                        <a:buNone/>
                      </a:pPr>
                      <a:r>
                        <a:rPr lang="en-US" u="none" strike="noStrike" cap="none">
                          <a:latin typeface="Palatino"/>
                          <a:ea typeface="Palatino"/>
                          <a:cs typeface="Palatino"/>
                          <a:sym typeface="Palatino"/>
                        </a:rPr>
                        <a:t>Starbucks</a:t>
                      </a:r>
                      <a:endParaRPr u="none" strike="noStrike" cap="none">
                        <a:latin typeface="Palatino"/>
                        <a:ea typeface="Palatino"/>
                        <a:cs typeface="Palatino"/>
                        <a:sym typeface="Palatino"/>
                      </a:endParaRPr>
                    </a:p>
                  </a:txBody>
                  <a:tcPr marL="64275" marR="64275" marT="48200" marB="48200"/>
                </a:tc>
                <a:tc>
                  <a:txBody>
                    <a:bodyPr/>
                    <a:lstStyle/>
                    <a:p>
                      <a:pPr marL="0" marR="0" lvl="0" indent="0" algn="l" rtl="0">
                        <a:lnSpc>
                          <a:spcPct val="100000"/>
                        </a:lnSpc>
                        <a:spcBef>
                          <a:spcPts val="0"/>
                        </a:spcBef>
                        <a:spcAft>
                          <a:spcPts val="0"/>
                        </a:spcAft>
                        <a:buClr>
                          <a:srgbClr val="000000"/>
                        </a:buClr>
                        <a:buSzPts val="1300"/>
                        <a:buFont typeface="Arial"/>
                        <a:buNone/>
                      </a:pPr>
                      <a:r>
                        <a:rPr lang="en-US" u="none" strike="noStrike" cap="none">
                          <a:latin typeface="Palatino"/>
                          <a:ea typeface="Palatino"/>
                          <a:cs typeface="Palatino"/>
                          <a:sym typeface="Palatino"/>
                        </a:rPr>
                        <a:t>McDonald</a:t>
                      </a:r>
                      <a:endParaRPr u="none" strike="noStrike" cap="none">
                        <a:latin typeface="Palatino"/>
                        <a:ea typeface="Palatino"/>
                        <a:cs typeface="Palatino"/>
                        <a:sym typeface="Palatino"/>
                      </a:endParaRPr>
                    </a:p>
                  </a:txBody>
                  <a:tcPr marL="64275" marR="64275" marT="48200" marB="48200"/>
                </a:tc>
                <a:tc>
                  <a:txBody>
                    <a:bodyPr/>
                    <a:lstStyle/>
                    <a:p>
                      <a:pPr marL="0" marR="0" lvl="0" indent="0" algn="l" rtl="0">
                        <a:lnSpc>
                          <a:spcPct val="100000"/>
                        </a:lnSpc>
                        <a:spcBef>
                          <a:spcPts val="0"/>
                        </a:spcBef>
                        <a:spcAft>
                          <a:spcPts val="0"/>
                        </a:spcAft>
                        <a:buClr>
                          <a:srgbClr val="000000"/>
                        </a:buClr>
                        <a:buSzPts val="1300"/>
                        <a:buFont typeface="Arial"/>
                        <a:buNone/>
                      </a:pPr>
                      <a:r>
                        <a:rPr lang="en-US" u="none" strike="noStrike" cap="none">
                          <a:latin typeface="Palatino"/>
                          <a:ea typeface="Palatino"/>
                          <a:cs typeface="Palatino"/>
                          <a:sym typeface="Palatino"/>
                        </a:rPr>
                        <a:t>Panera Bread</a:t>
                      </a:r>
                      <a:endParaRPr u="none" strike="noStrike" cap="none">
                        <a:latin typeface="Palatino"/>
                        <a:ea typeface="Palatino"/>
                        <a:cs typeface="Palatino"/>
                        <a:sym typeface="Palatino"/>
                      </a:endParaRPr>
                    </a:p>
                  </a:txBody>
                  <a:tcPr marL="64275" marR="64275" marT="48200" marB="48200"/>
                </a:tc>
                <a:tc>
                  <a:txBody>
                    <a:bodyPr/>
                    <a:lstStyle/>
                    <a:p>
                      <a:pPr marL="0" marR="0" lvl="0" indent="0" algn="l" rtl="0">
                        <a:lnSpc>
                          <a:spcPct val="100000"/>
                        </a:lnSpc>
                        <a:spcBef>
                          <a:spcPts val="0"/>
                        </a:spcBef>
                        <a:spcAft>
                          <a:spcPts val="0"/>
                        </a:spcAft>
                        <a:buClr>
                          <a:srgbClr val="000000"/>
                        </a:buClr>
                        <a:buSzPts val="1300"/>
                        <a:buFont typeface="Arial"/>
                        <a:buNone/>
                      </a:pPr>
                      <a:r>
                        <a:rPr lang="en-US" u="none" strike="noStrike" cap="none">
                          <a:latin typeface="Palatino"/>
                          <a:ea typeface="Palatino"/>
                          <a:cs typeface="Palatino"/>
                          <a:sym typeface="Palatino"/>
                        </a:rPr>
                        <a:t>Dunkin Donut</a:t>
                      </a:r>
                      <a:endParaRPr u="none" strike="noStrike" cap="none">
                        <a:latin typeface="Palatino"/>
                        <a:ea typeface="Palatino"/>
                        <a:cs typeface="Palatino"/>
                        <a:sym typeface="Palatino"/>
                      </a:endParaRPr>
                    </a:p>
                  </a:txBody>
                  <a:tcPr marL="64275" marR="64275" marT="48200" marB="48200"/>
                </a:tc>
                <a:tc>
                  <a:txBody>
                    <a:bodyPr/>
                    <a:lstStyle/>
                    <a:p>
                      <a:pPr marL="0" marR="0" lvl="0" indent="0" algn="l" rtl="0">
                        <a:lnSpc>
                          <a:spcPct val="100000"/>
                        </a:lnSpc>
                        <a:spcBef>
                          <a:spcPts val="0"/>
                        </a:spcBef>
                        <a:spcAft>
                          <a:spcPts val="0"/>
                        </a:spcAft>
                        <a:buClr>
                          <a:srgbClr val="000000"/>
                        </a:buClr>
                        <a:buSzPts val="1300"/>
                        <a:buFont typeface="Arial"/>
                        <a:buNone/>
                      </a:pPr>
                      <a:r>
                        <a:rPr lang="en-US" u="none" strike="noStrike" cap="none">
                          <a:latin typeface="Palatino"/>
                          <a:ea typeface="Palatino"/>
                          <a:cs typeface="Palatino"/>
                          <a:sym typeface="Palatino"/>
                        </a:rPr>
                        <a:t>Industry</a:t>
                      </a:r>
                      <a:endParaRPr u="none" strike="noStrike" cap="none">
                        <a:latin typeface="Palatino"/>
                        <a:ea typeface="Palatino"/>
                        <a:cs typeface="Palatino"/>
                        <a:sym typeface="Palatino"/>
                      </a:endParaRPr>
                    </a:p>
                  </a:txBody>
                  <a:tcPr marL="64275" marR="64275" marT="48200" marB="48200"/>
                </a:tc>
                <a:extLst>
                  <a:ext uri="{0D108BD9-81ED-4DB2-BD59-A6C34878D82A}">
                    <a16:rowId xmlns:a16="http://schemas.microsoft.com/office/drawing/2014/main" val="10000"/>
                  </a:ext>
                </a:extLst>
              </a:tr>
              <a:tr h="634125">
                <a:tc>
                  <a:txBody>
                    <a:bodyPr/>
                    <a:lstStyle/>
                    <a:p>
                      <a:pPr marL="0" marR="0" lvl="0" indent="0" algn="l" rtl="0">
                        <a:lnSpc>
                          <a:spcPct val="100000"/>
                        </a:lnSpc>
                        <a:spcBef>
                          <a:spcPts val="0"/>
                        </a:spcBef>
                        <a:spcAft>
                          <a:spcPts val="0"/>
                        </a:spcAft>
                        <a:buClr>
                          <a:srgbClr val="000000"/>
                        </a:buClr>
                        <a:buSzPts val="1300"/>
                        <a:buFont typeface="Arial"/>
                        <a:buNone/>
                      </a:pPr>
                      <a:r>
                        <a:rPr lang="en-US" u="none" strike="noStrike" cap="none">
                          <a:highlight>
                            <a:srgbClr val="FFFF00"/>
                          </a:highlight>
                          <a:latin typeface="Palatino"/>
                          <a:ea typeface="Palatino"/>
                          <a:cs typeface="Palatino"/>
                          <a:sym typeface="Palatino"/>
                        </a:rPr>
                        <a:t>Net profit margin</a:t>
                      </a:r>
                      <a:endParaRPr u="none" strike="noStrike" cap="none">
                        <a:highlight>
                          <a:srgbClr val="FFFF00"/>
                        </a:highlight>
                        <a:latin typeface="Palatino"/>
                        <a:ea typeface="Palatino"/>
                        <a:cs typeface="Palatino"/>
                        <a:sym typeface="Palatino"/>
                      </a:endParaRPr>
                    </a:p>
                  </a:txBody>
                  <a:tcPr marL="64275" marR="64275" marT="48200" marB="48200"/>
                </a:tc>
                <a:tc>
                  <a:txBody>
                    <a:bodyPr/>
                    <a:lstStyle/>
                    <a:p>
                      <a:pPr marL="0" marR="0" lvl="0" indent="0" algn="l" rtl="0">
                        <a:lnSpc>
                          <a:spcPct val="100000"/>
                        </a:lnSpc>
                        <a:spcBef>
                          <a:spcPts val="0"/>
                        </a:spcBef>
                        <a:spcAft>
                          <a:spcPts val="0"/>
                        </a:spcAft>
                        <a:buClr>
                          <a:srgbClr val="000000"/>
                        </a:buClr>
                        <a:buSzPts val="1300"/>
                        <a:buFont typeface="Arial"/>
                        <a:buNone/>
                      </a:pPr>
                      <a:r>
                        <a:rPr lang="en-US" u="none" strike="noStrike" cap="none">
                          <a:highlight>
                            <a:srgbClr val="FFFF00"/>
                          </a:highlight>
                          <a:latin typeface="Palatino"/>
                          <a:ea typeface="Palatino"/>
                          <a:cs typeface="Palatino"/>
                          <a:sym typeface="Palatino"/>
                        </a:rPr>
                        <a:t>18.28%</a:t>
                      </a:r>
                      <a:endParaRPr u="none" strike="noStrike" cap="none">
                        <a:highlight>
                          <a:srgbClr val="FFFF00"/>
                        </a:highlight>
                        <a:latin typeface="Palatino"/>
                        <a:ea typeface="Palatino"/>
                        <a:cs typeface="Palatino"/>
                        <a:sym typeface="Palatino"/>
                      </a:endParaRPr>
                    </a:p>
                  </a:txBody>
                  <a:tcPr marL="64275" marR="64275" marT="48200" marB="48200"/>
                </a:tc>
                <a:tc>
                  <a:txBody>
                    <a:bodyPr/>
                    <a:lstStyle/>
                    <a:p>
                      <a:pPr marL="0" marR="0" lvl="0" indent="0" algn="l" rtl="0">
                        <a:lnSpc>
                          <a:spcPct val="100000"/>
                        </a:lnSpc>
                        <a:spcBef>
                          <a:spcPts val="0"/>
                        </a:spcBef>
                        <a:spcAft>
                          <a:spcPts val="0"/>
                        </a:spcAft>
                        <a:buClr>
                          <a:srgbClr val="000000"/>
                        </a:buClr>
                        <a:buSzPts val="1300"/>
                        <a:buFont typeface="Arial"/>
                        <a:buNone/>
                      </a:pPr>
                      <a:r>
                        <a:rPr lang="en-US" u="none" strike="noStrike" cap="none">
                          <a:highlight>
                            <a:srgbClr val="FFFF00"/>
                          </a:highlight>
                          <a:latin typeface="Palatino"/>
                          <a:ea typeface="Palatino"/>
                          <a:cs typeface="Palatino"/>
                          <a:sym typeface="Palatino"/>
                        </a:rPr>
                        <a:t>28.18%</a:t>
                      </a:r>
                      <a:endParaRPr u="none" strike="noStrike" cap="none">
                        <a:highlight>
                          <a:srgbClr val="FFFF00"/>
                        </a:highlight>
                        <a:latin typeface="Palatino"/>
                        <a:ea typeface="Palatino"/>
                        <a:cs typeface="Palatino"/>
                        <a:sym typeface="Palatino"/>
                      </a:endParaRPr>
                    </a:p>
                  </a:txBody>
                  <a:tcPr marL="64275" marR="64275" marT="48200" marB="48200"/>
                </a:tc>
                <a:tc>
                  <a:txBody>
                    <a:bodyPr/>
                    <a:lstStyle/>
                    <a:p>
                      <a:pPr marL="0" marR="0" lvl="0" indent="0" algn="l" rtl="0">
                        <a:lnSpc>
                          <a:spcPct val="100000"/>
                        </a:lnSpc>
                        <a:spcBef>
                          <a:spcPts val="0"/>
                        </a:spcBef>
                        <a:spcAft>
                          <a:spcPts val="0"/>
                        </a:spcAft>
                        <a:buClr>
                          <a:srgbClr val="000000"/>
                        </a:buClr>
                        <a:buSzPts val="1300"/>
                        <a:buFont typeface="Arial"/>
                        <a:buNone/>
                      </a:pPr>
                      <a:r>
                        <a:rPr lang="en-US">
                          <a:highlight>
                            <a:srgbClr val="FFFF00"/>
                          </a:highlight>
                          <a:latin typeface="Palatino"/>
                          <a:ea typeface="Palatino"/>
                          <a:cs typeface="Palatino"/>
                          <a:sym typeface="Palatino"/>
                        </a:rPr>
                        <a:t>5.18%</a:t>
                      </a:r>
                      <a:endParaRPr u="none" strike="noStrike" cap="none">
                        <a:highlight>
                          <a:srgbClr val="FFFF00"/>
                        </a:highlight>
                        <a:latin typeface="Palatino"/>
                        <a:ea typeface="Palatino"/>
                        <a:cs typeface="Palatino"/>
                        <a:sym typeface="Palatino"/>
                      </a:endParaRPr>
                    </a:p>
                  </a:txBody>
                  <a:tcPr marL="64275" marR="64275" marT="48200" marB="48200"/>
                </a:tc>
                <a:tc>
                  <a:txBody>
                    <a:bodyPr/>
                    <a:lstStyle/>
                    <a:p>
                      <a:pPr marL="0" marR="0" lvl="0" indent="0" algn="l" rtl="0">
                        <a:lnSpc>
                          <a:spcPct val="100000"/>
                        </a:lnSpc>
                        <a:spcBef>
                          <a:spcPts val="0"/>
                        </a:spcBef>
                        <a:spcAft>
                          <a:spcPts val="0"/>
                        </a:spcAft>
                        <a:buClr>
                          <a:srgbClr val="000000"/>
                        </a:buClr>
                        <a:buSzPts val="1300"/>
                        <a:buFont typeface="Arial"/>
                        <a:buNone/>
                      </a:pPr>
                      <a:r>
                        <a:rPr lang="en-US">
                          <a:highlight>
                            <a:srgbClr val="FFFF00"/>
                          </a:highlight>
                          <a:latin typeface="Palatino"/>
                          <a:ea typeface="Palatino"/>
                          <a:cs typeface="Palatino"/>
                          <a:sym typeface="Palatino"/>
                        </a:rPr>
                        <a:t>17.39%</a:t>
                      </a:r>
                      <a:endParaRPr u="none" strike="noStrike" cap="none">
                        <a:highlight>
                          <a:srgbClr val="FFFF00"/>
                        </a:highlight>
                        <a:latin typeface="Palatino"/>
                        <a:ea typeface="Palatino"/>
                        <a:cs typeface="Palatino"/>
                        <a:sym typeface="Palatino"/>
                      </a:endParaRPr>
                    </a:p>
                  </a:txBody>
                  <a:tcPr marL="64275" marR="64275" marT="48200" marB="48200"/>
                </a:tc>
                <a:tc>
                  <a:txBody>
                    <a:bodyPr/>
                    <a:lstStyle/>
                    <a:p>
                      <a:pPr marL="0" marR="0" lvl="0" indent="0" algn="l" rtl="0">
                        <a:lnSpc>
                          <a:spcPct val="100000"/>
                        </a:lnSpc>
                        <a:spcBef>
                          <a:spcPts val="0"/>
                        </a:spcBef>
                        <a:spcAft>
                          <a:spcPts val="0"/>
                        </a:spcAft>
                        <a:buClr>
                          <a:srgbClr val="000000"/>
                        </a:buClr>
                        <a:buSzPts val="1300"/>
                        <a:buFont typeface="Arial"/>
                        <a:buNone/>
                      </a:pPr>
                      <a:r>
                        <a:rPr lang="en-US">
                          <a:highlight>
                            <a:srgbClr val="FFFF00"/>
                          </a:highlight>
                          <a:latin typeface="Palatino"/>
                          <a:ea typeface="Palatino"/>
                          <a:cs typeface="Palatino"/>
                          <a:sym typeface="Palatino"/>
                        </a:rPr>
                        <a:t>17.25%</a:t>
                      </a:r>
                      <a:endParaRPr u="none" strike="noStrike" cap="none">
                        <a:highlight>
                          <a:srgbClr val="FFFF00"/>
                        </a:highlight>
                        <a:latin typeface="Palatino"/>
                        <a:ea typeface="Palatino"/>
                        <a:cs typeface="Palatino"/>
                        <a:sym typeface="Palatino"/>
                      </a:endParaRPr>
                    </a:p>
                  </a:txBody>
                  <a:tcPr marL="64275" marR="64275" marT="48200" marB="48200"/>
                </a:tc>
                <a:extLst>
                  <a:ext uri="{0D108BD9-81ED-4DB2-BD59-A6C34878D82A}">
                    <a16:rowId xmlns:a16="http://schemas.microsoft.com/office/drawing/2014/main" val="10001"/>
                  </a:ext>
                </a:extLst>
              </a:tr>
              <a:tr h="634125">
                <a:tc>
                  <a:txBody>
                    <a:bodyPr/>
                    <a:lstStyle/>
                    <a:p>
                      <a:pPr marL="0" marR="0" lvl="0" indent="0" algn="l" rtl="0">
                        <a:lnSpc>
                          <a:spcPct val="100000"/>
                        </a:lnSpc>
                        <a:spcBef>
                          <a:spcPts val="0"/>
                        </a:spcBef>
                        <a:spcAft>
                          <a:spcPts val="0"/>
                        </a:spcAft>
                        <a:buClr>
                          <a:srgbClr val="000000"/>
                        </a:buClr>
                        <a:buSzPts val="1300"/>
                        <a:buFont typeface="Arial"/>
                        <a:buNone/>
                      </a:pPr>
                      <a:r>
                        <a:rPr lang="en-US" u="none" strike="noStrike" cap="none">
                          <a:latin typeface="Palatino"/>
                          <a:ea typeface="Palatino"/>
                          <a:cs typeface="Palatino"/>
                          <a:sym typeface="Palatino"/>
                        </a:rPr>
                        <a:t>Return on assets</a:t>
                      </a:r>
                      <a:endParaRPr u="none" strike="noStrike" cap="none">
                        <a:latin typeface="Palatino"/>
                        <a:ea typeface="Palatino"/>
                        <a:cs typeface="Palatino"/>
                        <a:sym typeface="Palatino"/>
                      </a:endParaRPr>
                    </a:p>
                  </a:txBody>
                  <a:tcPr marL="64275" marR="64275" marT="48200" marB="48200"/>
                </a:tc>
                <a:tc>
                  <a:txBody>
                    <a:bodyPr/>
                    <a:lstStyle/>
                    <a:p>
                      <a:pPr marL="0" marR="0" lvl="0" indent="0" algn="l" rtl="0">
                        <a:lnSpc>
                          <a:spcPct val="100000"/>
                        </a:lnSpc>
                        <a:spcBef>
                          <a:spcPts val="0"/>
                        </a:spcBef>
                        <a:spcAft>
                          <a:spcPts val="0"/>
                        </a:spcAft>
                        <a:buClr>
                          <a:srgbClr val="000000"/>
                        </a:buClr>
                        <a:buSzPts val="1300"/>
                        <a:buFont typeface="Arial"/>
                        <a:buNone/>
                      </a:pPr>
                      <a:r>
                        <a:rPr lang="en-US" u="none" strike="noStrike" cap="none">
                          <a:latin typeface="Palatino"/>
                          <a:ea typeface="Palatino"/>
                          <a:cs typeface="Palatino"/>
                          <a:sym typeface="Palatino"/>
                        </a:rPr>
                        <a:t>18.70%</a:t>
                      </a:r>
                      <a:endParaRPr u="none" strike="noStrike" cap="none">
                        <a:latin typeface="Palatino"/>
                        <a:ea typeface="Palatino"/>
                        <a:cs typeface="Palatino"/>
                        <a:sym typeface="Palatino"/>
                      </a:endParaRPr>
                    </a:p>
                  </a:txBody>
                  <a:tcPr marL="64275" marR="64275" marT="48200" marB="48200"/>
                </a:tc>
                <a:tc>
                  <a:txBody>
                    <a:bodyPr/>
                    <a:lstStyle/>
                    <a:p>
                      <a:pPr marL="0" marR="0" lvl="0" indent="0" algn="l" rtl="0">
                        <a:lnSpc>
                          <a:spcPct val="100000"/>
                        </a:lnSpc>
                        <a:spcBef>
                          <a:spcPts val="0"/>
                        </a:spcBef>
                        <a:spcAft>
                          <a:spcPts val="0"/>
                        </a:spcAft>
                        <a:buClr>
                          <a:srgbClr val="000000"/>
                        </a:buClr>
                        <a:buSzPts val="1300"/>
                        <a:buFont typeface="Arial"/>
                        <a:buNone/>
                      </a:pPr>
                      <a:r>
                        <a:rPr lang="en-US" u="none" strike="noStrike" cap="none">
                          <a:latin typeface="Palatino"/>
                          <a:ea typeface="Palatino"/>
                          <a:cs typeface="Palatino"/>
                          <a:sym typeface="Palatino"/>
                        </a:rPr>
                        <a:t>18.06%</a:t>
                      </a:r>
                      <a:endParaRPr u="none" strike="noStrike" cap="none">
                        <a:latin typeface="Palatino"/>
                        <a:ea typeface="Palatino"/>
                        <a:cs typeface="Palatino"/>
                        <a:sym typeface="Palatino"/>
                      </a:endParaRPr>
                    </a:p>
                  </a:txBody>
                  <a:tcPr marL="64275" marR="64275" marT="48200" marB="48200"/>
                </a:tc>
                <a:tc>
                  <a:txBody>
                    <a:bodyPr/>
                    <a:lstStyle/>
                    <a:p>
                      <a:pPr marL="0" marR="0" lvl="0" indent="0" algn="l" rtl="0">
                        <a:lnSpc>
                          <a:spcPct val="100000"/>
                        </a:lnSpc>
                        <a:spcBef>
                          <a:spcPts val="0"/>
                        </a:spcBef>
                        <a:spcAft>
                          <a:spcPts val="0"/>
                        </a:spcAft>
                        <a:buClr>
                          <a:srgbClr val="000000"/>
                        </a:buClr>
                        <a:buSzPts val="1300"/>
                        <a:buFont typeface="Arial"/>
                        <a:buNone/>
                      </a:pPr>
                      <a:r>
                        <a:rPr lang="en-US">
                          <a:latin typeface="Palatino"/>
                          <a:ea typeface="Palatino"/>
                          <a:cs typeface="Palatino"/>
                          <a:sym typeface="Palatino"/>
                        </a:rPr>
                        <a:t>(11.93)</a:t>
                      </a:r>
                      <a:endParaRPr u="none" strike="noStrike" cap="none">
                        <a:latin typeface="Palatino"/>
                        <a:ea typeface="Palatino"/>
                        <a:cs typeface="Palatino"/>
                        <a:sym typeface="Palatino"/>
                      </a:endParaRPr>
                    </a:p>
                  </a:txBody>
                  <a:tcPr marL="64275" marR="64275" marT="48200" marB="48200"/>
                </a:tc>
                <a:tc>
                  <a:txBody>
                    <a:bodyPr/>
                    <a:lstStyle/>
                    <a:p>
                      <a:pPr marL="0" marR="0" lvl="0" indent="0" algn="l" rtl="0">
                        <a:lnSpc>
                          <a:spcPct val="100000"/>
                        </a:lnSpc>
                        <a:spcBef>
                          <a:spcPts val="0"/>
                        </a:spcBef>
                        <a:spcAft>
                          <a:spcPts val="0"/>
                        </a:spcAft>
                        <a:buClr>
                          <a:srgbClr val="000000"/>
                        </a:buClr>
                        <a:buSzPts val="1300"/>
                        <a:buFont typeface="Arial"/>
                        <a:buNone/>
                      </a:pPr>
                      <a:r>
                        <a:rPr lang="en-US">
                          <a:latin typeface="Palatino"/>
                          <a:ea typeface="Palatino"/>
                          <a:cs typeface="Palatino"/>
                          <a:sym typeface="Palatino"/>
                        </a:rPr>
                        <a:t>6.68%</a:t>
                      </a:r>
                      <a:endParaRPr u="none" strike="noStrike" cap="none">
                        <a:latin typeface="Palatino"/>
                        <a:ea typeface="Palatino"/>
                        <a:cs typeface="Palatino"/>
                        <a:sym typeface="Palatino"/>
                      </a:endParaRPr>
                    </a:p>
                  </a:txBody>
                  <a:tcPr marL="64275" marR="64275" marT="48200" marB="48200"/>
                </a:tc>
                <a:tc>
                  <a:txBody>
                    <a:bodyPr/>
                    <a:lstStyle/>
                    <a:p>
                      <a:pPr marL="0" marR="0" lvl="0" indent="0" algn="l" rtl="0">
                        <a:lnSpc>
                          <a:spcPct val="100000"/>
                        </a:lnSpc>
                        <a:spcBef>
                          <a:spcPts val="0"/>
                        </a:spcBef>
                        <a:spcAft>
                          <a:spcPts val="0"/>
                        </a:spcAft>
                        <a:buClr>
                          <a:srgbClr val="000000"/>
                        </a:buClr>
                        <a:buSzPts val="1300"/>
                        <a:buFont typeface="Arial"/>
                        <a:buNone/>
                      </a:pPr>
                      <a:r>
                        <a:rPr lang="en-US">
                          <a:latin typeface="Palatino"/>
                          <a:ea typeface="Palatino"/>
                          <a:cs typeface="Palatino"/>
                          <a:sym typeface="Palatino"/>
                        </a:rPr>
                        <a:t>7.87%</a:t>
                      </a:r>
                      <a:endParaRPr u="none" strike="noStrike" cap="none">
                        <a:latin typeface="Palatino"/>
                        <a:ea typeface="Palatino"/>
                        <a:cs typeface="Palatino"/>
                        <a:sym typeface="Palatino"/>
                      </a:endParaRPr>
                    </a:p>
                  </a:txBody>
                  <a:tcPr marL="64275" marR="64275" marT="48200" marB="48200"/>
                </a:tc>
                <a:extLst>
                  <a:ext uri="{0D108BD9-81ED-4DB2-BD59-A6C34878D82A}">
                    <a16:rowId xmlns:a16="http://schemas.microsoft.com/office/drawing/2014/main" val="10002"/>
                  </a:ext>
                </a:extLst>
              </a:tr>
              <a:tr h="634125">
                <a:tc>
                  <a:txBody>
                    <a:bodyPr/>
                    <a:lstStyle/>
                    <a:p>
                      <a:pPr marL="0" marR="0" lvl="0" indent="0" algn="l" rtl="0">
                        <a:lnSpc>
                          <a:spcPct val="100000"/>
                        </a:lnSpc>
                        <a:spcBef>
                          <a:spcPts val="0"/>
                        </a:spcBef>
                        <a:spcAft>
                          <a:spcPts val="0"/>
                        </a:spcAft>
                        <a:buClr>
                          <a:srgbClr val="000000"/>
                        </a:buClr>
                        <a:buSzPts val="1300"/>
                        <a:buFont typeface="Arial"/>
                        <a:buNone/>
                      </a:pPr>
                      <a:r>
                        <a:rPr lang="en-US" u="none" strike="noStrike" cap="none">
                          <a:latin typeface="Palatino"/>
                          <a:ea typeface="Palatino"/>
                          <a:cs typeface="Palatino"/>
                          <a:sym typeface="Palatino"/>
                        </a:rPr>
                        <a:t>Debt to equity</a:t>
                      </a:r>
                      <a:endParaRPr u="none" strike="noStrike" cap="none">
                        <a:latin typeface="Palatino"/>
                        <a:ea typeface="Palatino"/>
                        <a:cs typeface="Palatino"/>
                        <a:sym typeface="Palatino"/>
                      </a:endParaRPr>
                    </a:p>
                  </a:txBody>
                  <a:tcPr marL="64275" marR="64275" marT="48200" marB="48200"/>
                </a:tc>
                <a:tc>
                  <a:txBody>
                    <a:bodyPr/>
                    <a:lstStyle/>
                    <a:p>
                      <a:pPr marL="0" marR="0" lvl="0" indent="0" algn="l" rtl="0">
                        <a:lnSpc>
                          <a:spcPct val="100000"/>
                        </a:lnSpc>
                        <a:spcBef>
                          <a:spcPts val="0"/>
                        </a:spcBef>
                        <a:spcAft>
                          <a:spcPts val="0"/>
                        </a:spcAft>
                        <a:buClr>
                          <a:srgbClr val="000000"/>
                        </a:buClr>
                        <a:buSzPts val="1300"/>
                        <a:buFont typeface="Arial"/>
                        <a:buNone/>
                      </a:pPr>
                      <a:r>
                        <a:rPr lang="en-US" u="none" strike="noStrike" cap="none">
                          <a:latin typeface="Palatino"/>
                          <a:ea typeface="Palatino"/>
                          <a:cs typeface="Palatino"/>
                          <a:sym typeface="Palatino"/>
                        </a:rPr>
                        <a:t>8.07</a:t>
                      </a:r>
                      <a:endParaRPr u="none" strike="noStrike" cap="none">
                        <a:latin typeface="Palatino"/>
                        <a:ea typeface="Palatino"/>
                        <a:cs typeface="Palatino"/>
                        <a:sym typeface="Palatino"/>
                      </a:endParaRPr>
                    </a:p>
                  </a:txBody>
                  <a:tcPr marL="64275" marR="64275" marT="48200" marB="48200"/>
                </a:tc>
                <a:tc>
                  <a:txBody>
                    <a:bodyPr/>
                    <a:lstStyle/>
                    <a:p>
                      <a:pPr marL="0" marR="0" lvl="0" indent="0" algn="l" rtl="0">
                        <a:lnSpc>
                          <a:spcPct val="100000"/>
                        </a:lnSpc>
                        <a:spcBef>
                          <a:spcPts val="0"/>
                        </a:spcBef>
                        <a:spcAft>
                          <a:spcPts val="0"/>
                        </a:spcAft>
                        <a:buClr>
                          <a:srgbClr val="000000"/>
                        </a:buClr>
                        <a:buSzPts val="1300"/>
                        <a:buFont typeface="Arial"/>
                        <a:buNone/>
                      </a:pPr>
                      <a:r>
                        <a:rPr lang="en-US" u="none" strike="noStrike" cap="none">
                          <a:latin typeface="Palatino"/>
                          <a:ea typeface="Palatino"/>
                          <a:cs typeface="Palatino"/>
                          <a:sym typeface="Palatino"/>
                        </a:rPr>
                        <a:t>(4.97)</a:t>
                      </a:r>
                      <a:endParaRPr u="none" strike="noStrike" cap="none">
                        <a:latin typeface="Palatino"/>
                        <a:ea typeface="Palatino"/>
                        <a:cs typeface="Palatino"/>
                        <a:sym typeface="Palatino"/>
                      </a:endParaRPr>
                    </a:p>
                  </a:txBody>
                  <a:tcPr marL="64275" marR="64275" marT="48200" marB="48200"/>
                </a:tc>
                <a:tc>
                  <a:txBody>
                    <a:bodyPr/>
                    <a:lstStyle/>
                    <a:p>
                      <a:pPr marL="0" marR="0" lvl="0" indent="0" algn="l" rtl="0">
                        <a:lnSpc>
                          <a:spcPct val="100000"/>
                        </a:lnSpc>
                        <a:spcBef>
                          <a:spcPts val="0"/>
                        </a:spcBef>
                        <a:spcAft>
                          <a:spcPts val="0"/>
                        </a:spcAft>
                        <a:buClr>
                          <a:srgbClr val="000000"/>
                        </a:buClr>
                        <a:buSzPts val="1300"/>
                        <a:buFont typeface="Arial"/>
                        <a:buNone/>
                      </a:pPr>
                      <a:r>
                        <a:rPr lang="en-US">
                          <a:latin typeface="Palatino"/>
                          <a:ea typeface="Palatino"/>
                          <a:cs typeface="Palatino"/>
                          <a:sym typeface="Palatino"/>
                        </a:rPr>
                        <a:t>1.7</a:t>
                      </a:r>
                      <a:endParaRPr u="none" strike="noStrike" cap="none">
                        <a:latin typeface="Palatino"/>
                        <a:ea typeface="Palatino"/>
                        <a:cs typeface="Palatino"/>
                        <a:sym typeface="Palatino"/>
                      </a:endParaRPr>
                    </a:p>
                  </a:txBody>
                  <a:tcPr marL="64275" marR="64275" marT="48200" marB="48200"/>
                </a:tc>
                <a:tc>
                  <a:txBody>
                    <a:bodyPr/>
                    <a:lstStyle/>
                    <a:p>
                      <a:pPr marL="0" marR="0" lvl="0" indent="0" algn="l" rtl="0">
                        <a:lnSpc>
                          <a:spcPct val="100000"/>
                        </a:lnSpc>
                        <a:spcBef>
                          <a:spcPts val="0"/>
                        </a:spcBef>
                        <a:spcAft>
                          <a:spcPts val="0"/>
                        </a:spcAft>
                        <a:buClr>
                          <a:srgbClr val="000000"/>
                        </a:buClr>
                        <a:buSzPts val="1300"/>
                        <a:buFont typeface="Arial"/>
                        <a:buNone/>
                      </a:pPr>
                      <a:r>
                        <a:rPr lang="en-US">
                          <a:latin typeface="Palatino"/>
                          <a:ea typeface="Palatino"/>
                          <a:cs typeface="Palatino"/>
                          <a:sym typeface="Palatino"/>
                        </a:rPr>
                        <a:t>(4.22)</a:t>
                      </a:r>
                      <a:endParaRPr u="none" strike="noStrike" cap="none">
                        <a:latin typeface="Palatino"/>
                        <a:ea typeface="Palatino"/>
                        <a:cs typeface="Palatino"/>
                        <a:sym typeface="Palatino"/>
                      </a:endParaRPr>
                    </a:p>
                  </a:txBody>
                  <a:tcPr marL="64275" marR="64275" marT="48200" marB="48200"/>
                </a:tc>
                <a:tc>
                  <a:txBody>
                    <a:bodyPr/>
                    <a:lstStyle/>
                    <a:p>
                      <a:pPr marL="0" marR="0" lvl="0" indent="0" algn="l" rtl="0">
                        <a:lnSpc>
                          <a:spcPct val="100000"/>
                        </a:lnSpc>
                        <a:spcBef>
                          <a:spcPts val="0"/>
                        </a:spcBef>
                        <a:spcAft>
                          <a:spcPts val="0"/>
                        </a:spcAft>
                        <a:buClr>
                          <a:srgbClr val="000000"/>
                        </a:buClr>
                        <a:buSzPts val="1300"/>
                        <a:buFont typeface="Arial"/>
                        <a:buNone/>
                      </a:pPr>
                      <a:r>
                        <a:rPr lang="en-US">
                          <a:latin typeface="Palatino"/>
                          <a:ea typeface="Palatino"/>
                          <a:cs typeface="Palatino"/>
                          <a:sym typeface="Palatino"/>
                        </a:rPr>
                        <a:t>.14%</a:t>
                      </a:r>
                      <a:endParaRPr u="none" strike="noStrike" cap="none">
                        <a:latin typeface="Palatino"/>
                        <a:ea typeface="Palatino"/>
                        <a:cs typeface="Palatino"/>
                        <a:sym typeface="Palatino"/>
                      </a:endParaRPr>
                    </a:p>
                  </a:txBody>
                  <a:tcPr marL="64275" marR="64275" marT="48200" marB="48200"/>
                </a:tc>
                <a:extLst>
                  <a:ext uri="{0D108BD9-81ED-4DB2-BD59-A6C34878D82A}">
                    <a16:rowId xmlns:a16="http://schemas.microsoft.com/office/drawing/2014/main" val="10003"/>
                  </a:ext>
                </a:extLst>
              </a:tr>
              <a:tr h="634125">
                <a:tc>
                  <a:txBody>
                    <a:bodyPr/>
                    <a:lstStyle/>
                    <a:p>
                      <a:pPr marL="0" marR="0" lvl="0" indent="0" algn="l" rtl="0">
                        <a:lnSpc>
                          <a:spcPct val="100000"/>
                        </a:lnSpc>
                        <a:spcBef>
                          <a:spcPts val="0"/>
                        </a:spcBef>
                        <a:spcAft>
                          <a:spcPts val="0"/>
                        </a:spcAft>
                        <a:buClr>
                          <a:srgbClr val="000000"/>
                        </a:buClr>
                        <a:buSzPts val="1300"/>
                        <a:buFont typeface="Arial"/>
                        <a:buNone/>
                      </a:pPr>
                      <a:r>
                        <a:rPr lang="en-US" u="none" strike="noStrike" cap="none">
                          <a:latin typeface="Palatino"/>
                          <a:ea typeface="Palatino"/>
                          <a:cs typeface="Palatino"/>
                          <a:sym typeface="Palatino"/>
                        </a:rPr>
                        <a:t>Debt to assets</a:t>
                      </a:r>
                      <a:endParaRPr u="none" strike="noStrike" cap="none">
                        <a:latin typeface="Palatino"/>
                        <a:ea typeface="Palatino"/>
                        <a:cs typeface="Palatino"/>
                        <a:sym typeface="Palatino"/>
                      </a:endParaRPr>
                    </a:p>
                  </a:txBody>
                  <a:tcPr marL="64275" marR="64275" marT="48200" marB="48200"/>
                </a:tc>
                <a:tc>
                  <a:txBody>
                    <a:bodyPr/>
                    <a:lstStyle/>
                    <a:p>
                      <a:pPr marL="0" marR="0" lvl="0" indent="0" algn="l" rtl="0">
                        <a:lnSpc>
                          <a:spcPct val="100000"/>
                        </a:lnSpc>
                        <a:spcBef>
                          <a:spcPts val="0"/>
                        </a:spcBef>
                        <a:spcAft>
                          <a:spcPts val="0"/>
                        </a:spcAft>
                        <a:buClr>
                          <a:srgbClr val="000000"/>
                        </a:buClr>
                        <a:buSzPts val="1300"/>
                        <a:buFont typeface="Arial"/>
                        <a:buNone/>
                      </a:pPr>
                      <a:r>
                        <a:rPr lang="en-US" u="none" strike="noStrike" cap="none">
                          <a:latin typeface="Palatino"/>
                          <a:ea typeface="Palatino"/>
                          <a:cs typeface="Palatino"/>
                          <a:sym typeface="Palatino"/>
                        </a:rPr>
                        <a:t>.39</a:t>
                      </a:r>
                      <a:endParaRPr u="none" strike="noStrike" cap="none">
                        <a:latin typeface="Palatino"/>
                        <a:ea typeface="Palatino"/>
                        <a:cs typeface="Palatino"/>
                        <a:sym typeface="Palatino"/>
                      </a:endParaRPr>
                    </a:p>
                  </a:txBody>
                  <a:tcPr marL="64275" marR="64275" marT="48200" marB="48200"/>
                </a:tc>
                <a:tc>
                  <a:txBody>
                    <a:bodyPr/>
                    <a:lstStyle/>
                    <a:p>
                      <a:pPr marL="0" marR="0" lvl="0" indent="0" algn="l" rtl="0">
                        <a:lnSpc>
                          <a:spcPct val="100000"/>
                        </a:lnSpc>
                        <a:spcBef>
                          <a:spcPts val="0"/>
                        </a:spcBef>
                        <a:spcAft>
                          <a:spcPts val="0"/>
                        </a:spcAft>
                        <a:buClr>
                          <a:srgbClr val="000000"/>
                        </a:buClr>
                        <a:buSzPts val="1300"/>
                        <a:buFont typeface="Arial"/>
                        <a:buNone/>
                      </a:pPr>
                      <a:r>
                        <a:rPr lang="en-US" u="none" strike="noStrike" cap="none">
                          <a:latin typeface="Palatino"/>
                          <a:ea typeface="Palatino"/>
                          <a:cs typeface="Palatino"/>
                          <a:sym typeface="Palatino"/>
                        </a:rPr>
                        <a:t>.95</a:t>
                      </a:r>
                      <a:endParaRPr u="none" strike="noStrike" cap="none">
                        <a:latin typeface="Palatino"/>
                        <a:ea typeface="Palatino"/>
                        <a:cs typeface="Palatino"/>
                        <a:sym typeface="Palatino"/>
                      </a:endParaRPr>
                    </a:p>
                  </a:txBody>
                  <a:tcPr marL="64275" marR="64275" marT="48200" marB="48200"/>
                </a:tc>
                <a:tc>
                  <a:txBody>
                    <a:bodyPr/>
                    <a:lstStyle/>
                    <a:p>
                      <a:pPr marL="0" marR="0" lvl="0" indent="0" algn="l" rtl="0">
                        <a:lnSpc>
                          <a:spcPct val="100000"/>
                        </a:lnSpc>
                        <a:spcBef>
                          <a:spcPts val="0"/>
                        </a:spcBef>
                        <a:spcAft>
                          <a:spcPts val="0"/>
                        </a:spcAft>
                        <a:buClr>
                          <a:srgbClr val="000000"/>
                        </a:buClr>
                        <a:buSzPts val="1300"/>
                        <a:buFont typeface="Arial"/>
                        <a:buNone/>
                      </a:pPr>
                      <a:r>
                        <a:rPr lang="en-US">
                          <a:latin typeface="Palatino"/>
                          <a:ea typeface="Palatino"/>
                          <a:cs typeface="Palatino"/>
                          <a:sym typeface="Palatino"/>
                        </a:rPr>
                        <a:t>.36</a:t>
                      </a:r>
                      <a:endParaRPr u="none" strike="noStrike" cap="none">
                        <a:latin typeface="Palatino"/>
                        <a:ea typeface="Palatino"/>
                        <a:cs typeface="Palatino"/>
                        <a:sym typeface="Palatino"/>
                      </a:endParaRPr>
                    </a:p>
                  </a:txBody>
                  <a:tcPr marL="64275" marR="64275" marT="48200" marB="48200"/>
                </a:tc>
                <a:tc>
                  <a:txBody>
                    <a:bodyPr/>
                    <a:lstStyle/>
                    <a:p>
                      <a:pPr marL="0" marR="0" lvl="0" indent="0" algn="l" rtl="0">
                        <a:lnSpc>
                          <a:spcPct val="100000"/>
                        </a:lnSpc>
                        <a:spcBef>
                          <a:spcPts val="0"/>
                        </a:spcBef>
                        <a:spcAft>
                          <a:spcPts val="0"/>
                        </a:spcAft>
                        <a:buClr>
                          <a:srgbClr val="000000"/>
                        </a:buClr>
                        <a:buSzPts val="1300"/>
                        <a:buFont typeface="Arial"/>
                        <a:buNone/>
                      </a:pPr>
                      <a:r>
                        <a:rPr lang="en-US">
                          <a:latin typeface="Palatino"/>
                          <a:ea typeface="Palatino"/>
                          <a:cs typeface="Palatino"/>
                          <a:sym typeface="Palatino"/>
                        </a:rPr>
                        <a:t>.29</a:t>
                      </a:r>
                      <a:endParaRPr u="none" strike="noStrike" cap="none">
                        <a:latin typeface="Palatino"/>
                        <a:ea typeface="Palatino"/>
                        <a:cs typeface="Palatino"/>
                        <a:sym typeface="Palatino"/>
                      </a:endParaRPr>
                    </a:p>
                  </a:txBody>
                  <a:tcPr marL="64275" marR="64275" marT="48200" marB="48200"/>
                </a:tc>
                <a:tc>
                  <a:txBody>
                    <a:bodyPr/>
                    <a:lstStyle/>
                    <a:p>
                      <a:pPr marL="0" marR="0" lvl="0" indent="0" algn="l" rtl="0">
                        <a:lnSpc>
                          <a:spcPct val="100000"/>
                        </a:lnSpc>
                        <a:spcBef>
                          <a:spcPts val="0"/>
                        </a:spcBef>
                        <a:spcAft>
                          <a:spcPts val="0"/>
                        </a:spcAft>
                        <a:buClr>
                          <a:srgbClr val="000000"/>
                        </a:buClr>
                        <a:buSzPts val="1300"/>
                        <a:buFont typeface="Arial"/>
                        <a:buNone/>
                      </a:pPr>
                      <a:r>
                        <a:rPr lang="en-US">
                          <a:latin typeface="Palatino"/>
                          <a:ea typeface="Palatino"/>
                          <a:cs typeface="Palatino"/>
                          <a:sym typeface="Palatino"/>
                        </a:rPr>
                        <a:t>.49</a:t>
                      </a:r>
                      <a:endParaRPr u="none" strike="noStrike" cap="none">
                        <a:latin typeface="Palatino"/>
                        <a:ea typeface="Palatino"/>
                        <a:cs typeface="Palatino"/>
                        <a:sym typeface="Palatino"/>
                      </a:endParaRPr>
                    </a:p>
                  </a:txBody>
                  <a:tcPr marL="64275" marR="64275" marT="48200" marB="48200"/>
                </a:tc>
                <a:extLst>
                  <a:ext uri="{0D108BD9-81ED-4DB2-BD59-A6C34878D82A}">
                    <a16:rowId xmlns:a16="http://schemas.microsoft.com/office/drawing/2014/main" val="10004"/>
                  </a:ext>
                </a:extLst>
              </a:tr>
              <a:tr h="634125">
                <a:tc>
                  <a:txBody>
                    <a:bodyPr/>
                    <a:lstStyle/>
                    <a:p>
                      <a:pPr marL="0" marR="0" lvl="0" indent="0" algn="l" rtl="0">
                        <a:lnSpc>
                          <a:spcPct val="100000"/>
                        </a:lnSpc>
                        <a:spcBef>
                          <a:spcPts val="0"/>
                        </a:spcBef>
                        <a:spcAft>
                          <a:spcPts val="0"/>
                        </a:spcAft>
                        <a:buClr>
                          <a:srgbClr val="000000"/>
                        </a:buClr>
                        <a:buSzPts val="1300"/>
                        <a:buFont typeface="Arial"/>
                        <a:buNone/>
                      </a:pPr>
                      <a:r>
                        <a:rPr lang="en-US" u="none" strike="noStrike" cap="none">
                          <a:latin typeface="Palatino"/>
                          <a:ea typeface="Palatino"/>
                          <a:cs typeface="Palatino"/>
                          <a:sym typeface="Palatino"/>
                        </a:rPr>
                        <a:t>Current ratio</a:t>
                      </a:r>
                      <a:endParaRPr u="none" strike="noStrike" cap="none">
                        <a:latin typeface="Palatino"/>
                        <a:ea typeface="Palatino"/>
                        <a:cs typeface="Palatino"/>
                        <a:sym typeface="Palatino"/>
                      </a:endParaRPr>
                    </a:p>
                  </a:txBody>
                  <a:tcPr marL="64275" marR="64275" marT="48200" marB="48200"/>
                </a:tc>
                <a:tc>
                  <a:txBody>
                    <a:bodyPr/>
                    <a:lstStyle/>
                    <a:p>
                      <a:pPr marL="0" marR="0" lvl="0" indent="0" algn="l" rtl="0">
                        <a:lnSpc>
                          <a:spcPct val="100000"/>
                        </a:lnSpc>
                        <a:spcBef>
                          <a:spcPts val="0"/>
                        </a:spcBef>
                        <a:spcAft>
                          <a:spcPts val="0"/>
                        </a:spcAft>
                        <a:buClr>
                          <a:srgbClr val="000000"/>
                        </a:buClr>
                        <a:buSzPts val="1300"/>
                        <a:buFont typeface="Arial"/>
                        <a:buNone/>
                      </a:pPr>
                      <a:r>
                        <a:rPr lang="en-US" u="none" strike="noStrike" cap="none">
                          <a:latin typeface="Palatino"/>
                          <a:ea typeface="Palatino"/>
                          <a:cs typeface="Palatino"/>
                          <a:sym typeface="Palatino"/>
                        </a:rPr>
                        <a:t>2.20</a:t>
                      </a:r>
                      <a:endParaRPr u="none" strike="noStrike" cap="none">
                        <a:latin typeface="Palatino"/>
                        <a:ea typeface="Palatino"/>
                        <a:cs typeface="Palatino"/>
                        <a:sym typeface="Palatino"/>
                      </a:endParaRPr>
                    </a:p>
                  </a:txBody>
                  <a:tcPr marL="64275" marR="64275" marT="48200" marB="48200"/>
                </a:tc>
                <a:tc>
                  <a:txBody>
                    <a:bodyPr/>
                    <a:lstStyle/>
                    <a:p>
                      <a:pPr marL="0" marR="0" lvl="0" indent="0" algn="l" rtl="0">
                        <a:lnSpc>
                          <a:spcPct val="100000"/>
                        </a:lnSpc>
                        <a:spcBef>
                          <a:spcPts val="0"/>
                        </a:spcBef>
                        <a:spcAft>
                          <a:spcPts val="0"/>
                        </a:spcAft>
                        <a:buClr>
                          <a:srgbClr val="000000"/>
                        </a:buClr>
                        <a:buSzPts val="1300"/>
                        <a:buFont typeface="Arial"/>
                        <a:buNone/>
                      </a:pPr>
                      <a:r>
                        <a:rPr lang="en-US" u="none" strike="noStrike" cap="none">
                          <a:latin typeface="Palatino"/>
                          <a:ea typeface="Palatino"/>
                          <a:cs typeface="Palatino"/>
                          <a:sym typeface="Palatino"/>
                        </a:rPr>
                        <a:t>1.36</a:t>
                      </a:r>
                      <a:endParaRPr u="none" strike="noStrike" cap="none">
                        <a:latin typeface="Palatino"/>
                        <a:ea typeface="Palatino"/>
                        <a:cs typeface="Palatino"/>
                        <a:sym typeface="Palatino"/>
                      </a:endParaRPr>
                    </a:p>
                  </a:txBody>
                  <a:tcPr marL="64275" marR="64275" marT="48200" marB="48200"/>
                </a:tc>
                <a:tc>
                  <a:txBody>
                    <a:bodyPr/>
                    <a:lstStyle/>
                    <a:p>
                      <a:pPr marL="0" marR="0" lvl="0" indent="0" algn="l" rtl="0">
                        <a:lnSpc>
                          <a:spcPct val="100000"/>
                        </a:lnSpc>
                        <a:spcBef>
                          <a:spcPts val="0"/>
                        </a:spcBef>
                        <a:spcAft>
                          <a:spcPts val="0"/>
                        </a:spcAft>
                        <a:buClr>
                          <a:srgbClr val="000000"/>
                        </a:buClr>
                        <a:buSzPts val="1300"/>
                        <a:buFont typeface="Arial"/>
                        <a:buNone/>
                      </a:pPr>
                      <a:r>
                        <a:rPr lang="en-US">
                          <a:latin typeface="Palatino"/>
                          <a:ea typeface="Palatino"/>
                          <a:cs typeface="Palatino"/>
                          <a:sym typeface="Palatino"/>
                        </a:rPr>
                        <a:t>.79</a:t>
                      </a:r>
                      <a:endParaRPr u="none" strike="noStrike" cap="none">
                        <a:latin typeface="Palatino"/>
                        <a:ea typeface="Palatino"/>
                        <a:cs typeface="Palatino"/>
                        <a:sym typeface="Palatino"/>
                      </a:endParaRPr>
                    </a:p>
                  </a:txBody>
                  <a:tcPr marL="64275" marR="64275" marT="48200" marB="48200"/>
                </a:tc>
                <a:tc>
                  <a:txBody>
                    <a:bodyPr/>
                    <a:lstStyle/>
                    <a:p>
                      <a:pPr marL="0" marR="0" lvl="0" indent="0" algn="l" rtl="0">
                        <a:lnSpc>
                          <a:spcPct val="100000"/>
                        </a:lnSpc>
                        <a:spcBef>
                          <a:spcPts val="0"/>
                        </a:spcBef>
                        <a:spcAft>
                          <a:spcPts val="0"/>
                        </a:spcAft>
                        <a:buClr>
                          <a:srgbClr val="000000"/>
                        </a:buClr>
                        <a:buSzPts val="1300"/>
                        <a:buFont typeface="Arial"/>
                        <a:buNone/>
                      </a:pPr>
                      <a:r>
                        <a:rPr lang="en-US">
                          <a:latin typeface="Palatino"/>
                          <a:ea typeface="Palatino"/>
                          <a:cs typeface="Palatino"/>
                          <a:sym typeface="Palatino"/>
                        </a:rPr>
                        <a:t>1.51</a:t>
                      </a:r>
                      <a:endParaRPr u="none" strike="noStrike" cap="none">
                        <a:latin typeface="Palatino"/>
                        <a:ea typeface="Palatino"/>
                        <a:cs typeface="Palatino"/>
                        <a:sym typeface="Palatino"/>
                      </a:endParaRPr>
                    </a:p>
                  </a:txBody>
                  <a:tcPr marL="64275" marR="64275" marT="48200" marB="48200"/>
                </a:tc>
                <a:tc>
                  <a:txBody>
                    <a:bodyPr/>
                    <a:lstStyle/>
                    <a:p>
                      <a:pPr marL="0" marR="0" lvl="0" indent="0" algn="l" rtl="0">
                        <a:lnSpc>
                          <a:spcPct val="100000"/>
                        </a:lnSpc>
                        <a:spcBef>
                          <a:spcPts val="0"/>
                        </a:spcBef>
                        <a:spcAft>
                          <a:spcPts val="0"/>
                        </a:spcAft>
                        <a:buClr>
                          <a:srgbClr val="000000"/>
                        </a:buClr>
                        <a:buSzPts val="1300"/>
                        <a:buFont typeface="Arial"/>
                        <a:buNone/>
                      </a:pPr>
                      <a:r>
                        <a:rPr lang="en-US">
                          <a:latin typeface="Palatino"/>
                          <a:ea typeface="Palatino"/>
                          <a:cs typeface="Palatino"/>
                          <a:sym typeface="Palatino"/>
                        </a:rPr>
                        <a:t>1.46</a:t>
                      </a:r>
                      <a:endParaRPr u="none" strike="noStrike" cap="none">
                        <a:latin typeface="Palatino"/>
                        <a:ea typeface="Palatino"/>
                        <a:cs typeface="Palatino"/>
                        <a:sym typeface="Palatino"/>
                      </a:endParaRPr>
                    </a:p>
                  </a:txBody>
                  <a:tcPr marL="64275" marR="64275" marT="48200" marB="48200"/>
                </a:tc>
                <a:extLst>
                  <a:ext uri="{0D108BD9-81ED-4DB2-BD59-A6C34878D82A}">
                    <a16:rowId xmlns:a16="http://schemas.microsoft.com/office/drawing/2014/main" val="10005"/>
                  </a:ext>
                </a:extLst>
              </a:tr>
            </a:tbl>
          </a:graphicData>
        </a:graphic>
      </p:graphicFrame>
      <p:sp>
        <p:nvSpPr>
          <p:cNvPr id="202" name="Google Shape;202;g6bb98c898c_0_492"/>
          <p:cNvSpPr txBox="1"/>
          <p:nvPr/>
        </p:nvSpPr>
        <p:spPr>
          <a:xfrm>
            <a:off x="0" y="4687625"/>
            <a:ext cx="2876400" cy="451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200" b="1">
                <a:latin typeface="Palatino"/>
                <a:ea typeface="Palatino"/>
                <a:cs typeface="Palatino"/>
                <a:sym typeface="Palatino"/>
              </a:rPr>
              <a:t>Based on:</a:t>
            </a:r>
            <a:r>
              <a:rPr lang="en-US" sz="1200">
                <a:latin typeface="Palatino"/>
                <a:ea typeface="Palatino"/>
                <a:cs typeface="Palatino"/>
                <a:sym typeface="Palatino"/>
              </a:rPr>
              <a:t> 10-K (filing date: 2018-11-16)</a:t>
            </a:r>
            <a:endParaRPr/>
          </a:p>
        </p:txBody>
      </p:sp>
      <p:pic>
        <p:nvPicPr>
          <p:cNvPr id="203" name="Google Shape;203;g6bb98c898c_0_492"/>
          <p:cNvPicPr preferRelativeResize="0"/>
          <p:nvPr/>
        </p:nvPicPr>
        <p:blipFill>
          <a:blip r:embed="rId3">
            <a:alphaModFix/>
          </a:blip>
          <a:stretch>
            <a:fillRect/>
          </a:stretch>
        </p:blipFill>
        <p:spPr>
          <a:xfrm>
            <a:off x="8281777" y="4339975"/>
            <a:ext cx="738650" cy="73865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07"/>
        <p:cNvGrpSpPr/>
        <p:nvPr/>
      </p:nvGrpSpPr>
      <p:grpSpPr>
        <a:xfrm>
          <a:off x="0" y="0"/>
          <a:ext cx="0" cy="0"/>
          <a:chOff x="0" y="0"/>
          <a:chExt cx="0" cy="0"/>
        </a:xfrm>
      </p:grpSpPr>
      <p:sp>
        <p:nvSpPr>
          <p:cNvPr id="208" name="Google Shape;208;g6bc836f9db_0_177"/>
          <p:cNvSpPr txBox="1">
            <a:spLocks noGrp="1"/>
          </p:cNvSpPr>
          <p:nvPr>
            <p:ph type="title"/>
          </p:nvPr>
        </p:nvSpPr>
        <p:spPr>
          <a:xfrm>
            <a:off x="1864250" y="-155875"/>
            <a:ext cx="5859000" cy="738600"/>
          </a:xfrm>
          <a:prstGeom prst="rect">
            <a:avLst/>
          </a:prstGeom>
        </p:spPr>
        <p:txBody>
          <a:bodyPr spcFirstLastPara="1" wrap="square" lIns="93125" tIns="93125" rIns="93125" bIns="93125" anchor="t" anchorCtr="0">
            <a:noAutofit/>
          </a:bodyPr>
          <a:lstStyle/>
          <a:p>
            <a:pPr marL="0" lvl="0" indent="0" algn="l" rtl="0">
              <a:spcBef>
                <a:spcPts val="0"/>
              </a:spcBef>
              <a:spcAft>
                <a:spcPts val="0"/>
              </a:spcAft>
              <a:buNone/>
            </a:pPr>
            <a:r>
              <a:rPr lang="en-US" b="0">
                <a:solidFill>
                  <a:srgbClr val="38761D"/>
                </a:solidFill>
                <a:latin typeface="Palatino"/>
                <a:ea typeface="Palatino"/>
                <a:cs typeface="Palatino"/>
                <a:sym typeface="Palatino"/>
              </a:rPr>
              <a:t>Benchmark Analysis - Employees </a:t>
            </a:r>
            <a:endParaRPr b="0">
              <a:solidFill>
                <a:srgbClr val="38761D"/>
              </a:solidFill>
              <a:latin typeface="Palatino"/>
              <a:ea typeface="Palatino"/>
              <a:cs typeface="Palatino"/>
              <a:sym typeface="Palatino"/>
            </a:endParaRPr>
          </a:p>
          <a:p>
            <a:pPr marL="0" lvl="0" indent="0" algn="l" rtl="0">
              <a:spcBef>
                <a:spcPts val="0"/>
              </a:spcBef>
              <a:spcAft>
                <a:spcPts val="0"/>
              </a:spcAft>
              <a:buNone/>
            </a:pPr>
            <a:endParaRPr/>
          </a:p>
        </p:txBody>
      </p:sp>
      <p:graphicFrame>
        <p:nvGraphicFramePr>
          <p:cNvPr id="209" name="Google Shape;209;g6bc836f9db_0_177"/>
          <p:cNvGraphicFramePr/>
          <p:nvPr/>
        </p:nvGraphicFramePr>
        <p:xfrm>
          <a:off x="3" y="609555"/>
          <a:ext cx="3000000" cy="3000000"/>
        </p:xfrm>
        <a:graphic>
          <a:graphicData uri="http://schemas.openxmlformats.org/drawingml/2006/table">
            <a:tbl>
              <a:tblPr>
                <a:noFill/>
                <a:tableStyleId>{CA4D0826-E7F9-4425-85D0-0DF0C8502D61}</a:tableStyleId>
              </a:tblPr>
              <a:tblGrid>
                <a:gridCol w="1965000">
                  <a:extLst>
                    <a:ext uri="{9D8B030D-6E8A-4147-A177-3AD203B41FA5}">
                      <a16:colId xmlns:a16="http://schemas.microsoft.com/office/drawing/2014/main" val="20000"/>
                    </a:ext>
                  </a:extLst>
                </a:gridCol>
                <a:gridCol w="1260850">
                  <a:extLst>
                    <a:ext uri="{9D8B030D-6E8A-4147-A177-3AD203B41FA5}">
                      <a16:colId xmlns:a16="http://schemas.microsoft.com/office/drawing/2014/main" val="20001"/>
                    </a:ext>
                  </a:extLst>
                </a:gridCol>
                <a:gridCol w="1284350">
                  <a:extLst>
                    <a:ext uri="{9D8B030D-6E8A-4147-A177-3AD203B41FA5}">
                      <a16:colId xmlns:a16="http://schemas.microsoft.com/office/drawing/2014/main" val="20002"/>
                    </a:ext>
                  </a:extLst>
                </a:gridCol>
                <a:gridCol w="1503400">
                  <a:extLst>
                    <a:ext uri="{9D8B030D-6E8A-4147-A177-3AD203B41FA5}">
                      <a16:colId xmlns:a16="http://schemas.microsoft.com/office/drawing/2014/main" val="20003"/>
                    </a:ext>
                  </a:extLst>
                </a:gridCol>
                <a:gridCol w="1503400">
                  <a:extLst>
                    <a:ext uri="{9D8B030D-6E8A-4147-A177-3AD203B41FA5}">
                      <a16:colId xmlns:a16="http://schemas.microsoft.com/office/drawing/2014/main" val="20004"/>
                    </a:ext>
                  </a:extLst>
                </a:gridCol>
                <a:gridCol w="1503400">
                  <a:extLst>
                    <a:ext uri="{9D8B030D-6E8A-4147-A177-3AD203B41FA5}">
                      <a16:colId xmlns:a16="http://schemas.microsoft.com/office/drawing/2014/main" val="20005"/>
                    </a:ext>
                  </a:extLst>
                </a:gridCol>
              </a:tblGrid>
              <a:tr h="743650">
                <a:tc>
                  <a:txBody>
                    <a:bodyPr/>
                    <a:lstStyle/>
                    <a:p>
                      <a:pPr marL="0" marR="0" lvl="0" indent="0" algn="ctr" rtl="0">
                        <a:lnSpc>
                          <a:spcPct val="100000"/>
                        </a:lnSpc>
                        <a:spcBef>
                          <a:spcPts val="0"/>
                        </a:spcBef>
                        <a:spcAft>
                          <a:spcPts val="0"/>
                        </a:spcAft>
                        <a:buClr>
                          <a:srgbClr val="000000"/>
                        </a:buClr>
                        <a:buSzPts val="1300"/>
                        <a:buFont typeface="Arial"/>
                        <a:buNone/>
                      </a:pPr>
                      <a:r>
                        <a:rPr lang="en-US" b="1" u="none" strike="noStrike" cap="none">
                          <a:latin typeface="Palatino"/>
                          <a:ea typeface="Palatino"/>
                          <a:cs typeface="Palatino"/>
                          <a:sym typeface="Palatino"/>
                        </a:rPr>
                        <a:t>Efficiency</a:t>
                      </a:r>
                      <a:endParaRPr b="1" u="none" strike="noStrike" cap="none">
                        <a:latin typeface="Palatino"/>
                        <a:ea typeface="Palatino"/>
                        <a:cs typeface="Palatino"/>
                        <a:sym typeface="Palatino"/>
                      </a:endParaRPr>
                    </a:p>
                  </a:txBody>
                  <a:tcPr marL="64275" marR="64275" marT="48200" marB="48200"/>
                </a:tc>
                <a:tc>
                  <a:txBody>
                    <a:bodyPr/>
                    <a:lstStyle/>
                    <a:p>
                      <a:pPr marL="0" marR="0" lvl="0" indent="0" algn="ctr" rtl="0">
                        <a:lnSpc>
                          <a:spcPct val="100000"/>
                        </a:lnSpc>
                        <a:spcBef>
                          <a:spcPts val="0"/>
                        </a:spcBef>
                        <a:spcAft>
                          <a:spcPts val="0"/>
                        </a:spcAft>
                        <a:buClr>
                          <a:srgbClr val="000000"/>
                        </a:buClr>
                        <a:buSzPts val="1300"/>
                        <a:buFont typeface="Arial"/>
                        <a:buNone/>
                      </a:pPr>
                      <a:r>
                        <a:rPr lang="en-US" b="1" u="none" strike="noStrike" cap="none">
                          <a:latin typeface="Palatino"/>
                          <a:ea typeface="Palatino"/>
                          <a:cs typeface="Palatino"/>
                          <a:sym typeface="Palatino"/>
                        </a:rPr>
                        <a:t>Starbucks</a:t>
                      </a:r>
                      <a:endParaRPr b="1" u="none" strike="noStrike" cap="none">
                        <a:latin typeface="Palatino"/>
                        <a:ea typeface="Palatino"/>
                        <a:cs typeface="Palatino"/>
                        <a:sym typeface="Palatino"/>
                      </a:endParaRPr>
                    </a:p>
                  </a:txBody>
                  <a:tcPr marL="64275" marR="64275" marT="48200" marB="48200"/>
                </a:tc>
                <a:tc>
                  <a:txBody>
                    <a:bodyPr/>
                    <a:lstStyle/>
                    <a:p>
                      <a:pPr marL="0" marR="0" lvl="0" indent="0" algn="ctr" rtl="0">
                        <a:lnSpc>
                          <a:spcPct val="100000"/>
                        </a:lnSpc>
                        <a:spcBef>
                          <a:spcPts val="0"/>
                        </a:spcBef>
                        <a:spcAft>
                          <a:spcPts val="0"/>
                        </a:spcAft>
                        <a:buClr>
                          <a:srgbClr val="000000"/>
                        </a:buClr>
                        <a:buSzPts val="1300"/>
                        <a:buFont typeface="Arial"/>
                        <a:buNone/>
                      </a:pPr>
                      <a:r>
                        <a:rPr lang="en-US" b="1" u="none" strike="noStrike" cap="none">
                          <a:latin typeface="Palatino"/>
                          <a:ea typeface="Palatino"/>
                          <a:cs typeface="Palatino"/>
                          <a:sym typeface="Palatino"/>
                        </a:rPr>
                        <a:t>McDonald</a:t>
                      </a:r>
                      <a:endParaRPr b="1" u="none" strike="noStrike" cap="none">
                        <a:latin typeface="Palatino"/>
                        <a:ea typeface="Palatino"/>
                        <a:cs typeface="Palatino"/>
                        <a:sym typeface="Palatino"/>
                      </a:endParaRPr>
                    </a:p>
                  </a:txBody>
                  <a:tcPr marL="64275" marR="64275" marT="48200" marB="48200"/>
                </a:tc>
                <a:tc>
                  <a:txBody>
                    <a:bodyPr/>
                    <a:lstStyle/>
                    <a:p>
                      <a:pPr marL="0" marR="0" lvl="0" indent="0" algn="ctr" rtl="0">
                        <a:lnSpc>
                          <a:spcPct val="100000"/>
                        </a:lnSpc>
                        <a:spcBef>
                          <a:spcPts val="0"/>
                        </a:spcBef>
                        <a:spcAft>
                          <a:spcPts val="0"/>
                        </a:spcAft>
                        <a:buClr>
                          <a:srgbClr val="000000"/>
                        </a:buClr>
                        <a:buSzPts val="1300"/>
                        <a:buFont typeface="Arial"/>
                        <a:buNone/>
                      </a:pPr>
                      <a:r>
                        <a:rPr lang="en-US" b="1" u="none" strike="noStrike" cap="none">
                          <a:latin typeface="Palatino"/>
                          <a:ea typeface="Palatino"/>
                          <a:cs typeface="Palatino"/>
                          <a:sym typeface="Palatino"/>
                        </a:rPr>
                        <a:t>Panera Bread</a:t>
                      </a:r>
                      <a:endParaRPr b="1" u="none" strike="noStrike" cap="none">
                        <a:latin typeface="Palatino"/>
                        <a:ea typeface="Palatino"/>
                        <a:cs typeface="Palatino"/>
                        <a:sym typeface="Palatino"/>
                      </a:endParaRPr>
                    </a:p>
                  </a:txBody>
                  <a:tcPr marL="64275" marR="64275" marT="48200" marB="48200"/>
                </a:tc>
                <a:tc>
                  <a:txBody>
                    <a:bodyPr/>
                    <a:lstStyle/>
                    <a:p>
                      <a:pPr marL="0" marR="0" lvl="0" indent="0" algn="ctr" rtl="0">
                        <a:lnSpc>
                          <a:spcPct val="100000"/>
                        </a:lnSpc>
                        <a:spcBef>
                          <a:spcPts val="0"/>
                        </a:spcBef>
                        <a:spcAft>
                          <a:spcPts val="0"/>
                        </a:spcAft>
                        <a:buClr>
                          <a:srgbClr val="000000"/>
                        </a:buClr>
                        <a:buSzPts val="1300"/>
                        <a:buFont typeface="Arial"/>
                        <a:buNone/>
                      </a:pPr>
                      <a:r>
                        <a:rPr lang="en-US" b="1" u="none" strike="noStrike" cap="none">
                          <a:latin typeface="Palatino"/>
                          <a:ea typeface="Palatino"/>
                          <a:cs typeface="Palatino"/>
                          <a:sym typeface="Palatino"/>
                        </a:rPr>
                        <a:t>Dunkin Donut</a:t>
                      </a:r>
                      <a:endParaRPr b="1" u="none" strike="noStrike" cap="none">
                        <a:latin typeface="Palatino"/>
                        <a:ea typeface="Palatino"/>
                        <a:cs typeface="Palatino"/>
                        <a:sym typeface="Palatino"/>
                      </a:endParaRPr>
                    </a:p>
                  </a:txBody>
                  <a:tcPr marL="64275" marR="64275" marT="48200" marB="48200"/>
                </a:tc>
                <a:tc>
                  <a:txBody>
                    <a:bodyPr/>
                    <a:lstStyle/>
                    <a:p>
                      <a:pPr marL="0" marR="0" lvl="0" indent="0" algn="ctr" rtl="0">
                        <a:lnSpc>
                          <a:spcPct val="100000"/>
                        </a:lnSpc>
                        <a:spcBef>
                          <a:spcPts val="0"/>
                        </a:spcBef>
                        <a:spcAft>
                          <a:spcPts val="0"/>
                        </a:spcAft>
                        <a:buClr>
                          <a:srgbClr val="000000"/>
                        </a:buClr>
                        <a:buSzPts val="1300"/>
                        <a:buFont typeface="Arial"/>
                        <a:buNone/>
                      </a:pPr>
                      <a:r>
                        <a:rPr lang="en-US" b="1" u="none" strike="noStrike" cap="none">
                          <a:latin typeface="Palatino"/>
                          <a:ea typeface="Palatino"/>
                          <a:cs typeface="Palatino"/>
                          <a:sym typeface="Palatino"/>
                        </a:rPr>
                        <a:t>Industry</a:t>
                      </a:r>
                      <a:endParaRPr b="1" u="none" strike="noStrike" cap="none">
                        <a:latin typeface="Palatino"/>
                        <a:ea typeface="Palatino"/>
                        <a:cs typeface="Palatino"/>
                        <a:sym typeface="Palatino"/>
                      </a:endParaRPr>
                    </a:p>
                  </a:txBody>
                  <a:tcPr marL="64275" marR="64275" marT="48200" marB="48200"/>
                </a:tc>
                <a:extLst>
                  <a:ext uri="{0D108BD9-81ED-4DB2-BD59-A6C34878D82A}">
                    <a16:rowId xmlns:a16="http://schemas.microsoft.com/office/drawing/2014/main" val="10000"/>
                  </a:ext>
                </a:extLst>
              </a:tr>
              <a:tr h="743650">
                <a:tc>
                  <a:txBody>
                    <a:bodyPr/>
                    <a:lstStyle/>
                    <a:p>
                      <a:pPr marL="0" lvl="0" indent="0" algn="ctr" rtl="0">
                        <a:spcBef>
                          <a:spcPts val="0"/>
                        </a:spcBef>
                        <a:spcAft>
                          <a:spcPts val="0"/>
                        </a:spcAft>
                        <a:buNone/>
                      </a:pPr>
                      <a:r>
                        <a:rPr lang="en-US" b="1">
                          <a:latin typeface="Palatino"/>
                          <a:ea typeface="Palatino"/>
                          <a:cs typeface="Palatino"/>
                          <a:sym typeface="Palatino"/>
                        </a:rPr>
                        <a:t>Average number of employees</a:t>
                      </a:r>
                      <a:endParaRPr b="1">
                        <a:latin typeface="Palatino"/>
                        <a:ea typeface="Palatino"/>
                        <a:cs typeface="Palatino"/>
                        <a:sym typeface="Palatino"/>
                      </a:endParaRPr>
                    </a:p>
                  </a:txBody>
                  <a:tcPr marL="64275" marR="64275" marT="48200" marB="48200"/>
                </a:tc>
                <a:tc>
                  <a:txBody>
                    <a:bodyPr/>
                    <a:lstStyle/>
                    <a:p>
                      <a:pPr marL="0" marR="0" lvl="0" indent="0" algn="ctr" rtl="0">
                        <a:lnSpc>
                          <a:spcPct val="100000"/>
                        </a:lnSpc>
                        <a:spcBef>
                          <a:spcPts val="0"/>
                        </a:spcBef>
                        <a:spcAft>
                          <a:spcPts val="0"/>
                        </a:spcAft>
                        <a:buClr>
                          <a:srgbClr val="000000"/>
                        </a:buClr>
                        <a:buSzPts val="1300"/>
                        <a:buFont typeface="Arial"/>
                        <a:buNone/>
                      </a:pPr>
                      <a:r>
                        <a:rPr lang="en-US">
                          <a:latin typeface="Palatino"/>
                          <a:ea typeface="Palatino"/>
                          <a:cs typeface="Palatino"/>
                          <a:sym typeface="Palatino"/>
                        </a:rPr>
                        <a:t>1</a:t>
                      </a:r>
                      <a:endParaRPr u="none" strike="noStrike" cap="none">
                        <a:latin typeface="Palatino"/>
                        <a:ea typeface="Palatino"/>
                        <a:cs typeface="Palatino"/>
                        <a:sym typeface="Palatino"/>
                      </a:endParaRPr>
                    </a:p>
                  </a:txBody>
                  <a:tcPr marL="64275" marR="64275" marT="48200" marB="48200"/>
                </a:tc>
                <a:tc>
                  <a:txBody>
                    <a:bodyPr/>
                    <a:lstStyle/>
                    <a:p>
                      <a:pPr marL="0" marR="0" lvl="0" indent="0" algn="ctr" rtl="0">
                        <a:lnSpc>
                          <a:spcPct val="100000"/>
                        </a:lnSpc>
                        <a:spcBef>
                          <a:spcPts val="0"/>
                        </a:spcBef>
                        <a:spcAft>
                          <a:spcPts val="0"/>
                        </a:spcAft>
                        <a:buClr>
                          <a:srgbClr val="000000"/>
                        </a:buClr>
                        <a:buSzPts val="1300"/>
                        <a:buFont typeface="Arial"/>
                        <a:buNone/>
                      </a:pPr>
                      <a:r>
                        <a:rPr lang="en-US">
                          <a:latin typeface="Palatino"/>
                          <a:ea typeface="Palatino"/>
                          <a:cs typeface="Palatino"/>
                          <a:sym typeface="Palatino"/>
                        </a:rPr>
                        <a:t>2</a:t>
                      </a:r>
                      <a:endParaRPr u="none" strike="noStrike" cap="none">
                        <a:latin typeface="Palatino"/>
                        <a:ea typeface="Palatino"/>
                        <a:cs typeface="Palatino"/>
                        <a:sym typeface="Palatino"/>
                      </a:endParaRPr>
                    </a:p>
                  </a:txBody>
                  <a:tcPr marL="64275" marR="64275" marT="48200" marB="48200"/>
                </a:tc>
                <a:tc>
                  <a:txBody>
                    <a:bodyPr/>
                    <a:lstStyle/>
                    <a:p>
                      <a:pPr marL="0" marR="0" lvl="0" indent="0" algn="ctr" rtl="0">
                        <a:lnSpc>
                          <a:spcPct val="100000"/>
                        </a:lnSpc>
                        <a:spcBef>
                          <a:spcPts val="0"/>
                        </a:spcBef>
                        <a:spcAft>
                          <a:spcPts val="0"/>
                        </a:spcAft>
                        <a:buClr>
                          <a:srgbClr val="000000"/>
                        </a:buClr>
                        <a:buSzPts val="700"/>
                        <a:buFont typeface="Arial"/>
                        <a:buNone/>
                      </a:pPr>
                      <a:r>
                        <a:rPr lang="en-US">
                          <a:latin typeface="Palatino"/>
                          <a:ea typeface="Palatino"/>
                          <a:cs typeface="Palatino"/>
                          <a:sym typeface="Palatino"/>
                        </a:rPr>
                        <a:t>4</a:t>
                      </a:r>
                      <a:endParaRPr u="none" strike="noStrike" cap="none">
                        <a:latin typeface="Palatino"/>
                        <a:ea typeface="Palatino"/>
                        <a:cs typeface="Palatino"/>
                        <a:sym typeface="Palatino"/>
                      </a:endParaRPr>
                    </a:p>
                  </a:txBody>
                  <a:tcPr marL="64275" marR="64275" marT="48200" marB="48200"/>
                </a:tc>
                <a:tc>
                  <a:txBody>
                    <a:bodyPr/>
                    <a:lstStyle/>
                    <a:p>
                      <a:pPr marL="0" marR="0" lvl="0" indent="0" algn="ctr" rtl="0">
                        <a:lnSpc>
                          <a:spcPct val="100000"/>
                        </a:lnSpc>
                        <a:spcBef>
                          <a:spcPts val="0"/>
                        </a:spcBef>
                        <a:spcAft>
                          <a:spcPts val="0"/>
                        </a:spcAft>
                        <a:buClr>
                          <a:srgbClr val="000000"/>
                        </a:buClr>
                        <a:buSzPts val="700"/>
                        <a:buFont typeface="Arial"/>
                        <a:buNone/>
                      </a:pPr>
                      <a:r>
                        <a:rPr lang="en-US">
                          <a:latin typeface="Palatino"/>
                          <a:ea typeface="Palatino"/>
                          <a:cs typeface="Palatino"/>
                          <a:sym typeface="Palatino"/>
                        </a:rPr>
                        <a:t>3</a:t>
                      </a:r>
                      <a:endParaRPr u="none" strike="noStrike" cap="none">
                        <a:latin typeface="Palatino"/>
                        <a:ea typeface="Palatino"/>
                        <a:cs typeface="Palatino"/>
                        <a:sym typeface="Palatino"/>
                      </a:endParaRPr>
                    </a:p>
                  </a:txBody>
                  <a:tcPr marL="64275" marR="64275" marT="48200" marB="48200"/>
                </a:tc>
                <a:tc>
                  <a:txBody>
                    <a:bodyPr/>
                    <a:lstStyle/>
                    <a:p>
                      <a:pPr marL="0" marR="0" lvl="0" indent="0" algn="ctr" rtl="0">
                        <a:lnSpc>
                          <a:spcPct val="100000"/>
                        </a:lnSpc>
                        <a:spcBef>
                          <a:spcPts val="0"/>
                        </a:spcBef>
                        <a:spcAft>
                          <a:spcPts val="0"/>
                        </a:spcAft>
                        <a:buClr>
                          <a:srgbClr val="000000"/>
                        </a:buClr>
                        <a:buSzPts val="700"/>
                        <a:buFont typeface="Arial"/>
                        <a:buNone/>
                      </a:pPr>
                      <a:r>
                        <a:rPr lang="en-US">
                          <a:latin typeface="Palatino"/>
                          <a:ea typeface="Palatino"/>
                          <a:cs typeface="Palatino"/>
                          <a:sym typeface="Palatino"/>
                        </a:rPr>
                        <a:t>2.5</a:t>
                      </a:r>
                      <a:endParaRPr u="none" strike="noStrike" cap="none">
                        <a:latin typeface="Palatino"/>
                        <a:ea typeface="Palatino"/>
                        <a:cs typeface="Palatino"/>
                        <a:sym typeface="Palatino"/>
                      </a:endParaRPr>
                    </a:p>
                  </a:txBody>
                  <a:tcPr marL="64275" marR="64275" marT="48200" marB="48200"/>
                </a:tc>
                <a:extLst>
                  <a:ext uri="{0D108BD9-81ED-4DB2-BD59-A6C34878D82A}">
                    <a16:rowId xmlns:a16="http://schemas.microsoft.com/office/drawing/2014/main" val="10001"/>
                  </a:ext>
                </a:extLst>
              </a:tr>
              <a:tr h="743650">
                <a:tc>
                  <a:txBody>
                    <a:bodyPr/>
                    <a:lstStyle/>
                    <a:p>
                      <a:pPr marL="0" lvl="0" indent="0" algn="ctr" rtl="0">
                        <a:spcBef>
                          <a:spcPts val="0"/>
                        </a:spcBef>
                        <a:spcAft>
                          <a:spcPts val="0"/>
                        </a:spcAft>
                        <a:buNone/>
                      </a:pPr>
                      <a:r>
                        <a:rPr lang="en-US" b="1">
                          <a:highlight>
                            <a:srgbClr val="FFFF00"/>
                          </a:highlight>
                          <a:latin typeface="Palatino"/>
                          <a:ea typeface="Palatino"/>
                          <a:cs typeface="Palatino"/>
                          <a:sym typeface="Palatino"/>
                        </a:rPr>
                        <a:t>Annual revenue per employee</a:t>
                      </a:r>
                      <a:endParaRPr b="1">
                        <a:highlight>
                          <a:srgbClr val="FFFF00"/>
                        </a:highlight>
                        <a:latin typeface="Palatino"/>
                        <a:ea typeface="Palatino"/>
                        <a:cs typeface="Palatino"/>
                        <a:sym typeface="Palatino"/>
                      </a:endParaRPr>
                    </a:p>
                  </a:txBody>
                  <a:tcPr marL="64275" marR="64275" marT="48200" marB="48200"/>
                </a:tc>
                <a:tc>
                  <a:txBody>
                    <a:bodyPr/>
                    <a:lstStyle/>
                    <a:p>
                      <a:pPr marL="0" marR="0" lvl="0" indent="0" algn="ctr" rtl="0">
                        <a:lnSpc>
                          <a:spcPct val="100000"/>
                        </a:lnSpc>
                        <a:spcBef>
                          <a:spcPts val="0"/>
                        </a:spcBef>
                        <a:spcAft>
                          <a:spcPts val="0"/>
                        </a:spcAft>
                        <a:buClr>
                          <a:srgbClr val="000000"/>
                        </a:buClr>
                        <a:buSzPts val="1300"/>
                        <a:buFont typeface="Arial"/>
                        <a:buNone/>
                      </a:pPr>
                      <a:r>
                        <a:rPr lang="en-US">
                          <a:highlight>
                            <a:srgbClr val="FFFF00"/>
                          </a:highlight>
                          <a:latin typeface="Palatino"/>
                          <a:ea typeface="Palatino"/>
                          <a:cs typeface="Palatino"/>
                          <a:sym typeface="Palatino"/>
                        </a:rPr>
                        <a:t>2</a:t>
                      </a:r>
                      <a:endParaRPr u="none" strike="noStrike" cap="none">
                        <a:highlight>
                          <a:srgbClr val="FFFF00"/>
                        </a:highlight>
                        <a:latin typeface="Palatino"/>
                        <a:ea typeface="Palatino"/>
                        <a:cs typeface="Palatino"/>
                        <a:sym typeface="Palatino"/>
                      </a:endParaRPr>
                    </a:p>
                  </a:txBody>
                  <a:tcPr marL="64275" marR="64275" marT="48200" marB="48200"/>
                </a:tc>
                <a:tc>
                  <a:txBody>
                    <a:bodyPr/>
                    <a:lstStyle/>
                    <a:p>
                      <a:pPr marL="0" marR="0" lvl="0" indent="0" algn="ctr" rtl="0">
                        <a:lnSpc>
                          <a:spcPct val="100000"/>
                        </a:lnSpc>
                        <a:spcBef>
                          <a:spcPts val="0"/>
                        </a:spcBef>
                        <a:spcAft>
                          <a:spcPts val="0"/>
                        </a:spcAft>
                        <a:buClr>
                          <a:srgbClr val="000000"/>
                        </a:buClr>
                        <a:buSzPts val="1300"/>
                        <a:buFont typeface="Arial"/>
                        <a:buNone/>
                      </a:pPr>
                      <a:r>
                        <a:rPr lang="en-US">
                          <a:highlight>
                            <a:srgbClr val="FFFF00"/>
                          </a:highlight>
                          <a:latin typeface="Palatino"/>
                          <a:ea typeface="Palatino"/>
                          <a:cs typeface="Palatino"/>
                          <a:sym typeface="Palatino"/>
                        </a:rPr>
                        <a:t>3</a:t>
                      </a:r>
                      <a:endParaRPr u="none" strike="noStrike" cap="none">
                        <a:highlight>
                          <a:srgbClr val="FFFF00"/>
                        </a:highlight>
                        <a:latin typeface="Palatino"/>
                        <a:ea typeface="Palatino"/>
                        <a:cs typeface="Palatino"/>
                        <a:sym typeface="Palatino"/>
                      </a:endParaRPr>
                    </a:p>
                  </a:txBody>
                  <a:tcPr marL="64275" marR="64275" marT="48200" marB="48200"/>
                </a:tc>
                <a:tc>
                  <a:txBody>
                    <a:bodyPr/>
                    <a:lstStyle/>
                    <a:p>
                      <a:pPr marL="0" marR="0" lvl="0" indent="0" algn="ctr" rtl="0">
                        <a:lnSpc>
                          <a:spcPct val="100000"/>
                        </a:lnSpc>
                        <a:spcBef>
                          <a:spcPts val="0"/>
                        </a:spcBef>
                        <a:spcAft>
                          <a:spcPts val="0"/>
                        </a:spcAft>
                        <a:buClr>
                          <a:srgbClr val="000000"/>
                        </a:buClr>
                        <a:buSzPts val="700"/>
                        <a:buFont typeface="Arial"/>
                        <a:buNone/>
                      </a:pPr>
                      <a:r>
                        <a:rPr lang="en-US">
                          <a:highlight>
                            <a:srgbClr val="FFFF00"/>
                          </a:highlight>
                          <a:latin typeface="Palatino"/>
                          <a:ea typeface="Palatino"/>
                          <a:cs typeface="Palatino"/>
                          <a:sym typeface="Palatino"/>
                        </a:rPr>
                        <a:t>5</a:t>
                      </a:r>
                      <a:endParaRPr u="none" strike="noStrike" cap="none">
                        <a:highlight>
                          <a:srgbClr val="FFFF00"/>
                        </a:highlight>
                        <a:latin typeface="Palatino"/>
                        <a:ea typeface="Palatino"/>
                        <a:cs typeface="Palatino"/>
                        <a:sym typeface="Palatino"/>
                      </a:endParaRPr>
                    </a:p>
                  </a:txBody>
                  <a:tcPr marL="64275" marR="64275" marT="48200" marB="48200"/>
                </a:tc>
                <a:tc>
                  <a:txBody>
                    <a:bodyPr/>
                    <a:lstStyle/>
                    <a:p>
                      <a:pPr marL="0" marR="0" lvl="0" indent="0" algn="ctr" rtl="0">
                        <a:lnSpc>
                          <a:spcPct val="100000"/>
                        </a:lnSpc>
                        <a:spcBef>
                          <a:spcPts val="0"/>
                        </a:spcBef>
                        <a:spcAft>
                          <a:spcPts val="0"/>
                        </a:spcAft>
                        <a:buClr>
                          <a:srgbClr val="000000"/>
                        </a:buClr>
                        <a:buSzPts val="700"/>
                        <a:buFont typeface="Arial"/>
                        <a:buNone/>
                      </a:pPr>
                      <a:r>
                        <a:rPr lang="en-US">
                          <a:highlight>
                            <a:srgbClr val="FFFF00"/>
                          </a:highlight>
                          <a:latin typeface="Palatino"/>
                          <a:ea typeface="Palatino"/>
                          <a:cs typeface="Palatino"/>
                          <a:sym typeface="Palatino"/>
                        </a:rPr>
                        <a:t>1</a:t>
                      </a:r>
                      <a:endParaRPr u="none" strike="noStrike" cap="none">
                        <a:highlight>
                          <a:srgbClr val="FFFF00"/>
                        </a:highlight>
                        <a:latin typeface="Palatino"/>
                        <a:ea typeface="Palatino"/>
                        <a:cs typeface="Palatino"/>
                        <a:sym typeface="Palatino"/>
                      </a:endParaRPr>
                    </a:p>
                  </a:txBody>
                  <a:tcPr marL="64275" marR="64275" marT="48200" marB="48200"/>
                </a:tc>
                <a:tc>
                  <a:txBody>
                    <a:bodyPr/>
                    <a:lstStyle/>
                    <a:p>
                      <a:pPr marL="0" marR="0" lvl="0" indent="0" algn="ctr" rtl="0">
                        <a:lnSpc>
                          <a:spcPct val="100000"/>
                        </a:lnSpc>
                        <a:spcBef>
                          <a:spcPts val="0"/>
                        </a:spcBef>
                        <a:spcAft>
                          <a:spcPts val="0"/>
                        </a:spcAft>
                        <a:buClr>
                          <a:srgbClr val="000000"/>
                        </a:buClr>
                        <a:buSzPts val="700"/>
                        <a:buFont typeface="Arial"/>
                        <a:buNone/>
                      </a:pPr>
                      <a:r>
                        <a:rPr lang="en-US">
                          <a:highlight>
                            <a:srgbClr val="FFFF00"/>
                          </a:highlight>
                          <a:latin typeface="Palatino"/>
                          <a:ea typeface="Palatino"/>
                          <a:cs typeface="Palatino"/>
                          <a:sym typeface="Palatino"/>
                        </a:rPr>
                        <a:t>2.5</a:t>
                      </a:r>
                      <a:endParaRPr u="none" strike="noStrike" cap="none">
                        <a:highlight>
                          <a:srgbClr val="FFFF00"/>
                        </a:highlight>
                        <a:latin typeface="Palatino"/>
                        <a:ea typeface="Palatino"/>
                        <a:cs typeface="Palatino"/>
                        <a:sym typeface="Palatino"/>
                      </a:endParaRPr>
                    </a:p>
                  </a:txBody>
                  <a:tcPr marL="64275" marR="64275" marT="48200" marB="48200"/>
                </a:tc>
                <a:extLst>
                  <a:ext uri="{0D108BD9-81ED-4DB2-BD59-A6C34878D82A}">
                    <a16:rowId xmlns:a16="http://schemas.microsoft.com/office/drawing/2014/main" val="10002"/>
                  </a:ext>
                </a:extLst>
              </a:tr>
              <a:tr h="743650">
                <a:tc>
                  <a:txBody>
                    <a:bodyPr/>
                    <a:lstStyle/>
                    <a:p>
                      <a:pPr marL="0" lvl="0" indent="0" algn="ctr" rtl="0">
                        <a:spcBef>
                          <a:spcPts val="0"/>
                        </a:spcBef>
                        <a:spcAft>
                          <a:spcPts val="0"/>
                        </a:spcAft>
                        <a:buNone/>
                      </a:pPr>
                      <a:r>
                        <a:rPr lang="en-US" b="1">
                          <a:latin typeface="Palatino"/>
                          <a:ea typeface="Palatino"/>
                          <a:cs typeface="Palatino"/>
                          <a:sym typeface="Palatino"/>
                        </a:rPr>
                        <a:t>Annual compensation per employee</a:t>
                      </a:r>
                      <a:endParaRPr b="1">
                        <a:latin typeface="Palatino"/>
                        <a:ea typeface="Palatino"/>
                        <a:cs typeface="Palatino"/>
                        <a:sym typeface="Palatino"/>
                      </a:endParaRPr>
                    </a:p>
                  </a:txBody>
                  <a:tcPr marL="64275" marR="64275" marT="48200" marB="48200"/>
                </a:tc>
                <a:tc>
                  <a:txBody>
                    <a:bodyPr/>
                    <a:lstStyle/>
                    <a:p>
                      <a:pPr marL="0" marR="0" lvl="0" indent="0" algn="ctr" rtl="0">
                        <a:lnSpc>
                          <a:spcPct val="100000"/>
                        </a:lnSpc>
                        <a:spcBef>
                          <a:spcPts val="0"/>
                        </a:spcBef>
                        <a:spcAft>
                          <a:spcPts val="0"/>
                        </a:spcAft>
                        <a:buClr>
                          <a:srgbClr val="000000"/>
                        </a:buClr>
                        <a:buSzPts val="1300"/>
                        <a:buFont typeface="Arial"/>
                        <a:buNone/>
                      </a:pPr>
                      <a:r>
                        <a:rPr lang="en-US">
                          <a:latin typeface="Palatino"/>
                          <a:ea typeface="Palatino"/>
                          <a:cs typeface="Palatino"/>
                          <a:sym typeface="Palatino"/>
                        </a:rPr>
                        <a:t>1</a:t>
                      </a:r>
                      <a:endParaRPr u="none" strike="noStrike" cap="none">
                        <a:latin typeface="Palatino"/>
                        <a:ea typeface="Palatino"/>
                        <a:cs typeface="Palatino"/>
                        <a:sym typeface="Palatino"/>
                      </a:endParaRPr>
                    </a:p>
                  </a:txBody>
                  <a:tcPr marL="64275" marR="64275" marT="48200" marB="48200"/>
                </a:tc>
                <a:tc>
                  <a:txBody>
                    <a:bodyPr/>
                    <a:lstStyle/>
                    <a:p>
                      <a:pPr marL="0" marR="0" lvl="0" indent="0" algn="ctr" rtl="0">
                        <a:lnSpc>
                          <a:spcPct val="100000"/>
                        </a:lnSpc>
                        <a:spcBef>
                          <a:spcPts val="0"/>
                        </a:spcBef>
                        <a:spcAft>
                          <a:spcPts val="0"/>
                        </a:spcAft>
                        <a:buClr>
                          <a:srgbClr val="000000"/>
                        </a:buClr>
                        <a:buSzPts val="1300"/>
                        <a:buFont typeface="Arial"/>
                        <a:buNone/>
                      </a:pPr>
                      <a:r>
                        <a:rPr lang="en-US">
                          <a:latin typeface="Palatino"/>
                          <a:ea typeface="Palatino"/>
                          <a:cs typeface="Palatino"/>
                          <a:sym typeface="Palatino"/>
                        </a:rPr>
                        <a:t>2</a:t>
                      </a:r>
                      <a:endParaRPr u="none" strike="noStrike" cap="none">
                        <a:latin typeface="Palatino"/>
                        <a:ea typeface="Palatino"/>
                        <a:cs typeface="Palatino"/>
                        <a:sym typeface="Palatino"/>
                      </a:endParaRPr>
                    </a:p>
                  </a:txBody>
                  <a:tcPr marL="64275" marR="64275" marT="48200" marB="48200"/>
                </a:tc>
                <a:tc>
                  <a:txBody>
                    <a:bodyPr/>
                    <a:lstStyle/>
                    <a:p>
                      <a:pPr marL="0" marR="0" lvl="0" indent="0" algn="ctr" rtl="0">
                        <a:lnSpc>
                          <a:spcPct val="100000"/>
                        </a:lnSpc>
                        <a:spcBef>
                          <a:spcPts val="0"/>
                        </a:spcBef>
                        <a:spcAft>
                          <a:spcPts val="0"/>
                        </a:spcAft>
                        <a:buClr>
                          <a:srgbClr val="000000"/>
                        </a:buClr>
                        <a:buSzPts val="700"/>
                        <a:buFont typeface="Arial"/>
                        <a:buNone/>
                      </a:pPr>
                      <a:r>
                        <a:rPr lang="en-US">
                          <a:latin typeface="Palatino"/>
                          <a:ea typeface="Palatino"/>
                          <a:cs typeface="Palatino"/>
                          <a:sym typeface="Palatino"/>
                        </a:rPr>
                        <a:t>4</a:t>
                      </a:r>
                      <a:endParaRPr u="none" strike="noStrike" cap="none">
                        <a:latin typeface="Palatino"/>
                        <a:ea typeface="Palatino"/>
                        <a:cs typeface="Palatino"/>
                        <a:sym typeface="Palatino"/>
                      </a:endParaRPr>
                    </a:p>
                  </a:txBody>
                  <a:tcPr marL="64275" marR="64275" marT="48200" marB="48200"/>
                </a:tc>
                <a:tc>
                  <a:txBody>
                    <a:bodyPr/>
                    <a:lstStyle/>
                    <a:p>
                      <a:pPr marL="0" marR="0" lvl="0" indent="0" algn="ctr" rtl="0">
                        <a:lnSpc>
                          <a:spcPct val="100000"/>
                        </a:lnSpc>
                        <a:spcBef>
                          <a:spcPts val="0"/>
                        </a:spcBef>
                        <a:spcAft>
                          <a:spcPts val="0"/>
                        </a:spcAft>
                        <a:buClr>
                          <a:srgbClr val="000000"/>
                        </a:buClr>
                        <a:buSzPts val="700"/>
                        <a:buFont typeface="Arial"/>
                        <a:buNone/>
                      </a:pPr>
                      <a:r>
                        <a:rPr lang="en-US">
                          <a:latin typeface="Palatino"/>
                          <a:ea typeface="Palatino"/>
                          <a:cs typeface="Palatino"/>
                          <a:sym typeface="Palatino"/>
                        </a:rPr>
                        <a:t>4</a:t>
                      </a:r>
                      <a:endParaRPr u="none" strike="noStrike" cap="none">
                        <a:latin typeface="Palatino"/>
                        <a:ea typeface="Palatino"/>
                        <a:cs typeface="Palatino"/>
                        <a:sym typeface="Palatino"/>
                      </a:endParaRPr>
                    </a:p>
                  </a:txBody>
                  <a:tcPr marL="64275" marR="64275" marT="48200" marB="48200"/>
                </a:tc>
                <a:tc>
                  <a:txBody>
                    <a:bodyPr/>
                    <a:lstStyle/>
                    <a:p>
                      <a:pPr marL="0" marR="0" lvl="0" indent="0" algn="ctr" rtl="0">
                        <a:lnSpc>
                          <a:spcPct val="100000"/>
                        </a:lnSpc>
                        <a:spcBef>
                          <a:spcPts val="0"/>
                        </a:spcBef>
                        <a:spcAft>
                          <a:spcPts val="0"/>
                        </a:spcAft>
                        <a:buClr>
                          <a:srgbClr val="000000"/>
                        </a:buClr>
                        <a:buSzPts val="700"/>
                        <a:buFont typeface="Arial"/>
                        <a:buNone/>
                      </a:pPr>
                      <a:r>
                        <a:rPr lang="en-US">
                          <a:latin typeface="Palatino"/>
                          <a:ea typeface="Palatino"/>
                          <a:cs typeface="Palatino"/>
                          <a:sym typeface="Palatino"/>
                        </a:rPr>
                        <a:t>2.5</a:t>
                      </a:r>
                      <a:endParaRPr u="none" strike="noStrike" cap="none">
                        <a:latin typeface="Palatino"/>
                        <a:ea typeface="Palatino"/>
                        <a:cs typeface="Palatino"/>
                        <a:sym typeface="Palatino"/>
                      </a:endParaRPr>
                    </a:p>
                  </a:txBody>
                  <a:tcPr marL="64275" marR="64275" marT="48200" marB="48200"/>
                </a:tc>
                <a:extLst>
                  <a:ext uri="{0D108BD9-81ED-4DB2-BD59-A6C34878D82A}">
                    <a16:rowId xmlns:a16="http://schemas.microsoft.com/office/drawing/2014/main" val="10003"/>
                  </a:ext>
                </a:extLst>
              </a:tr>
              <a:tr h="743650">
                <a:tc>
                  <a:txBody>
                    <a:bodyPr/>
                    <a:lstStyle/>
                    <a:p>
                      <a:pPr marL="0" lvl="0" indent="0" algn="ctr" rtl="0">
                        <a:spcBef>
                          <a:spcPts val="0"/>
                        </a:spcBef>
                        <a:spcAft>
                          <a:spcPts val="0"/>
                        </a:spcAft>
                        <a:buNone/>
                      </a:pPr>
                      <a:r>
                        <a:rPr lang="en-US" b="1">
                          <a:latin typeface="Palatino"/>
                          <a:ea typeface="Palatino"/>
                          <a:cs typeface="Palatino"/>
                          <a:sym typeface="Palatino"/>
                        </a:rPr>
                        <a:t>Flexibility of organizational structure </a:t>
                      </a:r>
                      <a:endParaRPr b="1">
                        <a:latin typeface="Palatino"/>
                        <a:ea typeface="Palatino"/>
                        <a:cs typeface="Palatino"/>
                        <a:sym typeface="Palatino"/>
                      </a:endParaRPr>
                    </a:p>
                  </a:txBody>
                  <a:tcPr marL="64275" marR="64275" marT="48200" marB="48200"/>
                </a:tc>
                <a:tc>
                  <a:txBody>
                    <a:bodyPr/>
                    <a:lstStyle/>
                    <a:p>
                      <a:pPr marL="0" marR="0" lvl="0" indent="0" algn="ctr" rtl="0">
                        <a:lnSpc>
                          <a:spcPct val="100000"/>
                        </a:lnSpc>
                        <a:spcBef>
                          <a:spcPts val="0"/>
                        </a:spcBef>
                        <a:spcAft>
                          <a:spcPts val="0"/>
                        </a:spcAft>
                        <a:buClr>
                          <a:srgbClr val="000000"/>
                        </a:buClr>
                        <a:buSzPts val="1300"/>
                        <a:buFont typeface="Arial"/>
                        <a:buNone/>
                      </a:pPr>
                      <a:r>
                        <a:rPr lang="en-US">
                          <a:latin typeface="Palatino"/>
                          <a:ea typeface="Palatino"/>
                          <a:cs typeface="Palatino"/>
                          <a:sym typeface="Palatino"/>
                        </a:rPr>
                        <a:t>2</a:t>
                      </a:r>
                      <a:endParaRPr u="none" strike="noStrike" cap="none">
                        <a:latin typeface="Palatino"/>
                        <a:ea typeface="Palatino"/>
                        <a:cs typeface="Palatino"/>
                        <a:sym typeface="Palatino"/>
                      </a:endParaRPr>
                    </a:p>
                  </a:txBody>
                  <a:tcPr marL="64275" marR="64275" marT="48200" marB="48200"/>
                </a:tc>
                <a:tc>
                  <a:txBody>
                    <a:bodyPr/>
                    <a:lstStyle/>
                    <a:p>
                      <a:pPr marL="0" marR="0" lvl="0" indent="0" algn="ctr" rtl="0">
                        <a:lnSpc>
                          <a:spcPct val="100000"/>
                        </a:lnSpc>
                        <a:spcBef>
                          <a:spcPts val="0"/>
                        </a:spcBef>
                        <a:spcAft>
                          <a:spcPts val="0"/>
                        </a:spcAft>
                        <a:buClr>
                          <a:srgbClr val="000000"/>
                        </a:buClr>
                        <a:buSzPts val="1300"/>
                        <a:buFont typeface="Arial"/>
                        <a:buNone/>
                      </a:pPr>
                      <a:r>
                        <a:rPr lang="en-US">
                          <a:latin typeface="Palatino"/>
                          <a:ea typeface="Palatino"/>
                          <a:cs typeface="Palatino"/>
                          <a:sym typeface="Palatino"/>
                        </a:rPr>
                        <a:t>3</a:t>
                      </a:r>
                      <a:endParaRPr u="none" strike="noStrike" cap="none">
                        <a:latin typeface="Palatino"/>
                        <a:ea typeface="Palatino"/>
                        <a:cs typeface="Palatino"/>
                        <a:sym typeface="Palatino"/>
                      </a:endParaRPr>
                    </a:p>
                  </a:txBody>
                  <a:tcPr marL="64275" marR="64275" marT="48200" marB="48200"/>
                </a:tc>
                <a:tc>
                  <a:txBody>
                    <a:bodyPr/>
                    <a:lstStyle/>
                    <a:p>
                      <a:pPr marL="0" marR="0" lvl="0" indent="0" algn="ctr" rtl="0">
                        <a:lnSpc>
                          <a:spcPct val="100000"/>
                        </a:lnSpc>
                        <a:spcBef>
                          <a:spcPts val="0"/>
                        </a:spcBef>
                        <a:spcAft>
                          <a:spcPts val="0"/>
                        </a:spcAft>
                        <a:buClr>
                          <a:srgbClr val="000000"/>
                        </a:buClr>
                        <a:buSzPts val="700"/>
                        <a:buFont typeface="Arial"/>
                        <a:buNone/>
                      </a:pPr>
                      <a:r>
                        <a:rPr lang="en-US">
                          <a:latin typeface="Palatino"/>
                          <a:ea typeface="Palatino"/>
                          <a:cs typeface="Palatino"/>
                          <a:sym typeface="Palatino"/>
                        </a:rPr>
                        <a:t>1</a:t>
                      </a:r>
                      <a:endParaRPr u="none" strike="noStrike" cap="none">
                        <a:latin typeface="Palatino"/>
                        <a:ea typeface="Palatino"/>
                        <a:cs typeface="Palatino"/>
                        <a:sym typeface="Palatino"/>
                      </a:endParaRPr>
                    </a:p>
                  </a:txBody>
                  <a:tcPr marL="64275" marR="64275" marT="48200" marB="48200"/>
                </a:tc>
                <a:tc>
                  <a:txBody>
                    <a:bodyPr/>
                    <a:lstStyle/>
                    <a:p>
                      <a:pPr marL="0" marR="0" lvl="0" indent="0" algn="ctr" rtl="0">
                        <a:lnSpc>
                          <a:spcPct val="100000"/>
                        </a:lnSpc>
                        <a:spcBef>
                          <a:spcPts val="0"/>
                        </a:spcBef>
                        <a:spcAft>
                          <a:spcPts val="0"/>
                        </a:spcAft>
                        <a:buClr>
                          <a:srgbClr val="000000"/>
                        </a:buClr>
                        <a:buSzPts val="700"/>
                        <a:buFont typeface="Arial"/>
                        <a:buNone/>
                      </a:pPr>
                      <a:r>
                        <a:rPr lang="en-US">
                          <a:latin typeface="Palatino"/>
                          <a:ea typeface="Palatino"/>
                          <a:cs typeface="Palatino"/>
                          <a:sym typeface="Palatino"/>
                        </a:rPr>
                        <a:t>2</a:t>
                      </a:r>
                      <a:endParaRPr u="none" strike="noStrike" cap="none">
                        <a:latin typeface="Palatino"/>
                        <a:ea typeface="Palatino"/>
                        <a:cs typeface="Palatino"/>
                        <a:sym typeface="Palatino"/>
                      </a:endParaRPr>
                    </a:p>
                  </a:txBody>
                  <a:tcPr marL="64275" marR="64275" marT="48200" marB="48200"/>
                </a:tc>
                <a:tc>
                  <a:txBody>
                    <a:bodyPr/>
                    <a:lstStyle/>
                    <a:p>
                      <a:pPr marL="0" marR="0" lvl="0" indent="0" algn="ctr" rtl="0">
                        <a:lnSpc>
                          <a:spcPct val="100000"/>
                        </a:lnSpc>
                        <a:spcBef>
                          <a:spcPts val="0"/>
                        </a:spcBef>
                        <a:spcAft>
                          <a:spcPts val="0"/>
                        </a:spcAft>
                        <a:buClr>
                          <a:srgbClr val="000000"/>
                        </a:buClr>
                        <a:buSzPts val="700"/>
                        <a:buFont typeface="Arial"/>
                        <a:buNone/>
                      </a:pPr>
                      <a:r>
                        <a:rPr lang="en-US">
                          <a:latin typeface="Palatino"/>
                          <a:ea typeface="Palatino"/>
                          <a:cs typeface="Palatino"/>
                          <a:sym typeface="Palatino"/>
                        </a:rPr>
                        <a:t>2.5</a:t>
                      </a:r>
                      <a:endParaRPr u="none" strike="noStrike" cap="none">
                        <a:latin typeface="Palatino"/>
                        <a:ea typeface="Palatino"/>
                        <a:cs typeface="Palatino"/>
                        <a:sym typeface="Palatino"/>
                      </a:endParaRPr>
                    </a:p>
                  </a:txBody>
                  <a:tcPr marL="64275" marR="64275" marT="48200" marB="48200"/>
                </a:tc>
                <a:extLst>
                  <a:ext uri="{0D108BD9-81ED-4DB2-BD59-A6C34878D82A}">
                    <a16:rowId xmlns:a16="http://schemas.microsoft.com/office/drawing/2014/main" val="10004"/>
                  </a:ext>
                </a:extLst>
              </a:tr>
              <a:tr h="750850">
                <a:tc>
                  <a:txBody>
                    <a:bodyPr/>
                    <a:lstStyle/>
                    <a:p>
                      <a:pPr marL="0" lvl="0" indent="0" algn="ctr" rtl="0">
                        <a:spcBef>
                          <a:spcPts val="0"/>
                        </a:spcBef>
                        <a:spcAft>
                          <a:spcPts val="0"/>
                        </a:spcAft>
                        <a:buNone/>
                      </a:pPr>
                      <a:r>
                        <a:rPr lang="en-US" b="1">
                          <a:latin typeface="Palatino"/>
                          <a:ea typeface="Palatino"/>
                          <a:cs typeface="Palatino"/>
                          <a:sym typeface="Palatino"/>
                        </a:rPr>
                        <a:t>Ability to attract &amp; retain the best people </a:t>
                      </a:r>
                      <a:endParaRPr b="1">
                        <a:latin typeface="Palatino"/>
                        <a:ea typeface="Palatino"/>
                        <a:cs typeface="Palatino"/>
                        <a:sym typeface="Palatino"/>
                      </a:endParaRPr>
                    </a:p>
                  </a:txBody>
                  <a:tcPr marL="64275" marR="64275" marT="48200" marB="48200"/>
                </a:tc>
                <a:tc>
                  <a:txBody>
                    <a:bodyPr/>
                    <a:lstStyle/>
                    <a:p>
                      <a:pPr marL="0" marR="0" lvl="0" indent="0" algn="ctr" rtl="0">
                        <a:lnSpc>
                          <a:spcPct val="100000"/>
                        </a:lnSpc>
                        <a:spcBef>
                          <a:spcPts val="0"/>
                        </a:spcBef>
                        <a:spcAft>
                          <a:spcPts val="0"/>
                        </a:spcAft>
                        <a:buClr>
                          <a:srgbClr val="000000"/>
                        </a:buClr>
                        <a:buSzPts val="1300"/>
                        <a:buFont typeface="Arial"/>
                        <a:buNone/>
                      </a:pPr>
                      <a:r>
                        <a:rPr lang="en-US">
                          <a:latin typeface="Palatino"/>
                          <a:ea typeface="Palatino"/>
                          <a:cs typeface="Palatino"/>
                          <a:sym typeface="Palatino"/>
                        </a:rPr>
                        <a:t>1</a:t>
                      </a:r>
                      <a:endParaRPr u="none" strike="noStrike" cap="none">
                        <a:latin typeface="Palatino"/>
                        <a:ea typeface="Palatino"/>
                        <a:cs typeface="Palatino"/>
                        <a:sym typeface="Palatino"/>
                      </a:endParaRPr>
                    </a:p>
                  </a:txBody>
                  <a:tcPr marL="64275" marR="64275" marT="48200" marB="48200"/>
                </a:tc>
                <a:tc>
                  <a:txBody>
                    <a:bodyPr/>
                    <a:lstStyle/>
                    <a:p>
                      <a:pPr marL="0" marR="0" lvl="0" indent="0" algn="ctr" rtl="0">
                        <a:lnSpc>
                          <a:spcPct val="100000"/>
                        </a:lnSpc>
                        <a:spcBef>
                          <a:spcPts val="0"/>
                        </a:spcBef>
                        <a:spcAft>
                          <a:spcPts val="0"/>
                        </a:spcAft>
                        <a:buClr>
                          <a:srgbClr val="000000"/>
                        </a:buClr>
                        <a:buSzPts val="1300"/>
                        <a:buFont typeface="Arial"/>
                        <a:buNone/>
                      </a:pPr>
                      <a:r>
                        <a:rPr lang="en-US">
                          <a:latin typeface="Palatino"/>
                          <a:ea typeface="Palatino"/>
                          <a:cs typeface="Palatino"/>
                          <a:sym typeface="Palatino"/>
                        </a:rPr>
                        <a:t>3</a:t>
                      </a:r>
                      <a:endParaRPr u="none" strike="noStrike" cap="none">
                        <a:latin typeface="Palatino"/>
                        <a:ea typeface="Palatino"/>
                        <a:cs typeface="Palatino"/>
                        <a:sym typeface="Palatino"/>
                      </a:endParaRPr>
                    </a:p>
                  </a:txBody>
                  <a:tcPr marL="64275" marR="64275" marT="48200" marB="48200"/>
                </a:tc>
                <a:tc>
                  <a:txBody>
                    <a:bodyPr/>
                    <a:lstStyle/>
                    <a:p>
                      <a:pPr marL="0" marR="0" lvl="0" indent="0" algn="ctr" rtl="0">
                        <a:lnSpc>
                          <a:spcPct val="100000"/>
                        </a:lnSpc>
                        <a:spcBef>
                          <a:spcPts val="0"/>
                        </a:spcBef>
                        <a:spcAft>
                          <a:spcPts val="0"/>
                        </a:spcAft>
                        <a:buClr>
                          <a:srgbClr val="000000"/>
                        </a:buClr>
                        <a:buSzPts val="700"/>
                        <a:buFont typeface="Arial"/>
                        <a:buNone/>
                      </a:pPr>
                      <a:r>
                        <a:rPr lang="en-US">
                          <a:latin typeface="Palatino"/>
                          <a:ea typeface="Palatino"/>
                          <a:cs typeface="Palatino"/>
                          <a:sym typeface="Palatino"/>
                        </a:rPr>
                        <a:t>1</a:t>
                      </a:r>
                      <a:endParaRPr u="none" strike="noStrike" cap="none">
                        <a:latin typeface="Palatino"/>
                        <a:ea typeface="Palatino"/>
                        <a:cs typeface="Palatino"/>
                        <a:sym typeface="Palatino"/>
                      </a:endParaRPr>
                    </a:p>
                  </a:txBody>
                  <a:tcPr marL="64275" marR="64275" marT="48200" marB="48200"/>
                </a:tc>
                <a:tc>
                  <a:txBody>
                    <a:bodyPr/>
                    <a:lstStyle/>
                    <a:p>
                      <a:pPr marL="0" marR="0" lvl="0" indent="0" algn="ctr" rtl="0">
                        <a:lnSpc>
                          <a:spcPct val="100000"/>
                        </a:lnSpc>
                        <a:spcBef>
                          <a:spcPts val="0"/>
                        </a:spcBef>
                        <a:spcAft>
                          <a:spcPts val="0"/>
                        </a:spcAft>
                        <a:buClr>
                          <a:srgbClr val="000000"/>
                        </a:buClr>
                        <a:buSzPts val="700"/>
                        <a:buFont typeface="Arial"/>
                        <a:buNone/>
                      </a:pPr>
                      <a:r>
                        <a:rPr lang="en-US">
                          <a:latin typeface="Palatino"/>
                          <a:ea typeface="Palatino"/>
                          <a:cs typeface="Palatino"/>
                          <a:sym typeface="Palatino"/>
                        </a:rPr>
                        <a:t>3</a:t>
                      </a:r>
                      <a:endParaRPr u="none" strike="noStrike" cap="none">
                        <a:latin typeface="Palatino"/>
                        <a:ea typeface="Palatino"/>
                        <a:cs typeface="Palatino"/>
                        <a:sym typeface="Palatino"/>
                      </a:endParaRPr>
                    </a:p>
                  </a:txBody>
                  <a:tcPr marL="64275" marR="64275" marT="48200" marB="48200"/>
                </a:tc>
                <a:tc>
                  <a:txBody>
                    <a:bodyPr/>
                    <a:lstStyle/>
                    <a:p>
                      <a:pPr marL="0" marR="0" lvl="0" indent="0" algn="ctr" rtl="0">
                        <a:lnSpc>
                          <a:spcPct val="100000"/>
                        </a:lnSpc>
                        <a:spcBef>
                          <a:spcPts val="0"/>
                        </a:spcBef>
                        <a:spcAft>
                          <a:spcPts val="0"/>
                        </a:spcAft>
                        <a:buClr>
                          <a:srgbClr val="000000"/>
                        </a:buClr>
                        <a:buSzPts val="700"/>
                        <a:buFont typeface="Arial"/>
                        <a:buNone/>
                      </a:pPr>
                      <a:r>
                        <a:rPr lang="en-US">
                          <a:latin typeface="Palatino"/>
                          <a:ea typeface="Palatino"/>
                          <a:cs typeface="Palatino"/>
                          <a:sym typeface="Palatino"/>
                        </a:rPr>
                        <a:t>2.5</a:t>
                      </a:r>
                      <a:endParaRPr u="none" strike="noStrike" cap="none">
                        <a:latin typeface="Palatino"/>
                        <a:ea typeface="Palatino"/>
                        <a:cs typeface="Palatino"/>
                        <a:sym typeface="Palatino"/>
                      </a:endParaRPr>
                    </a:p>
                  </a:txBody>
                  <a:tcPr marL="64275" marR="64275" marT="48200" marB="48200"/>
                </a:tc>
                <a:extLst>
                  <a:ext uri="{0D108BD9-81ED-4DB2-BD59-A6C34878D82A}">
                    <a16:rowId xmlns:a16="http://schemas.microsoft.com/office/drawing/2014/main" val="10005"/>
                  </a:ext>
                </a:extLst>
              </a:tr>
            </a:tbl>
          </a:graphicData>
        </a:graphic>
      </p:graphicFrame>
      <p:pic>
        <p:nvPicPr>
          <p:cNvPr id="210" name="Google Shape;210;g6bc836f9db_0_177"/>
          <p:cNvPicPr preferRelativeResize="0"/>
          <p:nvPr/>
        </p:nvPicPr>
        <p:blipFill>
          <a:blip r:embed="rId3">
            <a:alphaModFix/>
          </a:blip>
          <a:stretch>
            <a:fillRect/>
          </a:stretch>
        </p:blipFill>
        <p:spPr>
          <a:xfrm>
            <a:off x="8281777" y="-155825"/>
            <a:ext cx="738650" cy="73865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14"/>
        <p:cNvGrpSpPr/>
        <p:nvPr/>
      </p:nvGrpSpPr>
      <p:grpSpPr>
        <a:xfrm>
          <a:off x="0" y="0"/>
          <a:ext cx="0" cy="0"/>
          <a:chOff x="0" y="0"/>
          <a:chExt cx="0" cy="0"/>
        </a:xfrm>
      </p:grpSpPr>
      <p:sp>
        <p:nvSpPr>
          <p:cNvPr id="215" name="Google Shape;215;g6bb98c898c_0_505"/>
          <p:cNvSpPr txBox="1">
            <a:spLocks noGrp="1"/>
          </p:cNvSpPr>
          <p:nvPr>
            <p:ph type="title"/>
          </p:nvPr>
        </p:nvSpPr>
        <p:spPr>
          <a:xfrm>
            <a:off x="727650" y="0"/>
            <a:ext cx="7688700" cy="535200"/>
          </a:xfrm>
          <a:prstGeom prst="rect">
            <a:avLst/>
          </a:prstGeom>
        </p:spPr>
        <p:txBody>
          <a:bodyPr spcFirstLastPara="1" wrap="square" lIns="93125" tIns="93125" rIns="93125" bIns="93125" anchor="t" anchorCtr="0">
            <a:noAutofit/>
          </a:bodyPr>
          <a:lstStyle/>
          <a:p>
            <a:pPr marL="0" lvl="0" indent="0" algn="ctr" rtl="0">
              <a:spcBef>
                <a:spcPts val="0"/>
              </a:spcBef>
              <a:spcAft>
                <a:spcPts val="0"/>
              </a:spcAft>
              <a:buNone/>
            </a:pPr>
            <a:r>
              <a:rPr lang="en-US" b="0">
                <a:solidFill>
                  <a:srgbClr val="38761D"/>
                </a:solidFill>
                <a:latin typeface="Palatino"/>
                <a:ea typeface="Palatino"/>
                <a:cs typeface="Palatino"/>
                <a:sym typeface="Palatino"/>
              </a:rPr>
              <a:t>Benchmark Analysis - Sales </a:t>
            </a:r>
            <a:endParaRPr b="0">
              <a:solidFill>
                <a:srgbClr val="38761D"/>
              </a:solidFill>
              <a:latin typeface="Palatino"/>
              <a:ea typeface="Palatino"/>
              <a:cs typeface="Palatino"/>
              <a:sym typeface="Palatino"/>
            </a:endParaRPr>
          </a:p>
          <a:p>
            <a:pPr marL="0" lvl="0" indent="0" algn="l" rtl="0">
              <a:spcBef>
                <a:spcPts val="0"/>
              </a:spcBef>
              <a:spcAft>
                <a:spcPts val="0"/>
              </a:spcAft>
              <a:buNone/>
            </a:pPr>
            <a:endParaRPr/>
          </a:p>
        </p:txBody>
      </p:sp>
      <p:graphicFrame>
        <p:nvGraphicFramePr>
          <p:cNvPr id="216" name="Google Shape;216;g6bb98c898c_0_505"/>
          <p:cNvGraphicFramePr/>
          <p:nvPr/>
        </p:nvGraphicFramePr>
        <p:xfrm>
          <a:off x="266999" y="916201"/>
          <a:ext cx="3000000" cy="3000000"/>
        </p:xfrm>
        <a:graphic>
          <a:graphicData uri="http://schemas.openxmlformats.org/drawingml/2006/table">
            <a:tbl>
              <a:tblPr>
                <a:noFill/>
                <a:tableStyleId>{CA4D0826-E7F9-4425-85D0-0DF0C8502D61}</a:tableStyleId>
              </a:tblPr>
              <a:tblGrid>
                <a:gridCol w="1416800">
                  <a:extLst>
                    <a:ext uri="{9D8B030D-6E8A-4147-A177-3AD203B41FA5}">
                      <a16:colId xmlns:a16="http://schemas.microsoft.com/office/drawing/2014/main" val="20000"/>
                    </a:ext>
                  </a:extLst>
                </a:gridCol>
                <a:gridCol w="1416800">
                  <a:extLst>
                    <a:ext uri="{9D8B030D-6E8A-4147-A177-3AD203B41FA5}">
                      <a16:colId xmlns:a16="http://schemas.microsoft.com/office/drawing/2014/main" val="20001"/>
                    </a:ext>
                  </a:extLst>
                </a:gridCol>
                <a:gridCol w="1416800">
                  <a:extLst>
                    <a:ext uri="{9D8B030D-6E8A-4147-A177-3AD203B41FA5}">
                      <a16:colId xmlns:a16="http://schemas.microsoft.com/office/drawing/2014/main" val="20002"/>
                    </a:ext>
                  </a:extLst>
                </a:gridCol>
                <a:gridCol w="1416800">
                  <a:extLst>
                    <a:ext uri="{9D8B030D-6E8A-4147-A177-3AD203B41FA5}">
                      <a16:colId xmlns:a16="http://schemas.microsoft.com/office/drawing/2014/main" val="20003"/>
                    </a:ext>
                  </a:extLst>
                </a:gridCol>
                <a:gridCol w="1416800">
                  <a:extLst>
                    <a:ext uri="{9D8B030D-6E8A-4147-A177-3AD203B41FA5}">
                      <a16:colId xmlns:a16="http://schemas.microsoft.com/office/drawing/2014/main" val="20004"/>
                    </a:ext>
                  </a:extLst>
                </a:gridCol>
                <a:gridCol w="1416800">
                  <a:extLst>
                    <a:ext uri="{9D8B030D-6E8A-4147-A177-3AD203B41FA5}">
                      <a16:colId xmlns:a16="http://schemas.microsoft.com/office/drawing/2014/main" val="20005"/>
                    </a:ext>
                  </a:extLst>
                </a:gridCol>
              </a:tblGrid>
              <a:tr h="671675">
                <a:tc>
                  <a:txBody>
                    <a:bodyPr/>
                    <a:lstStyle/>
                    <a:p>
                      <a:pPr marL="0" marR="0" lvl="0" indent="0" algn="ctr" rtl="0">
                        <a:lnSpc>
                          <a:spcPct val="100000"/>
                        </a:lnSpc>
                        <a:spcBef>
                          <a:spcPts val="0"/>
                        </a:spcBef>
                        <a:spcAft>
                          <a:spcPts val="0"/>
                        </a:spcAft>
                        <a:buClr>
                          <a:srgbClr val="000000"/>
                        </a:buClr>
                        <a:buSzPts val="1300"/>
                        <a:buFont typeface="Arial"/>
                        <a:buNone/>
                      </a:pPr>
                      <a:r>
                        <a:rPr lang="en-US" b="1">
                          <a:latin typeface="Palatino"/>
                          <a:ea typeface="Palatino"/>
                          <a:cs typeface="Palatino"/>
                          <a:sym typeface="Palatino"/>
                        </a:rPr>
                        <a:t>Sales</a:t>
                      </a:r>
                      <a:endParaRPr b="1" u="none" strike="noStrike" cap="none">
                        <a:latin typeface="Palatino"/>
                        <a:ea typeface="Palatino"/>
                        <a:cs typeface="Palatino"/>
                        <a:sym typeface="Palatino"/>
                      </a:endParaRPr>
                    </a:p>
                  </a:txBody>
                  <a:tcPr marL="64275" marR="64275" marT="48200" marB="48200"/>
                </a:tc>
                <a:tc>
                  <a:txBody>
                    <a:bodyPr/>
                    <a:lstStyle/>
                    <a:p>
                      <a:pPr marL="0" marR="0" lvl="0" indent="0" algn="ctr" rtl="0">
                        <a:lnSpc>
                          <a:spcPct val="100000"/>
                        </a:lnSpc>
                        <a:spcBef>
                          <a:spcPts val="0"/>
                        </a:spcBef>
                        <a:spcAft>
                          <a:spcPts val="0"/>
                        </a:spcAft>
                        <a:buClr>
                          <a:srgbClr val="000000"/>
                        </a:buClr>
                        <a:buSzPts val="1300"/>
                        <a:buFont typeface="Arial"/>
                        <a:buNone/>
                      </a:pPr>
                      <a:r>
                        <a:rPr lang="en-US" b="1" u="none" strike="noStrike" cap="none">
                          <a:latin typeface="Palatino"/>
                          <a:ea typeface="Palatino"/>
                          <a:cs typeface="Palatino"/>
                          <a:sym typeface="Palatino"/>
                        </a:rPr>
                        <a:t>Starbucks</a:t>
                      </a:r>
                      <a:endParaRPr b="1" u="none" strike="noStrike" cap="none">
                        <a:latin typeface="Palatino"/>
                        <a:ea typeface="Palatino"/>
                        <a:cs typeface="Palatino"/>
                        <a:sym typeface="Palatino"/>
                      </a:endParaRPr>
                    </a:p>
                  </a:txBody>
                  <a:tcPr marL="64275" marR="64275" marT="48200" marB="48200"/>
                </a:tc>
                <a:tc>
                  <a:txBody>
                    <a:bodyPr/>
                    <a:lstStyle/>
                    <a:p>
                      <a:pPr marL="0" marR="0" lvl="0" indent="0" algn="ctr" rtl="0">
                        <a:lnSpc>
                          <a:spcPct val="100000"/>
                        </a:lnSpc>
                        <a:spcBef>
                          <a:spcPts val="0"/>
                        </a:spcBef>
                        <a:spcAft>
                          <a:spcPts val="0"/>
                        </a:spcAft>
                        <a:buClr>
                          <a:srgbClr val="000000"/>
                        </a:buClr>
                        <a:buSzPts val="1300"/>
                        <a:buFont typeface="Arial"/>
                        <a:buNone/>
                      </a:pPr>
                      <a:r>
                        <a:rPr lang="en-US" b="1" u="none" strike="noStrike" cap="none">
                          <a:latin typeface="Palatino"/>
                          <a:ea typeface="Palatino"/>
                          <a:cs typeface="Palatino"/>
                          <a:sym typeface="Palatino"/>
                        </a:rPr>
                        <a:t>McDonald</a:t>
                      </a:r>
                      <a:endParaRPr b="1" u="none" strike="noStrike" cap="none">
                        <a:latin typeface="Palatino"/>
                        <a:ea typeface="Palatino"/>
                        <a:cs typeface="Palatino"/>
                        <a:sym typeface="Palatino"/>
                      </a:endParaRPr>
                    </a:p>
                  </a:txBody>
                  <a:tcPr marL="64275" marR="64275" marT="48200" marB="48200"/>
                </a:tc>
                <a:tc>
                  <a:txBody>
                    <a:bodyPr/>
                    <a:lstStyle/>
                    <a:p>
                      <a:pPr marL="0" marR="0" lvl="0" indent="0" algn="ctr" rtl="0">
                        <a:lnSpc>
                          <a:spcPct val="100000"/>
                        </a:lnSpc>
                        <a:spcBef>
                          <a:spcPts val="0"/>
                        </a:spcBef>
                        <a:spcAft>
                          <a:spcPts val="0"/>
                        </a:spcAft>
                        <a:buClr>
                          <a:srgbClr val="000000"/>
                        </a:buClr>
                        <a:buSzPts val="1300"/>
                        <a:buFont typeface="Arial"/>
                        <a:buNone/>
                      </a:pPr>
                      <a:r>
                        <a:rPr lang="en-US" b="1" u="none" strike="noStrike" cap="none">
                          <a:latin typeface="Palatino"/>
                          <a:ea typeface="Palatino"/>
                          <a:cs typeface="Palatino"/>
                          <a:sym typeface="Palatino"/>
                        </a:rPr>
                        <a:t>Panera Bread</a:t>
                      </a:r>
                      <a:endParaRPr b="1" u="none" strike="noStrike" cap="none">
                        <a:latin typeface="Palatino"/>
                        <a:ea typeface="Palatino"/>
                        <a:cs typeface="Palatino"/>
                        <a:sym typeface="Palatino"/>
                      </a:endParaRPr>
                    </a:p>
                  </a:txBody>
                  <a:tcPr marL="64275" marR="64275" marT="48200" marB="48200"/>
                </a:tc>
                <a:tc>
                  <a:txBody>
                    <a:bodyPr/>
                    <a:lstStyle/>
                    <a:p>
                      <a:pPr marL="0" marR="0" lvl="0" indent="0" algn="ctr" rtl="0">
                        <a:lnSpc>
                          <a:spcPct val="100000"/>
                        </a:lnSpc>
                        <a:spcBef>
                          <a:spcPts val="0"/>
                        </a:spcBef>
                        <a:spcAft>
                          <a:spcPts val="0"/>
                        </a:spcAft>
                        <a:buClr>
                          <a:srgbClr val="000000"/>
                        </a:buClr>
                        <a:buSzPts val="1300"/>
                        <a:buFont typeface="Arial"/>
                        <a:buNone/>
                      </a:pPr>
                      <a:r>
                        <a:rPr lang="en-US" b="1" u="none" strike="noStrike" cap="none">
                          <a:latin typeface="Palatino"/>
                          <a:ea typeface="Palatino"/>
                          <a:cs typeface="Palatino"/>
                          <a:sym typeface="Palatino"/>
                        </a:rPr>
                        <a:t>D</a:t>
                      </a:r>
                      <a:r>
                        <a:rPr lang="en-US" b="1">
                          <a:latin typeface="Palatino"/>
                          <a:ea typeface="Palatino"/>
                          <a:cs typeface="Palatino"/>
                          <a:sym typeface="Palatino"/>
                        </a:rPr>
                        <a:t>u</a:t>
                      </a:r>
                      <a:r>
                        <a:rPr lang="en-US" b="1" u="none" strike="noStrike" cap="none">
                          <a:latin typeface="Palatino"/>
                          <a:ea typeface="Palatino"/>
                          <a:cs typeface="Palatino"/>
                          <a:sym typeface="Palatino"/>
                        </a:rPr>
                        <a:t>nkin Donut</a:t>
                      </a:r>
                      <a:endParaRPr b="1" u="none" strike="noStrike" cap="none">
                        <a:latin typeface="Palatino"/>
                        <a:ea typeface="Palatino"/>
                        <a:cs typeface="Palatino"/>
                        <a:sym typeface="Palatino"/>
                      </a:endParaRPr>
                    </a:p>
                  </a:txBody>
                  <a:tcPr marL="64275" marR="64275" marT="48200" marB="48200"/>
                </a:tc>
                <a:tc>
                  <a:txBody>
                    <a:bodyPr/>
                    <a:lstStyle/>
                    <a:p>
                      <a:pPr marL="0" marR="0" lvl="0" indent="0" algn="ctr" rtl="0">
                        <a:lnSpc>
                          <a:spcPct val="100000"/>
                        </a:lnSpc>
                        <a:spcBef>
                          <a:spcPts val="0"/>
                        </a:spcBef>
                        <a:spcAft>
                          <a:spcPts val="0"/>
                        </a:spcAft>
                        <a:buClr>
                          <a:srgbClr val="000000"/>
                        </a:buClr>
                        <a:buSzPts val="1300"/>
                        <a:buFont typeface="Arial"/>
                        <a:buNone/>
                      </a:pPr>
                      <a:r>
                        <a:rPr lang="en-US" b="1">
                          <a:latin typeface="Palatino"/>
                          <a:ea typeface="Palatino"/>
                          <a:cs typeface="Palatino"/>
                          <a:sym typeface="Palatino"/>
                        </a:rPr>
                        <a:t>Median</a:t>
                      </a:r>
                      <a:endParaRPr b="1" u="none" strike="noStrike" cap="none">
                        <a:latin typeface="Palatino"/>
                        <a:ea typeface="Palatino"/>
                        <a:cs typeface="Palatino"/>
                        <a:sym typeface="Palatino"/>
                      </a:endParaRPr>
                    </a:p>
                  </a:txBody>
                  <a:tcPr marL="64275" marR="64275" marT="48200" marB="48200"/>
                </a:tc>
                <a:extLst>
                  <a:ext uri="{0D108BD9-81ED-4DB2-BD59-A6C34878D82A}">
                    <a16:rowId xmlns:a16="http://schemas.microsoft.com/office/drawing/2014/main" val="10000"/>
                  </a:ext>
                </a:extLst>
              </a:tr>
              <a:tr h="671675">
                <a:tc>
                  <a:txBody>
                    <a:bodyPr/>
                    <a:lstStyle/>
                    <a:p>
                      <a:pPr marL="0" marR="0" lvl="0" indent="0" algn="ctr" rtl="0">
                        <a:lnSpc>
                          <a:spcPct val="100000"/>
                        </a:lnSpc>
                        <a:spcBef>
                          <a:spcPts val="0"/>
                        </a:spcBef>
                        <a:spcAft>
                          <a:spcPts val="0"/>
                        </a:spcAft>
                        <a:buClr>
                          <a:srgbClr val="000000"/>
                        </a:buClr>
                        <a:buSzPts val="1300"/>
                        <a:buFont typeface="Arial"/>
                        <a:buNone/>
                      </a:pPr>
                      <a:r>
                        <a:rPr lang="en-US">
                          <a:latin typeface="Palatino"/>
                          <a:ea typeface="Palatino"/>
                          <a:cs typeface="Palatino"/>
                          <a:sym typeface="Palatino"/>
                        </a:rPr>
                        <a:t>Sales growth percentage </a:t>
                      </a:r>
                      <a:endParaRPr u="none" strike="noStrike" cap="none">
                        <a:latin typeface="Palatino"/>
                        <a:ea typeface="Palatino"/>
                        <a:cs typeface="Palatino"/>
                        <a:sym typeface="Palatino"/>
                      </a:endParaRPr>
                    </a:p>
                  </a:txBody>
                  <a:tcPr marL="64275" marR="64275" marT="48200" marB="48200"/>
                </a:tc>
                <a:tc>
                  <a:txBody>
                    <a:bodyPr/>
                    <a:lstStyle/>
                    <a:p>
                      <a:pPr marL="0" marR="0" lvl="0" indent="0" algn="ctr" rtl="0">
                        <a:lnSpc>
                          <a:spcPct val="100000"/>
                        </a:lnSpc>
                        <a:spcBef>
                          <a:spcPts val="0"/>
                        </a:spcBef>
                        <a:spcAft>
                          <a:spcPts val="0"/>
                        </a:spcAft>
                        <a:buClr>
                          <a:srgbClr val="000000"/>
                        </a:buClr>
                        <a:buSzPts val="1300"/>
                        <a:buFont typeface="Arial"/>
                        <a:buNone/>
                      </a:pPr>
                      <a:r>
                        <a:rPr lang="en-US">
                          <a:latin typeface="Palatino"/>
                          <a:ea typeface="Palatino"/>
                          <a:cs typeface="Palatino"/>
                          <a:sym typeface="Palatino"/>
                        </a:rPr>
                        <a:t>2</a:t>
                      </a:r>
                      <a:endParaRPr u="none" strike="noStrike" cap="none">
                        <a:latin typeface="Palatino"/>
                        <a:ea typeface="Palatino"/>
                        <a:cs typeface="Palatino"/>
                        <a:sym typeface="Palatino"/>
                      </a:endParaRPr>
                    </a:p>
                  </a:txBody>
                  <a:tcPr marL="64275" marR="64275" marT="48200" marB="48200"/>
                </a:tc>
                <a:tc>
                  <a:txBody>
                    <a:bodyPr/>
                    <a:lstStyle/>
                    <a:p>
                      <a:pPr marL="0" marR="0" lvl="0" indent="0" algn="ctr" rtl="0">
                        <a:lnSpc>
                          <a:spcPct val="100000"/>
                        </a:lnSpc>
                        <a:spcBef>
                          <a:spcPts val="0"/>
                        </a:spcBef>
                        <a:spcAft>
                          <a:spcPts val="0"/>
                        </a:spcAft>
                        <a:buClr>
                          <a:srgbClr val="000000"/>
                        </a:buClr>
                        <a:buSzPts val="1300"/>
                        <a:buFont typeface="Arial"/>
                        <a:buNone/>
                      </a:pPr>
                      <a:r>
                        <a:rPr lang="en-US">
                          <a:latin typeface="Palatino"/>
                          <a:ea typeface="Palatino"/>
                          <a:cs typeface="Palatino"/>
                          <a:sym typeface="Palatino"/>
                        </a:rPr>
                        <a:t>2.5</a:t>
                      </a:r>
                      <a:endParaRPr u="none" strike="noStrike" cap="none">
                        <a:latin typeface="Palatino"/>
                        <a:ea typeface="Palatino"/>
                        <a:cs typeface="Palatino"/>
                        <a:sym typeface="Palatino"/>
                      </a:endParaRPr>
                    </a:p>
                  </a:txBody>
                  <a:tcPr marL="64275" marR="64275" marT="48200" marB="48200"/>
                </a:tc>
                <a:tc>
                  <a:txBody>
                    <a:bodyPr/>
                    <a:lstStyle/>
                    <a:p>
                      <a:pPr marL="0" marR="0" lvl="0" indent="0" algn="ctr" rtl="0">
                        <a:lnSpc>
                          <a:spcPct val="100000"/>
                        </a:lnSpc>
                        <a:spcBef>
                          <a:spcPts val="0"/>
                        </a:spcBef>
                        <a:spcAft>
                          <a:spcPts val="0"/>
                        </a:spcAft>
                        <a:buClr>
                          <a:srgbClr val="000000"/>
                        </a:buClr>
                        <a:buSzPts val="1300"/>
                        <a:buFont typeface="Arial"/>
                        <a:buNone/>
                      </a:pPr>
                      <a:r>
                        <a:rPr lang="en-US">
                          <a:latin typeface="Palatino"/>
                          <a:ea typeface="Palatino"/>
                          <a:cs typeface="Palatino"/>
                          <a:sym typeface="Palatino"/>
                        </a:rPr>
                        <a:t>3</a:t>
                      </a:r>
                      <a:endParaRPr u="none" strike="noStrike" cap="none">
                        <a:latin typeface="Palatino"/>
                        <a:ea typeface="Palatino"/>
                        <a:cs typeface="Palatino"/>
                        <a:sym typeface="Palatino"/>
                      </a:endParaRPr>
                    </a:p>
                  </a:txBody>
                  <a:tcPr marL="64275" marR="64275" marT="48200" marB="48200"/>
                </a:tc>
                <a:tc>
                  <a:txBody>
                    <a:bodyPr/>
                    <a:lstStyle/>
                    <a:p>
                      <a:pPr marL="0" marR="0" lvl="0" indent="0" algn="ctr" rtl="0">
                        <a:lnSpc>
                          <a:spcPct val="100000"/>
                        </a:lnSpc>
                        <a:spcBef>
                          <a:spcPts val="0"/>
                        </a:spcBef>
                        <a:spcAft>
                          <a:spcPts val="0"/>
                        </a:spcAft>
                        <a:buClr>
                          <a:srgbClr val="000000"/>
                        </a:buClr>
                        <a:buSzPts val="1300"/>
                        <a:buFont typeface="Arial"/>
                        <a:buNone/>
                      </a:pPr>
                      <a:r>
                        <a:rPr lang="en-US">
                          <a:latin typeface="Palatino"/>
                          <a:ea typeface="Palatino"/>
                          <a:cs typeface="Palatino"/>
                          <a:sym typeface="Palatino"/>
                        </a:rPr>
                        <a:t>3</a:t>
                      </a:r>
                      <a:endParaRPr u="none" strike="noStrike" cap="none">
                        <a:latin typeface="Palatino"/>
                        <a:ea typeface="Palatino"/>
                        <a:cs typeface="Palatino"/>
                        <a:sym typeface="Palatino"/>
                      </a:endParaRPr>
                    </a:p>
                  </a:txBody>
                  <a:tcPr marL="64275" marR="64275" marT="48200" marB="48200"/>
                </a:tc>
                <a:tc>
                  <a:txBody>
                    <a:bodyPr/>
                    <a:lstStyle/>
                    <a:p>
                      <a:pPr marL="0" marR="0" lvl="0" indent="0" algn="ctr" rtl="0">
                        <a:lnSpc>
                          <a:spcPct val="100000"/>
                        </a:lnSpc>
                        <a:spcBef>
                          <a:spcPts val="0"/>
                        </a:spcBef>
                        <a:spcAft>
                          <a:spcPts val="0"/>
                        </a:spcAft>
                        <a:buClr>
                          <a:srgbClr val="000000"/>
                        </a:buClr>
                        <a:buSzPts val="1300"/>
                        <a:buFont typeface="Arial"/>
                        <a:buNone/>
                      </a:pPr>
                      <a:r>
                        <a:rPr lang="en-US">
                          <a:latin typeface="Palatino"/>
                          <a:ea typeface="Palatino"/>
                          <a:cs typeface="Palatino"/>
                          <a:sym typeface="Palatino"/>
                        </a:rPr>
                        <a:t>2.6</a:t>
                      </a:r>
                      <a:endParaRPr u="none" strike="noStrike" cap="none">
                        <a:latin typeface="Palatino"/>
                        <a:ea typeface="Palatino"/>
                        <a:cs typeface="Palatino"/>
                        <a:sym typeface="Palatino"/>
                      </a:endParaRPr>
                    </a:p>
                  </a:txBody>
                  <a:tcPr marL="64275" marR="64275" marT="48200" marB="48200"/>
                </a:tc>
                <a:extLst>
                  <a:ext uri="{0D108BD9-81ED-4DB2-BD59-A6C34878D82A}">
                    <a16:rowId xmlns:a16="http://schemas.microsoft.com/office/drawing/2014/main" val="10001"/>
                  </a:ext>
                </a:extLst>
              </a:tr>
              <a:tr h="671675">
                <a:tc>
                  <a:txBody>
                    <a:bodyPr/>
                    <a:lstStyle/>
                    <a:p>
                      <a:pPr marL="0" marR="0" lvl="0" indent="0" algn="ctr" rtl="0">
                        <a:lnSpc>
                          <a:spcPct val="100000"/>
                        </a:lnSpc>
                        <a:spcBef>
                          <a:spcPts val="0"/>
                        </a:spcBef>
                        <a:spcAft>
                          <a:spcPts val="0"/>
                        </a:spcAft>
                        <a:buClr>
                          <a:srgbClr val="000000"/>
                        </a:buClr>
                        <a:buSzPts val="1300"/>
                        <a:buFont typeface="Arial"/>
                        <a:buNone/>
                      </a:pPr>
                      <a:r>
                        <a:rPr lang="en-US" u="none" strike="noStrike" cap="none">
                          <a:highlight>
                            <a:srgbClr val="FFFF00"/>
                          </a:highlight>
                          <a:latin typeface="Palatino"/>
                          <a:ea typeface="Palatino"/>
                          <a:cs typeface="Palatino"/>
                          <a:sym typeface="Palatino"/>
                        </a:rPr>
                        <a:t>Market share</a:t>
                      </a:r>
                      <a:endParaRPr u="none" strike="noStrike" cap="none">
                        <a:highlight>
                          <a:srgbClr val="FFFF00"/>
                        </a:highlight>
                        <a:latin typeface="Palatino"/>
                        <a:ea typeface="Palatino"/>
                        <a:cs typeface="Palatino"/>
                        <a:sym typeface="Palatino"/>
                      </a:endParaRPr>
                    </a:p>
                  </a:txBody>
                  <a:tcPr marL="64275" marR="64275" marT="48200" marB="48200"/>
                </a:tc>
                <a:tc>
                  <a:txBody>
                    <a:bodyPr/>
                    <a:lstStyle/>
                    <a:p>
                      <a:pPr marL="0" marR="0" lvl="0" indent="0" algn="ctr" rtl="0">
                        <a:lnSpc>
                          <a:spcPct val="100000"/>
                        </a:lnSpc>
                        <a:spcBef>
                          <a:spcPts val="0"/>
                        </a:spcBef>
                        <a:spcAft>
                          <a:spcPts val="0"/>
                        </a:spcAft>
                        <a:buClr>
                          <a:srgbClr val="000000"/>
                        </a:buClr>
                        <a:buSzPts val="1300"/>
                        <a:buFont typeface="Arial"/>
                        <a:buNone/>
                      </a:pPr>
                      <a:r>
                        <a:rPr lang="en-US">
                          <a:highlight>
                            <a:srgbClr val="FFFF00"/>
                          </a:highlight>
                          <a:latin typeface="Palatino"/>
                          <a:ea typeface="Palatino"/>
                          <a:cs typeface="Palatino"/>
                          <a:sym typeface="Palatino"/>
                        </a:rPr>
                        <a:t>1</a:t>
                      </a:r>
                      <a:endParaRPr u="none" strike="noStrike" cap="none">
                        <a:highlight>
                          <a:srgbClr val="FFFF00"/>
                        </a:highlight>
                        <a:latin typeface="Palatino"/>
                        <a:ea typeface="Palatino"/>
                        <a:cs typeface="Palatino"/>
                        <a:sym typeface="Palatino"/>
                      </a:endParaRPr>
                    </a:p>
                  </a:txBody>
                  <a:tcPr marL="64275" marR="64275" marT="48200" marB="48200"/>
                </a:tc>
                <a:tc>
                  <a:txBody>
                    <a:bodyPr/>
                    <a:lstStyle/>
                    <a:p>
                      <a:pPr marL="0" marR="0" lvl="0" indent="0" algn="ctr" rtl="0">
                        <a:lnSpc>
                          <a:spcPct val="100000"/>
                        </a:lnSpc>
                        <a:spcBef>
                          <a:spcPts val="0"/>
                        </a:spcBef>
                        <a:spcAft>
                          <a:spcPts val="0"/>
                        </a:spcAft>
                        <a:buClr>
                          <a:srgbClr val="000000"/>
                        </a:buClr>
                        <a:buSzPts val="1300"/>
                        <a:buFont typeface="Arial"/>
                        <a:buNone/>
                      </a:pPr>
                      <a:r>
                        <a:rPr lang="en-US">
                          <a:highlight>
                            <a:srgbClr val="FFFF00"/>
                          </a:highlight>
                          <a:latin typeface="Palatino"/>
                          <a:ea typeface="Palatino"/>
                          <a:cs typeface="Palatino"/>
                          <a:sym typeface="Palatino"/>
                        </a:rPr>
                        <a:t>2</a:t>
                      </a:r>
                      <a:endParaRPr u="none" strike="noStrike" cap="none">
                        <a:highlight>
                          <a:srgbClr val="FFFF00"/>
                        </a:highlight>
                        <a:latin typeface="Palatino"/>
                        <a:ea typeface="Palatino"/>
                        <a:cs typeface="Palatino"/>
                        <a:sym typeface="Palatino"/>
                      </a:endParaRPr>
                    </a:p>
                  </a:txBody>
                  <a:tcPr marL="64275" marR="64275" marT="48200" marB="48200"/>
                </a:tc>
                <a:tc>
                  <a:txBody>
                    <a:bodyPr/>
                    <a:lstStyle/>
                    <a:p>
                      <a:pPr marL="0" marR="0" lvl="0" indent="0" algn="ctr" rtl="0">
                        <a:lnSpc>
                          <a:spcPct val="100000"/>
                        </a:lnSpc>
                        <a:spcBef>
                          <a:spcPts val="0"/>
                        </a:spcBef>
                        <a:spcAft>
                          <a:spcPts val="0"/>
                        </a:spcAft>
                        <a:buClr>
                          <a:srgbClr val="000000"/>
                        </a:buClr>
                        <a:buSzPts val="1300"/>
                        <a:buFont typeface="Arial"/>
                        <a:buNone/>
                      </a:pPr>
                      <a:r>
                        <a:rPr lang="en-US">
                          <a:highlight>
                            <a:srgbClr val="FFFF00"/>
                          </a:highlight>
                          <a:latin typeface="Palatino"/>
                          <a:ea typeface="Palatino"/>
                          <a:cs typeface="Palatino"/>
                          <a:sym typeface="Palatino"/>
                        </a:rPr>
                        <a:t>3</a:t>
                      </a:r>
                      <a:endParaRPr u="none" strike="noStrike" cap="none">
                        <a:highlight>
                          <a:srgbClr val="FFFF00"/>
                        </a:highlight>
                        <a:latin typeface="Palatino"/>
                        <a:ea typeface="Palatino"/>
                        <a:cs typeface="Palatino"/>
                        <a:sym typeface="Palatino"/>
                      </a:endParaRPr>
                    </a:p>
                  </a:txBody>
                  <a:tcPr marL="64275" marR="64275" marT="48200" marB="48200"/>
                </a:tc>
                <a:tc>
                  <a:txBody>
                    <a:bodyPr/>
                    <a:lstStyle/>
                    <a:p>
                      <a:pPr marL="0" marR="0" lvl="0" indent="0" algn="ctr" rtl="0">
                        <a:lnSpc>
                          <a:spcPct val="100000"/>
                        </a:lnSpc>
                        <a:spcBef>
                          <a:spcPts val="0"/>
                        </a:spcBef>
                        <a:spcAft>
                          <a:spcPts val="0"/>
                        </a:spcAft>
                        <a:buClr>
                          <a:srgbClr val="000000"/>
                        </a:buClr>
                        <a:buSzPts val="1300"/>
                        <a:buFont typeface="Arial"/>
                        <a:buNone/>
                      </a:pPr>
                      <a:r>
                        <a:rPr lang="en-US">
                          <a:highlight>
                            <a:srgbClr val="FFFF00"/>
                          </a:highlight>
                          <a:latin typeface="Palatino"/>
                          <a:ea typeface="Palatino"/>
                          <a:cs typeface="Palatino"/>
                          <a:sym typeface="Palatino"/>
                        </a:rPr>
                        <a:t>3.5</a:t>
                      </a:r>
                      <a:endParaRPr u="none" strike="noStrike" cap="none">
                        <a:highlight>
                          <a:srgbClr val="FFFF00"/>
                        </a:highlight>
                        <a:latin typeface="Palatino"/>
                        <a:ea typeface="Palatino"/>
                        <a:cs typeface="Palatino"/>
                        <a:sym typeface="Palatino"/>
                      </a:endParaRPr>
                    </a:p>
                  </a:txBody>
                  <a:tcPr marL="64275" marR="64275" marT="48200" marB="48200"/>
                </a:tc>
                <a:tc>
                  <a:txBody>
                    <a:bodyPr/>
                    <a:lstStyle/>
                    <a:p>
                      <a:pPr marL="0" marR="0" lvl="0" indent="0" algn="ctr" rtl="0">
                        <a:lnSpc>
                          <a:spcPct val="100000"/>
                        </a:lnSpc>
                        <a:spcBef>
                          <a:spcPts val="0"/>
                        </a:spcBef>
                        <a:spcAft>
                          <a:spcPts val="0"/>
                        </a:spcAft>
                        <a:buClr>
                          <a:srgbClr val="000000"/>
                        </a:buClr>
                        <a:buSzPts val="1300"/>
                        <a:buFont typeface="Arial"/>
                        <a:buNone/>
                      </a:pPr>
                      <a:r>
                        <a:rPr lang="en-US">
                          <a:highlight>
                            <a:srgbClr val="FFFF00"/>
                          </a:highlight>
                          <a:latin typeface="Palatino"/>
                          <a:ea typeface="Palatino"/>
                          <a:cs typeface="Palatino"/>
                          <a:sym typeface="Palatino"/>
                        </a:rPr>
                        <a:t>2.4</a:t>
                      </a:r>
                      <a:endParaRPr u="none" strike="noStrike" cap="none">
                        <a:highlight>
                          <a:srgbClr val="FFFF00"/>
                        </a:highlight>
                        <a:latin typeface="Palatino"/>
                        <a:ea typeface="Palatino"/>
                        <a:cs typeface="Palatino"/>
                        <a:sym typeface="Palatino"/>
                      </a:endParaRPr>
                    </a:p>
                  </a:txBody>
                  <a:tcPr marL="64275" marR="64275" marT="48200" marB="48200"/>
                </a:tc>
                <a:extLst>
                  <a:ext uri="{0D108BD9-81ED-4DB2-BD59-A6C34878D82A}">
                    <a16:rowId xmlns:a16="http://schemas.microsoft.com/office/drawing/2014/main" val="10002"/>
                  </a:ext>
                </a:extLst>
              </a:tr>
              <a:tr h="671675">
                <a:tc>
                  <a:txBody>
                    <a:bodyPr/>
                    <a:lstStyle/>
                    <a:p>
                      <a:pPr marL="0" marR="0" lvl="0" indent="0" algn="ctr" rtl="0">
                        <a:lnSpc>
                          <a:spcPct val="100000"/>
                        </a:lnSpc>
                        <a:spcBef>
                          <a:spcPts val="0"/>
                        </a:spcBef>
                        <a:spcAft>
                          <a:spcPts val="0"/>
                        </a:spcAft>
                        <a:buClr>
                          <a:srgbClr val="000000"/>
                        </a:buClr>
                        <a:buSzPts val="1300"/>
                        <a:buFont typeface="Arial"/>
                        <a:buNone/>
                      </a:pPr>
                      <a:r>
                        <a:rPr lang="en-US">
                          <a:latin typeface="Palatino"/>
                          <a:ea typeface="Palatino"/>
                          <a:cs typeface="Palatino"/>
                          <a:sym typeface="Palatino"/>
                        </a:rPr>
                        <a:t>Customer Loyalty</a:t>
                      </a:r>
                      <a:endParaRPr u="none" strike="noStrike" cap="none">
                        <a:latin typeface="Palatino"/>
                        <a:ea typeface="Palatino"/>
                        <a:cs typeface="Palatino"/>
                        <a:sym typeface="Palatino"/>
                      </a:endParaRPr>
                    </a:p>
                  </a:txBody>
                  <a:tcPr marL="64275" marR="64275" marT="48200" marB="48200"/>
                </a:tc>
                <a:tc>
                  <a:txBody>
                    <a:bodyPr/>
                    <a:lstStyle/>
                    <a:p>
                      <a:pPr marL="0" marR="0" lvl="0" indent="0" algn="ctr" rtl="0">
                        <a:lnSpc>
                          <a:spcPct val="100000"/>
                        </a:lnSpc>
                        <a:spcBef>
                          <a:spcPts val="0"/>
                        </a:spcBef>
                        <a:spcAft>
                          <a:spcPts val="0"/>
                        </a:spcAft>
                        <a:buClr>
                          <a:srgbClr val="000000"/>
                        </a:buClr>
                        <a:buSzPts val="1300"/>
                        <a:buFont typeface="Arial"/>
                        <a:buNone/>
                      </a:pPr>
                      <a:r>
                        <a:rPr lang="en-US">
                          <a:latin typeface="Palatino"/>
                          <a:ea typeface="Palatino"/>
                          <a:cs typeface="Palatino"/>
                          <a:sym typeface="Palatino"/>
                        </a:rPr>
                        <a:t>2</a:t>
                      </a:r>
                      <a:endParaRPr u="none" strike="noStrike" cap="none">
                        <a:latin typeface="Palatino"/>
                        <a:ea typeface="Palatino"/>
                        <a:cs typeface="Palatino"/>
                        <a:sym typeface="Palatino"/>
                      </a:endParaRPr>
                    </a:p>
                  </a:txBody>
                  <a:tcPr marL="64275" marR="64275" marT="48200" marB="48200"/>
                </a:tc>
                <a:tc>
                  <a:txBody>
                    <a:bodyPr/>
                    <a:lstStyle/>
                    <a:p>
                      <a:pPr marL="0" marR="0" lvl="0" indent="0" algn="ctr" rtl="0">
                        <a:lnSpc>
                          <a:spcPct val="100000"/>
                        </a:lnSpc>
                        <a:spcBef>
                          <a:spcPts val="0"/>
                        </a:spcBef>
                        <a:spcAft>
                          <a:spcPts val="0"/>
                        </a:spcAft>
                        <a:buClr>
                          <a:srgbClr val="000000"/>
                        </a:buClr>
                        <a:buSzPts val="1300"/>
                        <a:buFont typeface="Arial"/>
                        <a:buNone/>
                      </a:pPr>
                      <a:r>
                        <a:rPr lang="en-US">
                          <a:latin typeface="Palatino"/>
                          <a:ea typeface="Palatino"/>
                          <a:cs typeface="Palatino"/>
                          <a:sym typeface="Palatino"/>
                        </a:rPr>
                        <a:t>2</a:t>
                      </a:r>
                      <a:endParaRPr u="none" strike="noStrike" cap="none">
                        <a:latin typeface="Palatino"/>
                        <a:ea typeface="Palatino"/>
                        <a:cs typeface="Palatino"/>
                        <a:sym typeface="Palatino"/>
                      </a:endParaRPr>
                    </a:p>
                  </a:txBody>
                  <a:tcPr marL="64275" marR="64275" marT="48200" marB="48200"/>
                </a:tc>
                <a:tc>
                  <a:txBody>
                    <a:bodyPr/>
                    <a:lstStyle/>
                    <a:p>
                      <a:pPr marL="0" marR="0" lvl="0" indent="0" algn="ctr" rtl="0">
                        <a:lnSpc>
                          <a:spcPct val="100000"/>
                        </a:lnSpc>
                        <a:spcBef>
                          <a:spcPts val="0"/>
                        </a:spcBef>
                        <a:spcAft>
                          <a:spcPts val="0"/>
                        </a:spcAft>
                        <a:buClr>
                          <a:srgbClr val="000000"/>
                        </a:buClr>
                        <a:buSzPts val="1300"/>
                        <a:buFont typeface="Arial"/>
                        <a:buNone/>
                      </a:pPr>
                      <a:r>
                        <a:rPr lang="en-US">
                          <a:latin typeface="Palatino"/>
                          <a:ea typeface="Palatino"/>
                          <a:cs typeface="Palatino"/>
                          <a:sym typeface="Palatino"/>
                        </a:rPr>
                        <a:t>3</a:t>
                      </a:r>
                      <a:endParaRPr u="none" strike="noStrike" cap="none">
                        <a:latin typeface="Palatino"/>
                        <a:ea typeface="Palatino"/>
                        <a:cs typeface="Palatino"/>
                        <a:sym typeface="Palatino"/>
                      </a:endParaRPr>
                    </a:p>
                  </a:txBody>
                  <a:tcPr marL="64275" marR="64275" marT="48200" marB="48200"/>
                </a:tc>
                <a:tc>
                  <a:txBody>
                    <a:bodyPr/>
                    <a:lstStyle/>
                    <a:p>
                      <a:pPr marL="0" marR="0" lvl="0" indent="0" algn="ctr" rtl="0">
                        <a:lnSpc>
                          <a:spcPct val="100000"/>
                        </a:lnSpc>
                        <a:spcBef>
                          <a:spcPts val="0"/>
                        </a:spcBef>
                        <a:spcAft>
                          <a:spcPts val="0"/>
                        </a:spcAft>
                        <a:buClr>
                          <a:srgbClr val="000000"/>
                        </a:buClr>
                        <a:buSzPts val="1300"/>
                        <a:buFont typeface="Arial"/>
                        <a:buNone/>
                      </a:pPr>
                      <a:r>
                        <a:rPr lang="en-US">
                          <a:latin typeface="Palatino"/>
                          <a:ea typeface="Palatino"/>
                          <a:cs typeface="Palatino"/>
                          <a:sym typeface="Palatino"/>
                        </a:rPr>
                        <a:t>4</a:t>
                      </a:r>
                      <a:endParaRPr u="none" strike="noStrike" cap="none">
                        <a:latin typeface="Palatino"/>
                        <a:ea typeface="Palatino"/>
                        <a:cs typeface="Palatino"/>
                        <a:sym typeface="Palatino"/>
                      </a:endParaRPr>
                    </a:p>
                  </a:txBody>
                  <a:tcPr marL="64275" marR="64275" marT="48200" marB="48200"/>
                </a:tc>
                <a:tc>
                  <a:txBody>
                    <a:bodyPr/>
                    <a:lstStyle/>
                    <a:p>
                      <a:pPr marL="0" marR="0" lvl="0" indent="0" algn="ctr" rtl="0">
                        <a:lnSpc>
                          <a:spcPct val="100000"/>
                        </a:lnSpc>
                        <a:spcBef>
                          <a:spcPts val="0"/>
                        </a:spcBef>
                        <a:spcAft>
                          <a:spcPts val="0"/>
                        </a:spcAft>
                        <a:buClr>
                          <a:srgbClr val="000000"/>
                        </a:buClr>
                        <a:buSzPts val="1300"/>
                        <a:buFont typeface="Arial"/>
                        <a:buNone/>
                      </a:pPr>
                      <a:r>
                        <a:rPr lang="en-US">
                          <a:latin typeface="Palatino"/>
                          <a:ea typeface="Palatino"/>
                          <a:cs typeface="Palatino"/>
                          <a:sym typeface="Palatino"/>
                        </a:rPr>
                        <a:t>2.5</a:t>
                      </a:r>
                      <a:endParaRPr u="none" strike="noStrike" cap="none">
                        <a:latin typeface="Palatino"/>
                        <a:ea typeface="Palatino"/>
                        <a:cs typeface="Palatino"/>
                        <a:sym typeface="Palatino"/>
                      </a:endParaRPr>
                    </a:p>
                  </a:txBody>
                  <a:tcPr marL="64275" marR="64275" marT="48200" marB="48200"/>
                </a:tc>
                <a:extLst>
                  <a:ext uri="{0D108BD9-81ED-4DB2-BD59-A6C34878D82A}">
                    <a16:rowId xmlns:a16="http://schemas.microsoft.com/office/drawing/2014/main" val="10003"/>
                  </a:ext>
                </a:extLst>
              </a:tr>
              <a:tr h="671675">
                <a:tc>
                  <a:txBody>
                    <a:bodyPr/>
                    <a:lstStyle/>
                    <a:p>
                      <a:pPr marL="0" marR="0" lvl="0" indent="0" algn="ctr" rtl="0">
                        <a:lnSpc>
                          <a:spcPct val="100000"/>
                        </a:lnSpc>
                        <a:spcBef>
                          <a:spcPts val="0"/>
                        </a:spcBef>
                        <a:spcAft>
                          <a:spcPts val="0"/>
                        </a:spcAft>
                        <a:buClr>
                          <a:srgbClr val="000000"/>
                        </a:buClr>
                        <a:buSzPts val="1300"/>
                        <a:buFont typeface="Arial"/>
                        <a:buNone/>
                      </a:pPr>
                      <a:r>
                        <a:rPr lang="en-US" u="none" strike="noStrike" cap="none">
                          <a:latin typeface="Palatino"/>
                          <a:ea typeface="Palatino"/>
                          <a:cs typeface="Palatino"/>
                          <a:sym typeface="Palatino"/>
                        </a:rPr>
                        <a:t>Advertising </a:t>
                      </a:r>
                      <a:endParaRPr u="none" strike="noStrike" cap="none">
                        <a:latin typeface="Palatino"/>
                        <a:ea typeface="Palatino"/>
                        <a:cs typeface="Palatino"/>
                        <a:sym typeface="Palatino"/>
                      </a:endParaRPr>
                    </a:p>
                  </a:txBody>
                  <a:tcPr marL="64275" marR="64275" marT="48200" marB="48200"/>
                </a:tc>
                <a:tc>
                  <a:txBody>
                    <a:bodyPr/>
                    <a:lstStyle/>
                    <a:p>
                      <a:pPr marL="0" marR="0" lvl="0" indent="0" algn="ctr" rtl="0">
                        <a:lnSpc>
                          <a:spcPct val="100000"/>
                        </a:lnSpc>
                        <a:spcBef>
                          <a:spcPts val="0"/>
                        </a:spcBef>
                        <a:spcAft>
                          <a:spcPts val="0"/>
                        </a:spcAft>
                        <a:buClr>
                          <a:srgbClr val="000000"/>
                        </a:buClr>
                        <a:buSzPts val="1300"/>
                        <a:buFont typeface="Arial"/>
                        <a:buNone/>
                      </a:pPr>
                      <a:r>
                        <a:rPr lang="en-US">
                          <a:latin typeface="Palatino"/>
                          <a:ea typeface="Palatino"/>
                          <a:cs typeface="Palatino"/>
                          <a:sym typeface="Palatino"/>
                        </a:rPr>
                        <a:t>2.5</a:t>
                      </a:r>
                      <a:endParaRPr u="none" strike="noStrike" cap="none">
                        <a:latin typeface="Palatino"/>
                        <a:ea typeface="Palatino"/>
                        <a:cs typeface="Palatino"/>
                        <a:sym typeface="Palatino"/>
                      </a:endParaRPr>
                    </a:p>
                  </a:txBody>
                  <a:tcPr marL="64275" marR="64275" marT="48200" marB="48200"/>
                </a:tc>
                <a:tc>
                  <a:txBody>
                    <a:bodyPr/>
                    <a:lstStyle/>
                    <a:p>
                      <a:pPr marL="0" marR="0" lvl="0" indent="0" algn="ctr" rtl="0">
                        <a:lnSpc>
                          <a:spcPct val="100000"/>
                        </a:lnSpc>
                        <a:spcBef>
                          <a:spcPts val="0"/>
                        </a:spcBef>
                        <a:spcAft>
                          <a:spcPts val="0"/>
                        </a:spcAft>
                        <a:buClr>
                          <a:srgbClr val="000000"/>
                        </a:buClr>
                        <a:buSzPts val="1300"/>
                        <a:buFont typeface="Arial"/>
                        <a:buNone/>
                      </a:pPr>
                      <a:r>
                        <a:rPr lang="en-US">
                          <a:latin typeface="Palatino"/>
                          <a:ea typeface="Palatino"/>
                          <a:cs typeface="Palatino"/>
                          <a:sym typeface="Palatino"/>
                        </a:rPr>
                        <a:t>2</a:t>
                      </a:r>
                      <a:endParaRPr u="none" strike="noStrike" cap="none">
                        <a:latin typeface="Palatino"/>
                        <a:ea typeface="Palatino"/>
                        <a:cs typeface="Palatino"/>
                        <a:sym typeface="Palatino"/>
                      </a:endParaRPr>
                    </a:p>
                  </a:txBody>
                  <a:tcPr marL="64275" marR="64275" marT="48200" marB="48200"/>
                </a:tc>
                <a:tc>
                  <a:txBody>
                    <a:bodyPr/>
                    <a:lstStyle/>
                    <a:p>
                      <a:pPr marL="0" marR="0" lvl="0" indent="0" algn="ctr" rtl="0">
                        <a:lnSpc>
                          <a:spcPct val="100000"/>
                        </a:lnSpc>
                        <a:spcBef>
                          <a:spcPts val="0"/>
                        </a:spcBef>
                        <a:spcAft>
                          <a:spcPts val="0"/>
                        </a:spcAft>
                        <a:buClr>
                          <a:srgbClr val="000000"/>
                        </a:buClr>
                        <a:buSzPts val="1300"/>
                        <a:buFont typeface="Arial"/>
                        <a:buNone/>
                      </a:pPr>
                      <a:r>
                        <a:rPr lang="en-US">
                          <a:latin typeface="Palatino"/>
                          <a:ea typeface="Palatino"/>
                          <a:cs typeface="Palatino"/>
                          <a:sym typeface="Palatino"/>
                        </a:rPr>
                        <a:t>2.5</a:t>
                      </a:r>
                      <a:endParaRPr u="none" strike="noStrike" cap="none">
                        <a:latin typeface="Palatino"/>
                        <a:ea typeface="Palatino"/>
                        <a:cs typeface="Palatino"/>
                        <a:sym typeface="Palatino"/>
                      </a:endParaRPr>
                    </a:p>
                  </a:txBody>
                  <a:tcPr marL="64275" marR="64275" marT="48200" marB="48200"/>
                </a:tc>
                <a:tc>
                  <a:txBody>
                    <a:bodyPr/>
                    <a:lstStyle/>
                    <a:p>
                      <a:pPr marL="0" marR="0" lvl="0" indent="0" algn="ctr" rtl="0">
                        <a:lnSpc>
                          <a:spcPct val="100000"/>
                        </a:lnSpc>
                        <a:spcBef>
                          <a:spcPts val="0"/>
                        </a:spcBef>
                        <a:spcAft>
                          <a:spcPts val="0"/>
                        </a:spcAft>
                        <a:buClr>
                          <a:srgbClr val="000000"/>
                        </a:buClr>
                        <a:buSzPts val="1300"/>
                        <a:buFont typeface="Arial"/>
                        <a:buNone/>
                      </a:pPr>
                      <a:r>
                        <a:rPr lang="en-US">
                          <a:latin typeface="Palatino"/>
                          <a:ea typeface="Palatino"/>
                          <a:cs typeface="Palatino"/>
                          <a:sym typeface="Palatino"/>
                        </a:rPr>
                        <a:t>3</a:t>
                      </a:r>
                      <a:endParaRPr u="none" strike="noStrike" cap="none">
                        <a:latin typeface="Palatino"/>
                        <a:ea typeface="Palatino"/>
                        <a:cs typeface="Palatino"/>
                        <a:sym typeface="Palatino"/>
                      </a:endParaRPr>
                    </a:p>
                  </a:txBody>
                  <a:tcPr marL="64275" marR="64275" marT="48200" marB="48200"/>
                </a:tc>
                <a:tc>
                  <a:txBody>
                    <a:bodyPr/>
                    <a:lstStyle/>
                    <a:p>
                      <a:pPr marL="0" marR="0" lvl="0" indent="0" algn="ctr" rtl="0">
                        <a:lnSpc>
                          <a:spcPct val="100000"/>
                        </a:lnSpc>
                        <a:spcBef>
                          <a:spcPts val="0"/>
                        </a:spcBef>
                        <a:spcAft>
                          <a:spcPts val="0"/>
                        </a:spcAft>
                        <a:buClr>
                          <a:srgbClr val="000000"/>
                        </a:buClr>
                        <a:buSzPts val="1300"/>
                        <a:buFont typeface="Arial"/>
                        <a:buNone/>
                      </a:pPr>
                      <a:r>
                        <a:rPr lang="en-US">
                          <a:latin typeface="Palatino"/>
                          <a:ea typeface="Palatino"/>
                          <a:cs typeface="Palatino"/>
                          <a:sym typeface="Palatino"/>
                        </a:rPr>
                        <a:t>2.5</a:t>
                      </a:r>
                      <a:endParaRPr u="none" strike="noStrike" cap="none">
                        <a:latin typeface="Palatino"/>
                        <a:ea typeface="Palatino"/>
                        <a:cs typeface="Palatino"/>
                        <a:sym typeface="Palatino"/>
                      </a:endParaRPr>
                    </a:p>
                  </a:txBody>
                  <a:tcPr marL="64275" marR="64275" marT="48200" marB="48200"/>
                </a:tc>
                <a:extLst>
                  <a:ext uri="{0D108BD9-81ED-4DB2-BD59-A6C34878D82A}">
                    <a16:rowId xmlns:a16="http://schemas.microsoft.com/office/drawing/2014/main" val="10004"/>
                  </a:ext>
                </a:extLst>
              </a:tr>
            </a:tbl>
          </a:graphicData>
        </a:graphic>
      </p:graphicFrame>
      <p:pic>
        <p:nvPicPr>
          <p:cNvPr id="217" name="Google Shape;217;g6bb98c898c_0_505"/>
          <p:cNvPicPr preferRelativeResize="0"/>
          <p:nvPr/>
        </p:nvPicPr>
        <p:blipFill>
          <a:blip r:embed="rId3">
            <a:alphaModFix/>
          </a:blip>
          <a:stretch>
            <a:fillRect/>
          </a:stretch>
        </p:blipFill>
        <p:spPr>
          <a:xfrm>
            <a:off x="8281777" y="4339975"/>
            <a:ext cx="738650" cy="738650"/>
          </a:xfrm>
          <a:prstGeom prst="rect">
            <a:avLst/>
          </a:prstGeom>
          <a:noFill/>
          <a:ln>
            <a:noFill/>
          </a:ln>
        </p:spPr>
      </p:pic>
      <p:sp>
        <p:nvSpPr>
          <p:cNvPr id="218" name="Google Shape;218;g6bb98c898c_0_505"/>
          <p:cNvSpPr txBox="1"/>
          <p:nvPr/>
        </p:nvSpPr>
        <p:spPr>
          <a:xfrm>
            <a:off x="394800" y="4460800"/>
            <a:ext cx="6290100" cy="733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b="1">
                <a:latin typeface="Palatino"/>
                <a:ea typeface="Palatino"/>
                <a:cs typeface="Palatino"/>
                <a:sym typeface="Palatino"/>
              </a:rPr>
              <a:t>1 = Superior; 5 = Poor </a:t>
            </a:r>
            <a:endParaRPr b="1">
              <a:latin typeface="Palatino"/>
              <a:ea typeface="Palatino"/>
              <a:cs typeface="Palatino"/>
              <a:sym typeface="Palatino"/>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22"/>
        <p:cNvGrpSpPr/>
        <p:nvPr/>
      </p:nvGrpSpPr>
      <p:grpSpPr>
        <a:xfrm>
          <a:off x="0" y="0"/>
          <a:ext cx="0" cy="0"/>
          <a:chOff x="0" y="0"/>
          <a:chExt cx="0" cy="0"/>
        </a:xfrm>
      </p:grpSpPr>
      <p:sp>
        <p:nvSpPr>
          <p:cNvPr id="223" name="Google Shape;223;g6bc836f9db_0_188"/>
          <p:cNvSpPr txBox="1">
            <a:spLocks noGrp="1"/>
          </p:cNvSpPr>
          <p:nvPr>
            <p:ph type="title"/>
          </p:nvPr>
        </p:nvSpPr>
        <p:spPr>
          <a:xfrm>
            <a:off x="727650" y="534575"/>
            <a:ext cx="7688700" cy="535200"/>
          </a:xfrm>
          <a:prstGeom prst="rect">
            <a:avLst/>
          </a:prstGeom>
        </p:spPr>
        <p:txBody>
          <a:bodyPr spcFirstLastPara="1" wrap="square" lIns="93125" tIns="93125" rIns="93125" bIns="93125" anchor="t" anchorCtr="0">
            <a:noAutofit/>
          </a:bodyPr>
          <a:lstStyle/>
          <a:p>
            <a:pPr marL="0" lvl="0" indent="0" algn="ctr" rtl="0">
              <a:spcBef>
                <a:spcPts val="0"/>
              </a:spcBef>
              <a:spcAft>
                <a:spcPts val="0"/>
              </a:spcAft>
              <a:buNone/>
            </a:pPr>
            <a:r>
              <a:rPr lang="en-US" b="0">
                <a:solidFill>
                  <a:srgbClr val="38761D"/>
                </a:solidFill>
                <a:latin typeface="Palatino"/>
                <a:ea typeface="Palatino"/>
                <a:cs typeface="Palatino"/>
                <a:sym typeface="Palatino"/>
              </a:rPr>
              <a:t>Benchmark Analysis - Growth </a:t>
            </a:r>
            <a:endParaRPr b="0">
              <a:solidFill>
                <a:srgbClr val="38761D"/>
              </a:solidFill>
              <a:latin typeface="Palatino"/>
              <a:ea typeface="Palatino"/>
              <a:cs typeface="Palatino"/>
              <a:sym typeface="Palatino"/>
            </a:endParaRPr>
          </a:p>
          <a:p>
            <a:pPr marL="0" lvl="0" indent="0" algn="l" rtl="0">
              <a:spcBef>
                <a:spcPts val="0"/>
              </a:spcBef>
              <a:spcAft>
                <a:spcPts val="0"/>
              </a:spcAft>
              <a:buNone/>
            </a:pPr>
            <a:endParaRPr/>
          </a:p>
        </p:txBody>
      </p:sp>
      <p:graphicFrame>
        <p:nvGraphicFramePr>
          <p:cNvPr id="224" name="Google Shape;224;g6bc836f9db_0_188"/>
          <p:cNvGraphicFramePr/>
          <p:nvPr/>
        </p:nvGraphicFramePr>
        <p:xfrm>
          <a:off x="361107" y="1486793"/>
          <a:ext cx="3000000" cy="3000000"/>
        </p:xfrm>
        <a:graphic>
          <a:graphicData uri="http://schemas.openxmlformats.org/drawingml/2006/table">
            <a:tbl>
              <a:tblPr>
                <a:noFill/>
                <a:tableStyleId>{CA4D0826-E7F9-4425-85D0-0DF0C8502D61}</a:tableStyleId>
              </a:tblPr>
              <a:tblGrid>
                <a:gridCol w="1410925">
                  <a:extLst>
                    <a:ext uri="{9D8B030D-6E8A-4147-A177-3AD203B41FA5}">
                      <a16:colId xmlns:a16="http://schemas.microsoft.com/office/drawing/2014/main" val="20000"/>
                    </a:ext>
                  </a:extLst>
                </a:gridCol>
                <a:gridCol w="1410925">
                  <a:extLst>
                    <a:ext uri="{9D8B030D-6E8A-4147-A177-3AD203B41FA5}">
                      <a16:colId xmlns:a16="http://schemas.microsoft.com/office/drawing/2014/main" val="20001"/>
                    </a:ext>
                  </a:extLst>
                </a:gridCol>
                <a:gridCol w="1410925">
                  <a:extLst>
                    <a:ext uri="{9D8B030D-6E8A-4147-A177-3AD203B41FA5}">
                      <a16:colId xmlns:a16="http://schemas.microsoft.com/office/drawing/2014/main" val="20002"/>
                    </a:ext>
                  </a:extLst>
                </a:gridCol>
                <a:gridCol w="1410925">
                  <a:extLst>
                    <a:ext uri="{9D8B030D-6E8A-4147-A177-3AD203B41FA5}">
                      <a16:colId xmlns:a16="http://schemas.microsoft.com/office/drawing/2014/main" val="20003"/>
                    </a:ext>
                  </a:extLst>
                </a:gridCol>
                <a:gridCol w="1410925">
                  <a:extLst>
                    <a:ext uri="{9D8B030D-6E8A-4147-A177-3AD203B41FA5}">
                      <a16:colId xmlns:a16="http://schemas.microsoft.com/office/drawing/2014/main" val="20004"/>
                    </a:ext>
                  </a:extLst>
                </a:gridCol>
                <a:gridCol w="1410925">
                  <a:extLst>
                    <a:ext uri="{9D8B030D-6E8A-4147-A177-3AD203B41FA5}">
                      <a16:colId xmlns:a16="http://schemas.microsoft.com/office/drawing/2014/main" val="20005"/>
                    </a:ext>
                  </a:extLst>
                </a:gridCol>
              </a:tblGrid>
              <a:tr h="200925">
                <a:tc>
                  <a:txBody>
                    <a:bodyPr/>
                    <a:lstStyle/>
                    <a:p>
                      <a:pPr marL="0" marR="0" lvl="0" indent="0" algn="l" rtl="0">
                        <a:lnSpc>
                          <a:spcPct val="100000"/>
                        </a:lnSpc>
                        <a:spcBef>
                          <a:spcPts val="0"/>
                        </a:spcBef>
                        <a:spcAft>
                          <a:spcPts val="0"/>
                        </a:spcAft>
                        <a:buClr>
                          <a:srgbClr val="000000"/>
                        </a:buClr>
                        <a:buSzPts val="1300"/>
                        <a:buFont typeface="Arial"/>
                        <a:buNone/>
                      </a:pPr>
                      <a:r>
                        <a:rPr lang="en-US" b="1" u="none" strike="noStrike" cap="none">
                          <a:latin typeface="Palatino"/>
                          <a:ea typeface="Palatino"/>
                          <a:cs typeface="Palatino"/>
                          <a:sym typeface="Palatino"/>
                        </a:rPr>
                        <a:t>Growth</a:t>
                      </a:r>
                      <a:endParaRPr b="1" u="none" strike="noStrike" cap="none">
                        <a:latin typeface="Palatino"/>
                        <a:ea typeface="Palatino"/>
                        <a:cs typeface="Palatino"/>
                        <a:sym typeface="Palatino"/>
                      </a:endParaRPr>
                    </a:p>
                  </a:txBody>
                  <a:tcPr marL="64275" marR="64275" marT="48200" marB="48200"/>
                </a:tc>
                <a:tc>
                  <a:txBody>
                    <a:bodyPr/>
                    <a:lstStyle/>
                    <a:p>
                      <a:pPr marL="0" marR="0" lvl="0" indent="0" algn="l" rtl="0">
                        <a:lnSpc>
                          <a:spcPct val="100000"/>
                        </a:lnSpc>
                        <a:spcBef>
                          <a:spcPts val="0"/>
                        </a:spcBef>
                        <a:spcAft>
                          <a:spcPts val="0"/>
                        </a:spcAft>
                        <a:buClr>
                          <a:srgbClr val="000000"/>
                        </a:buClr>
                        <a:buSzPts val="1300"/>
                        <a:buFont typeface="Arial"/>
                        <a:buNone/>
                      </a:pPr>
                      <a:r>
                        <a:rPr lang="en-US" b="1" u="none" strike="noStrike" cap="none">
                          <a:latin typeface="Palatino"/>
                          <a:ea typeface="Palatino"/>
                          <a:cs typeface="Palatino"/>
                          <a:sym typeface="Palatino"/>
                        </a:rPr>
                        <a:t>Starbucks</a:t>
                      </a:r>
                      <a:endParaRPr b="1" u="none" strike="noStrike" cap="none">
                        <a:latin typeface="Palatino"/>
                        <a:ea typeface="Palatino"/>
                        <a:cs typeface="Palatino"/>
                        <a:sym typeface="Palatino"/>
                      </a:endParaRPr>
                    </a:p>
                  </a:txBody>
                  <a:tcPr marL="64275" marR="64275" marT="48200" marB="48200"/>
                </a:tc>
                <a:tc>
                  <a:txBody>
                    <a:bodyPr/>
                    <a:lstStyle/>
                    <a:p>
                      <a:pPr marL="0" marR="0" lvl="0" indent="0" algn="l" rtl="0">
                        <a:lnSpc>
                          <a:spcPct val="100000"/>
                        </a:lnSpc>
                        <a:spcBef>
                          <a:spcPts val="0"/>
                        </a:spcBef>
                        <a:spcAft>
                          <a:spcPts val="0"/>
                        </a:spcAft>
                        <a:buClr>
                          <a:srgbClr val="000000"/>
                        </a:buClr>
                        <a:buSzPts val="1300"/>
                        <a:buFont typeface="Arial"/>
                        <a:buNone/>
                      </a:pPr>
                      <a:r>
                        <a:rPr lang="en-US" b="1" u="none" strike="noStrike" cap="none">
                          <a:latin typeface="Palatino"/>
                          <a:ea typeface="Palatino"/>
                          <a:cs typeface="Palatino"/>
                          <a:sym typeface="Palatino"/>
                        </a:rPr>
                        <a:t>McDonald</a:t>
                      </a:r>
                      <a:endParaRPr b="1" u="none" strike="noStrike" cap="none">
                        <a:latin typeface="Palatino"/>
                        <a:ea typeface="Palatino"/>
                        <a:cs typeface="Palatino"/>
                        <a:sym typeface="Palatino"/>
                      </a:endParaRPr>
                    </a:p>
                  </a:txBody>
                  <a:tcPr marL="64275" marR="64275" marT="48200" marB="48200"/>
                </a:tc>
                <a:tc>
                  <a:txBody>
                    <a:bodyPr/>
                    <a:lstStyle/>
                    <a:p>
                      <a:pPr marL="0" marR="0" lvl="0" indent="0" algn="l" rtl="0">
                        <a:lnSpc>
                          <a:spcPct val="100000"/>
                        </a:lnSpc>
                        <a:spcBef>
                          <a:spcPts val="0"/>
                        </a:spcBef>
                        <a:spcAft>
                          <a:spcPts val="0"/>
                        </a:spcAft>
                        <a:buClr>
                          <a:srgbClr val="000000"/>
                        </a:buClr>
                        <a:buSzPts val="1300"/>
                        <a:buFont typeface="Arial"/>
                        <a:buNone/>
                      </a:pPr>
                      <a:r>
                        <a:rPr lang="en-US" b="1" u="none" strike="noStrike" cap="none">
                          <a:latin typeface="Palatino"/>
                          <a:ea typeface="Palatino"/>
                          <a:cs typeface="Palatino"/>
                          <a:sym typeface="Palatino"/>
                        </a:rPr>
                        <a:t>Panera Bread</a:t>
                      </a:r>
                      <a:endParaRPr b="1" u="none" strike="noStrike" cap="none">
                        <a:latin typeface="Palatino"/>
                        <a:ea typeface="Palatino"/>
                        <a:cs typeface="Palatino"/>
                        <a:sym typeface="Palatino"/>
                      </a:endParaRPr>
                    </a:p>
                  </a:txBody>
                  <a:tcPr marL="64275" marR="64275" marT="48200" marB="48200"/>
                </a:tc>
                <a:tc>
                  <a:txBody>
                    <a:bodyPr/>
                    <a:lstStyle/>
                    <a:p>
                      <a:pPr marL="0" marR="0" lvl="0" indent="0" algn="l" rtl="0">
                        <a:lnSpc>
                          <a:spcPct val="100000"/>
                        </a:lnSpc>
                        <a:spcBef>
                          <a:spcPts val="0"/>
                        </a:spcBef>
                        <a:spcAft>
                          <a:spcPts val="0"/>
                        </a:spcAft>
                        <a:buClr>
                          <a:srgbClr val="000000"/>
                        </a:buClr>
                        <a:buSzPts val="1300"/>
                        <a:buFont typeface="Arial"/>
                        <a:buNone/>
                      </a:pPr>
                      <a:r>
                        <a:rPr lang="en-US" b="1" u="none" strike="noStrike" cap="none">
                          <a:latin typeface="Palatino"/>
                          <a:ea typeface="Palatino"/>
                          <a:cs typeface="Palatino"/>
                          <a:sym typeface="Palatino"/>
                        </a:rPr>
                        <a:t>Dunkin Donut</a:t>
                      </a:r>
                      <a:endParaRPr b="1" u="none" strike="noStrike" cap="none">
                        <a:latin typeface="Palatino"/>
                        <a:ea typeface="Palatino"/>
                        <a:cs typeface="Palatino"/>
                        <a:sym typeface="Palatino"/>
                      </a:endParaRPr>
                    </a:p>
                  </a:txBody>
                  <a:tcPr marL="64275" marR="64275" marT="48200" marB="48200"/>
                </a:tc>
                <a:tc>
                  <a:txBody>
                    <a:bodyPr/>
                    <a:lstStyle/>
                    <a:p>
                      <a:pPr marL="0" marR="0" lvl="0" indent="0" algn="l" rtl="0">
                        <a:lnSpc>
                          <a:spcPct val="100000"/>
                        </a:lnSpc>
                        <a:spcBef>
                          <a:spcPts val="0"/>
                        </a:spcBef>
                        <a:spcAft>
                          <a:spcPts val="0"/>
                        </a:spcAft>
                        <a:buClr>
                          <a:srgbClr val="000000"/>
                        </a:buClr>
                        <a:buSzPts val="1300"/>
                        <a:buFont typeface="Arial"/>
                        <a:buNone/>
                      </a:pPr>
                      <a:r>
                        <a:rPr lang="en-US" b="1" u="none" strike="noStrike" cap="none">
                          <a:latin typeface="Palatino"/>
                          <a:ea typeface="Palatino"/>
                          <a:cs typeface="Palatino"/>
                          <a:sym typeface="Palatino"/>
                        </a:rPr>
                        <a:t>Industry</a:t>
                      </a:r>
                      <a:endParaRPr b="1" u="none" strike="noStrike" cap="none">
                        <a:latin typeface="Palatino"/>
                        <a:ea typeface="Palatino"/>
                        <a:cs typeface="Palatino"/>
                        <a:sym typeface="Palatino"/>
                      </a:endParaRPr>
                    </a:p>
                  </a:txBody>
                  <a:tcPr marL="64275" marR="64275" marT="48200" marB="48200"/>
                </a:tc>
                <a:extLst>
                  <a:ext uri="{0D108BD9-81ED-4DB2-BD59-A6C34878D82A}">
                    <a16:rowId xmlns:a16="http://schemas.microsoft.com/office/drawing/2014/main" val="10000"/>
                  </a:ext>
                </a:extLst>
              </a:tr>
              <a:tr h="200925">
                <a:tc>
                  <a:txBody>
                    <a:bodyPr/>
                    <a:lstStyle/>
                    <a:p>
                      <a:pPr marL="0" marR="0" lvl="0" indent="0" algn="l" rtl="0">
                        <a:lnSpc>
                          <a:spcPct val="100000"/>
                        </a:lnSpc>
                        <a:spcBef>
                          <a:spcPts val="0"/>
                        </a:spcBef>
                        <a:spcAft>
                          <a:spcPts val="0"/>
                        </a:spcAft>
                        <a:buClr>
                          <a:srgbClr val="000000"/>
                        </a:buClr>
                        <a:buSzPts val="1300"/>
                        <a:buFont typeface="Arial"/>
                        <a:buNone/>
                      </a:pPr>
                      <a:r>
                        <a:rPr lang="en-US" u="none" strike="noStrike" cap="none">
                          <a:latin typeface="Palatino"/>
                          <a:ea typeface="Palatino"/>
                          <a:cs typeface="Palatino"/>
                          <a:sym typeface="Palatino"/>
                        </a:rPr>
                        <a:t>Total Sales (2018 and 2017 comparison</a:t>
                      </a:r>
                      <a:endParaRPr u="none" strike="noStrike" cap="none">
                        <a:latin typeface="Palatino"/>
                        <a:ea typeface="Palatino"/>
                        <a:cs typeface="Palatino"/>
                        <a:sym typeface="Palatino"/>
                      </a:endParaRPr>
                    </a:p>
                  </a:txBody>
                  <a:tcPr marL="64275" marR="64275" marT="48200" marB="48200"/>
                </a:tc>
                <a:tc>
                  <a:txBody>
                    <a:bodyPr/>
                    <a:lstStyle/>
                    <a:p>
                      <a:pPr marL="0" marR="0" lvl="0" indent="0" algn="l" rtl="0">
                        <a:lnSpc>
                          <a:spcPct val="100000"/>
                        </a:lnSpc>
                        <a:spcBef>
                          <a:spcPts val="0"/>
                        </a:spcBef>
                        <a:spcAft>
                          <a:spcPts val="0"/>
                        </a:spcAft>
                        <a:buClr>
                          <a:srgbClr val="000000"/>
                        </a:buClr>
                        <a:buSzPts val="1300"/>
                        <a:buFont typeface="Arial"/>
                        <a:buNone/>
                      </a:pPr>
                      <a:r>
                        <a:rPr lang="en-US">
                          <a:latin typeface="Palatino"/>
                          <a:ea typeface="Palatino"/>
                          <a:cs typeface="Palatino"/>
                          <a:sym typeface="Palatino"/>
                        </a:rPr>
                        <a:t>24.72 B</a:t>
                      </a:r>
                      <a:endParaRPr u="none" strike="noStrike" cap="none">
                        <a:latin typeface="Palatino"/>
                        <a:ea typeface="Palatino"/>
                        <a:cs typeface="Palatino"/>
                        <a:sym typeface="Palatino"/>
                      </a:endParaRPr>
                    </a:p>
                  </a:txBody>
                  <a:tcPr marL="64275" marR="64275" marT="48200" marB="48200"/>
                </a:tc>
                <a:tc>
                  <a:txBody>
                    <a:bodyPr/>
                    <a:lstStyle/>
                    <a:p>
                      <a:pPr marL="0" marR="0" lvl="0" indent="0" algn="l" rtl="0">
                        <a:lnSpc>
                          <a:spcPct val="100000"/>
                        </a:lnSpc>
                        <a:spcBef>
                          <a:spcPts val="0"/>
                        </a:spcBef>
                        <a:spcAft>
                          <a:spcPts val="0"/>
                        </a:spcAft>
                        <a:buClr>
                          <a:srgbClr val="000000"/>
                        </a:buClr>
                        <a:buSzPts val="1300"/>
                        <a:buFont typeface="Arial"/>
                        <a:buNone/>
                      </a:pPr>
                      <a:r>
                        <a:rPr lang="en-US">
                          <a:latin typeface="Palatino"/>
                          <a:ea typeface="Palatino"/>
                          <a:cs typeface="Palatino"/>
                          <a:sym typeface="Palatino"/>
                        </a:rPr>
                        <a:t>21.3 B</a:t>
                      </a:r>
                      <a:endParaRPr u="none" strike="noStrike" cap="none">
                        <a:latin typeface="Palatino"/>
                        <a:ea typeface="Palatino"/>
                        <a:cs typeface="Palatino"/>
                        <a:sym typeface="Palatino"/>
                      </a:endParaRPr>
                    </a:p>
                  </a:txBody>
                  <a:tcPr marL="64275" marR="64275" marT="48200" marB="48200"/>
                </a:tc>
                <a:tc>
                  <a:txBody>
                    <a:bodyPr/>
                    <a:lstStyle/>
                    <a:p>
                      <a:pPr marL="0" marR="0" lvl="0" indent="0" algn="l" rtl="0">
                        <a:lnSpc>
                          <a:spcPct val="100000"/>
                        </a:lnSpc>
                        <a:spcBef>
                          <a:spcPts val="0"/>
                        </a:spcBef>
                        <a:spcAft>
                          <a:spcPts val="0"/>
                        </a:spcAft>
                        <a:buClr>
                          <a:srgbClr val="000000"/>
                        </a:buClr>
                        <a:buSzPts val="1300"/>
                        <a:buFont typeface="Arial"/>
                        <a:buNone/>
                      </a:pPr>
                      <a:r>
                        <a:rPr lang="en-US">
                          <a:latin typeface="Palatino"/>
                          <a:ea typeface="Palatino"/>
                          <a:cs typeface="Palatino"/>
                          <a:sym typeface="Palatino"/>
                        </a:rPr>
                        <a:t>7.5 B</a:t>
                      </a:r>
                      <a:endParaRPr u="none" strike="noStrike" cap="none">
                        <a:latin typeface="Palatino"/>
                        <a:ea typeface="Palatino"/>
                        <a:cs typeface="Palatino"/>
                        <a:sym typeface="Palatino"/>
                      </a:endParaRPr>
                    </a:p>
                  </a:txBody>
                  <a:tcPr marL="64275" marR="64275" marT="48200" marB="48200"/>
                </a:tc>
                <a:tc>
                  <a:txBody>
                    <a:bodyPr/>
                    <a:lstStyle/>
                    <a:p>
                      <a:pPr marL="0" marR="0" lvl="0" indent="0" algn="l" rtl="0">
                        <a:lnSpc>
                          <a:spcPct val="100000"/>
                        </a:lnSpc>
                        <a:spcBef>
                          <a:spcPts val="0"/>
                        </a:spcBef>
                        <a:spcAft>
                          <a:spcPts val="0"/>
                        </a:spcAft>
                        <a:buClr>
                          <a:srgbClr val="000000"/>
                        </a:buClr>
                        <a:buSzPts val="1300"/>
                        <a:buFont typeface="Arial"/>
                        <a:buNone/>
                      </a:pPr>
                      <a:r>
                        <a:rPr lang="en-US">
                          <a:latin typeface="Palatino"/>
                          <a:ea typeface="Palatino"/>
                          <a:cs typeface="Palatino"/>
                          <a:sym typeface="Palatino"/>
                        </a:rPr>
                        <a:t>1.32 B</a:t>
                      </a:r>
                      <a:endParaRPr u="none" strike="noStrike" cap="none">
                        <a:latin typeface="Palatino"/>
                        <a:ea typeface="Palatino"/>
                        <a:cs typeface="Palatino"/>
                        <a:sym typeface="Palatino"/>
                      </a:endParaRPr>
                    </a:p>
                  </a:txBody>
                  <a:tcPr marL="64275" marR="64275" marT="48200" marB="48200"/>
                </a:tc>
                <a:tc>
                  <a:txBody>
                    <a:bodyPr/>
                    <a:lstStyle/>
                    <a:p>
                      <a:pPr marL="0" marR="0" lvl="0" indent="0" algn="l" rtl="0">
                        <a:lnSpc>
                          <a:spcPct val="100000"/>
                        </a:lnSpc>
                        <a:spcBef>
                          <a:spcPts val="0"/>
                        </a:spcBef>
                        <a:spcAft>
                          <a:spcPts val="0"/>
                        </a:spcAft>
                        <a:buClr>
                          <a:srgbClr val="000000"/>
                        </a:buClr>
                        <a:buSzPts val="1300"/>
                        <a:buFont typeface="Arial"/>
                        <a:buNone/>
                      </a:pPr>
                      <a:r>
                        <a:rPr lang="en-US">
                          <a:latin typeface="Palatino"/>
                          <a:ea typeface="Palatino"/>
                          <a:cs typeface="Palatino"/>
                          <a:sym typeface="Palatino"/>
                        </a:rPr>
                        <a:t>13.71 B</a:t>
                      </a:r>
                      <a:endParaRPr u="none" strike="noStrike" cap="none">
                        <a:latin typeface="Palatino"/>
                        <a:ea typeface="Palatino"/>
                        <a:cs typeface="Palatino"/>
                        <a:sym typeface="Palatino"/>
                      </a:endParaRPr>
                    </a:p>
                  </a:txBody>
                  <a:tcPr marL="64275" marR="64275" marT="48200" marB="48200"/>
                </a:tc>
                <a:extLst>
                  <a:ext uri="{0D108BD9-81ED-4DB2-BD59-A6C34878D82A}">
                    <a16:rowId xmlns:a16="http://schemas.microsoft.com/office/drawing/2014/main" val="10001"/>
                  </a:ext>
                </a:extLst>
              </a:tr>
              <a:tr h="200925">
                <a:tc>
                  <a:txBody>
                    <a:bodyPr/>
                    <a:lstStyle/>
                    <a:p>
                      <a:pPr marL="0" marR="0" lvl="0" indent="0" algn="l" rtl="0">
                        <a:lnSpc>
                          <a:spcPct val="100000"/>
                        </a:lnSpc>
                        <a:spcBef>
                          <a:spcPts val="0"/>
                        </a:spcBef>
                        <a:spcAft>
                          <a:spcPts val="0"/>
                        </a:spcAft>
                        <a:buClr>
                          <a:srgbClr val="000000"/>
                        </a:buClr>
                        <a:buSzPts val="1300"/>
                        <a:buFont typeface="Arial"/>
                        <a:buNone/>
                      </a:pPr>
                      <a:r>
                        <a:rPr lang="en-US" u="none" strike="noStrike" cap="none">
                          <a:highlight>
                            <a:srgbClr val="FFFF00"/>
                          </a:highlight>
                          <a:latin typeface="Palatino"/>
                          <a:ea typeface="Palatino"/>
                          <a:cs typeface="Palatino"/>
                          <a:sym typeface="Palatino"/>
                        </a:rPr>
                        <a:t>Revenue  (past 12 months)</a:t>
                      </a:r>
                      <a:endParaRPr u="none" strike="noStrike" cap="none">
                        <a:highlight>
                          <a:srgbClr val="FFFF00"/>
                        </a:highlight>
                        <a:latin typeface="Palatino"/>
                        <a:ea typeface="Palatino"/>
                        <a:cs typeface="Palatino"/>
                        <a:sym typeface="Palatino"/>
                      </a:endParaRPr>
                    </a:p>
                  </a:txBody>
                  <a:tcPr marL="64275" marR="64275" marT="48200" marB="48200"/>
                </a:tc>
                <a:tc>
                  <a:txBody>
                    <a:bodyPr/>
                    <a:lstStyle/>
                    <a:p>
                      <a:pPr marL="0" marR="0" lvl="0" indent="0" algn="l" rtl="0">
                        <a:lnSpc>
                          <a:spcPct val="100000"/>
                        </a:lnSpc>
                        <a:spcBef>
                          <a:spcPts val="0"/>
                        </a:spcBef>
                        <a:spcAft>
                          <a:spcPts val="0"/>
                        </a:spcAft>
                        <a:buClr>
                          <a:srgbClr val="000000"/>
                        </a:buClr>
                        <a:buSzPts val="1300"/>
                        <a:buFont typeface="Arial"/>
                        <a:buNone/>
                      </a:pPr>
                      <a:r>
                        <a:rPr lang="en-US">
                          <a:highlight>
                            <a:srgbClr val="FFFF00"/>
                          </a:highlight>
                          <a:latin typeface="Palatino"/>
                          <a:ea typeface="Palatino"/>
                          <a:cs typeface="Palatino"/>
                          <a:sym typeface="Palatino"/>
                        </a:rPr>
                        <a:t>24.71 B</a:t>
                      </a:r>
                      <a:endParaRPr u="none" strike="noStrike" cap="none">
                        <a:highlight>
                          <a:srgbClr val="FFFF00"/>
                        </a:highlight>
                        <a:latin typeface="Palatino"/>
                        <a:ea typeface="Palatino"/>
                        <a:cs typeface="Palatino"/>
                        <a:sym typeface="Palatino"/>
                      </a:endParaRPr>
                    </a:p>
                  </a:txBody>
                  <a:tcPr marL="64275" marR="64275" marT="48200" marB="48200"/>
                </a:tc>
                <a:tc>
                  <a:txBody>
                    <a:bodyPr/>
                    <a:lstStyle/>
                    <a:p>
                      <a:pPr marL="0" marR="0" lvl="0" indent="0" algn="l" rtl="0">
                        <a:lnSpc>
                          <a:spcPct val="100000"/>
                        </a:lnSpc>
                        <a:spcBef>
                          <a:spcPts val="0"/>
                        </a:spcBef>
                        <a:spcAft>
                          <a:spcPts val="0"/>
                        </a:spcAft>
                        <a:buClr>
                          <a:srgbClr val="000000"/>
                        </a:buClr>
                        <a:buSzPts val="1300"/>
                        <a:buFont typeface="Arial"/>
                        <a:buNone/>
                      </a:pPr>
                      <a:r>
                        <a:rPr lang="en-US">
                          <a:highlight>
                            <a:srgbClr val="FFFF00"/>
                          </a:highlight>
                          <a:latin typeface="Palatino"/>
                          <a:ea typeface="Palatino"/>
                          <a:cs typeface="Palatino"/>
                          <a:sym typeface="Palatino"/>
                        </a:rPr>
                        <a:t>5.43 B</a:t>
                      </a:r>
                      <a:endParaRPr u="none" strike="noStrike" cap="none">
                        <a:highlight>
                          <a:srgbClr val="FFFF00"/>
                        </a:highlight>
                        <a:latin typeface="Palatino"/>
                        <a:ea typeface="Palatino"/>
                        <a:cs typeface="Palatino"/>
                        <a:sym typeface="Palatino"/>
                      </a:endParaRPr>
                    </a:p>
                  </a:txBody>
                  <a:tcPr marL="64275" marR="64275" marT="48200" marB="48200"/>
                </a:tc>
                <a:tc>
                  <a:txBody>
                    <a:bodyPr/>
                    <a:lstStyle/>
                    <a:p>
                      <a:pPr marL="0" marR="0" lvl="0" indent="0" algn="l" rtl="0">
                        <a:lnSpc>
                          <a:spcPct val="100000"/>
                        </a:lnSpc>
                        <a:spcBef>
                          <a:spcPts val="0"/>
                        </a:spcBef>
                        <a:spcAft>
                          <a:spcPts val="0"/>
                        </a:spcAft>
                        <a:buClr>
                          <a:srgbClr val="000000"/>
                        </a:buClr>
                        <a:buSzPts val="1300"/>
                        <a:buFont typeface="Arial"/>
                        <a:buNone/>
                      </a:pPr>
                      <a:r>
                        <a:rPr lang="en-US">
                          <a:highlight>
                            <a:srgbClr val="FFFF00"/>
                          </a:highlight>
                          <a:latin typeface="Palatino"/>
                          <a:ea typeface="Palatino"/>
                          <a:cs typeface="Palatino"/>
                          <a:sym typeface="Palatino"/>
                        </a:rPr>
                        <a:t>2.795 B</a:t>
                      </a:r>
                      <a:endParaRPr u="none" strike="noStrike" cap="none">
                        <a:highlight>
                          <a:srgbClr val="FFFF00"/>
                        </a:highlight>
                        <a:latin typeface="Palatino"/>
                        <a:ea typeface="Palatino"/>
                        <a:cs typeface="Palatino"/>
                        <a:sym typeface="Palatino"/>
                      </a:endParaRPr>
                    </a:p>
                  </a:txBody>
                  <a:tcPr marL="64275" marR="64275" marT="48200" marB="48200"/>
                </a:tc>
                <a:tc>
                  <a:txBody>
                    <a:bodyPr/>
                    <a:lstStyle/>
                    <a:p>
                      <a:pPr marL="0" marR="0" lvl="0" indent="0" algn="l" rtl="0">
                        <a:lnSpc>
                          <a:spcPct val="100000"/>
                        </a:lnSpc>
                        <a:spcBef>
                          <a:spcPts val="0"/>
                        </a:spcBef>
                        <a:spcAft>
                          <a:spcPts val="0"/>
                        </a:spcAft>
                        <a:buClr>
                          <a:srgbClr val="000000"/>
                        </a:buClr>
                        <a:buSzPts val="1300"/>
                        <a:buFont typeface="Arial"/>
                        <a:buNone/>
                      </a:pPr>
                      <a:r>
                        <a:rPr lang="en-US">
                          <a:highlight>
                            <a:srgbClr val="FFFF00"/>
                          </a:highlight>
                          <a:latin typeface="Palatino"/>
                          <a:ea typeface="Palatino"/>
                          <a:cs typeface="Palatino"/>
                          <a:sym typeface="Palatino"/>
                        </a:rPr>
                        <a:t>1.32 B</a:t>
                      </a:r>
                      <a:endParaRPr u="none" strike="noStrike" cap="none">
                        <a:highlight>
                          <a:srgbClr val="FFFF00"/>
                        </a:highlight>
                        <a:latin typeface="Palatino"/>
                        <a:ea typeface="Palatino"/>
                        <a:cs typeface="Palatino"/>
                        <a:sym typeface="Palatino"/>
                      </a:endParaRPr>
                    </a:p>
                  </a:txBody>
                  <a:tcPr marL="64275" marR="64275" marT="48200" marB="48200"/>
                </a:tc>
                <a:tc>
                  <a:txBody>
                    <a:bodyPr/>
                    <a:lstStyle/>
                    <a:p>
                      <a:pPr marL="0" marR="0" lvl="0" indent="0" algn="l" rtl="0">
                        <a:lnSpc>
                          <a:spcPct val="100000"/>
                        </a:lnSpc>
                        <a:spcBef>
                          <a:spcPts val="0"/>
                        </a:spcBef>
                        <a:spcAft>
                          <a:spcPts val="0"/>
                        </a:spcAft>
                        <a:buClr>
                          <a:srgbClr val="000000"/>
                        </a:buClr>
                        <a:buSzPts val="1300"/>
                        <a:buFont typeface="Arial"/>
                        <a:buNone/>
                      </a:pPr>
                      <a:r>
                        <a:rPr lang="en-US">
                          <a:highlight>
                            <a:srgbClr val="FFFF00"/>
                          </a:highlight>
                          <a:latin typeface="Palatino"/>
                          <a:ea typeface="Palatino"/>
                          <a:cs typeface="Palatino"/>
                          <a:sym typeface="Palatino"/>
                        </a:rPr>
                        <a:t>8.56 B</a:t>
                      </a:r>
                      <a:endParaRPr u="none" strike="noStrike" cap="none">
                        <a:highlight>
                          <a:srgbClr val="FFFF00"/>
                        </a:highlight>
                        <a:latin typeface="Palatino"/>
                        <a:ea typeface="Palatino"/>
                        <a:cs typeface="Palatino"/>
                        <a:sym typeface="Palatino"/>
                      </a:endParaRPr>
                    </a:p>
                  </a:txBody>
                  <a:tcPr marL="64275" marR="64275" marT="48200" marB="48200"/>
                </a:tc>
                <a:extLst>
                  <a:ext uri="{0D108BD9-81ED-4DB2-BD59-A6C34878D82A}">
                    <a16:rowId xmlns:a16="http://schemas.microsoft.com/office/drawing/2014/main" val="10002"/>
                  </a:ext>
                </a:extLst>
              </a:tr>
              <a:tr h="200925">
                <a:tc>
                  <a:txBody>
                    <a:bodyPr/>
                    <a:lstStyle/>
                    <a:p>
                      <a:pPr marL="0" marR="0" lvl="0" indent="0" algn="l" rtl="0">
                        <a:lnSpc>
                          <a:spcPct val="100000"/>
                        </a:lnSpc>
                        <a:spcBef>
                          <a:spcPts val="0"/>
                        </a:spcBef>
                        <a:spcAft>
                          <a:spcPts val="0"/>
                        </a:spcAft>
                        <a:buClr>
                          <a:srgbClr val="000000"/>
                        </a:buClr>
                        <a:buSzPts val="1300"/>
                        <a:buFont typeface="Arial"/>
                        <a:buNone/>
                      </a:pPr>
                      <a:r>
                        <a:rPr lang="en-US" u="none" strike="noStrike" cap="none">
                          <a:latin typeface="Palatino"/>
                          <a:ea typeface="Palatino"/>
                          <a:cs typeface="Palatino"/>
                          <a:sym typeface="Palatino"/>
                        </a:rPr>
                        <a:t>Net income growth (past 12 months)</a:t>
                      </a:r>
                      <a:endParaRPr u="none" strike="noStrike" cap="none">
                        <a:latin typeface="Palatino"/>
                        <a:ea typeface="Palatino"/>
                        <a:cs typeface="Palatino"/>
                        <a:sym typeface="Palatino"/>
                      </a:endParaRPr>
                    </a:p>
                  </a:txBody>
                  <a:tcPr marL="64275" marR="64275" marT="48200" marB="48200"/>
                </a:tc>
                <a:tc>
                  <a:txBody>
                    <a:bodyPr/>
                    <a:lstStyle/>
                    <a:p>
                      <a:pPr marL="0" marR="0" lvl="0" indent="0" algn="l" rtl="0">
                        <a:lnSpc>
                          <a:spcPct val="100000"/>
                        </a:lnSpc>
                        <a:spcBef>
                          <a:spcPts val="0"/>
                        </a:spcBef>
                        <a:spcAft>
                          <a:spcPts val="0"/>
                        </a:spcAft>
                        <a:buClr>
                          <a:srgbClr val="000000"/>
                        </a:buClr>
                        <a:buSzPts val="1300"/>
                        <a:buFont typeface="Arial"/>
                        <a:buNone/>
                      </a:pPr>
                      <a:r>
                        <a:rPr lang="en-US">
                          <a:latin typeface="Palatino"/>
                          <a:ea typeface="Palatino"/>
                          <a:cs typeface="Palatino"/>
                          <a:sym typeface="Palatino"/>
                        </a:rPr>
                        <a:t>4.52 B</a:t>
                      </a:r>
                      <a:endParaRPr u="none" strike="noStrike" cap="none">
                        <a:latin typeface="Palatino"/>
                        <a:ea typeface="Palatino"/>
                        <a:cs typeface="Palatino"/>
                        <a:sym typeface="Palatino"/>
                      </a:endParaRPr>
                    </a:p>
                  </a:txBody>
                  <a:tcPr marL="64275" marR="64275" marT="48200" marB="48200"/>
                </a:tc>
                <a:tc>
                  <a:txBody>
                    <a:bodyPr/>
                    <a:lstStyle/>
                    <a:p>
                      <a:pPr marL="0" marR="0" lvl="0" indent="0" algn="l" rtl="0">
                        <a:lnSpc>
                          <a:spcPct val="100000"/>
                        </a:lnSpc>
                        <a:spcBef>
                          <a:spcPts val="0"/>
                        </a:spcBef>
                        <a:spcAft>
                          <a:spcPts val="0"/>
                        </a:spcAft>
                        <a:buClr>
                          <a:srgbClr val="000000"/>
                        </a:buClr>
                        <a:buSzPts val="1300"/>
                        <a:buFont typeface="Arial"/>
                        <a:buNone/>
                      </a:pPr>
                      <a:r>
                        <a:rPr lang="en-US">
                          <a:latin typeface="Palatino"/>
                          <a:ea typeface="Palatino"/>
                          <a:cs typeface="Palatino"/>
                          <a:sym typeface="Palatino"/>
                        </a:rPr>
                        <a:t>5.2B</a:t>
                      </a:r>
                      <a:endParaRPr u="none" strike="noStrike" cap="none">
                        <a:latin typeface="Palatino"/>
                        <a:ea typeface="Palatino"/>
                        <a:cs typeface="Palatino"/>
                        <a:sym typeface="Palatino"/>
                      </a:endParaRPr>
                    </a:p>
                  </a:txBody>
                  <a:tcPr marL="64275" marR="64275" marT="48200" marB="48200"/>
                </a:tc>
                <a:tc>
                  <a:txBody>
                    <a:bodyPr/>
                    <a:lstStyle/>
                    <a:p>
                      <a:pPr marL="0" marR="0" lvl="0" indent="0" algn="l" rtl="0">
                        <a:lnSpc>
                          <a:spcPct val="100000"/>
                        </a:lnSpc>
                        <a:spcBef>
                          <a:spcPts val="0"/>
                        </a:spcBef>
                        <a:spcAft>
                          <a:spcPts val="0"/>
                        </a:spcAft>
                        <a:buClr>
                          <a:srgbClr val="000000"/>
                        </a:buClr>
                        <a:buSzPts val="1300"/>
                        <a:buFont typeface="Arial"/>
                        <a:buNone/>
                      </a:pPr>
                      <a:r>
                        <a:rPr lang="en-US">
                          <a:latin typeface="Palatino"/>
                          <a:ea typeface="Palatino"/>
                          <a:cs typeface="Palatino"/>
                          <a:sym typeface="Palatino"/>
                        </a:rPr>
                        <a:t>145 M</a:t>
                      </a:r>
                      <a:endParaRPr u="none" strike="noStrike" cap="none">
                        <a:latin typeface="Palatino"/>
                        <a:ea typeface="Palatino"/>
                        <a:cs typeface="Palatino"/>
                        <a:sym typeface="Palatino"/>
                      </a:endParaRPr>
                    </a:p>
                  </a:txBody>
                  <a:tcPr marL="64275" marR="64275" marT="48200" marB="48200"/>
                </a:tc>
                <a:tc>
                  <a:txBody>
                    <a:bodyPr/>
                    <a:lstStyle/>
                    <a:p>
                      <a:pPr marL="0" marR="0" lvl="0" indent="0" algn="l" rtl="0">
                        <a:lnSpc>
                          <a:spcPct val="100000"/>
                        </a:lnSpc>
                        <a:spcBef>
                          <a:spcPts val="0"/>
                        </a:spcBef>
                        <a:spcAft>
                          <a:spcPts val="0"/>
                        </a:spcAft>
                        <a:buClr>
                          <a:srgbClr val="000000"/>
                        </a:buClr>
                        <a:buSzPts val="1300"/>
                        <a:buFont typeface="Arial"/>
                        <a:buNone/>
                      </a:pPr>
                      <a:r>
                        <a:rPr lang="en-US">
                          <a:latin typeface="Palatino"/>
                          <a:ea typeface="Palatino"/>
                          <a:cs typeface="Palatino"/>
                          <a:sym typeface="Palatino"/>
                        </a:rPr>
                        <a:t>229.91 M</a:t>
                      </a:r>
                      <a:endParaRPr u="none" strike="noStrike" cap="none">
                        <a:latin typeface="Palatino"/>
                        <a:ea typeface="Palatino"/>
                        <a:cs typeface="Palatino"/>
                        <a:sym typeface="Palatino"/>
                      </a:endParaRPr>
                    </a:p>
                  </a:txBody>
                  <a:tcPr marL="64275" marR="64275" marT="48200" marB="48200"/>
                </a:tc>
                <a:tc>
                  <a:txBody>
                    <a:bodyPr/>
                    <a:lstStyle/>
                    <a:p>
                      <a:pPr marL="0" marR="0" lvl="0" indent="0" algn="l" rtl="0">
                        <a:lnSpc>
                          <a:spcPct val="100000"/>
                        </a:lnSpc>
                        <a:spcBef>
                          <a:spcPts val="0"/>
                        </a:spcBef>
                        <a:spcAft>
                          <a:spcPts val="0"/>
                        </a:spcAft>
                        <a:buClr>
                          <a:srgbClr val="000000"/>
                        </a:buClr>
                        <a:buSzPts val="1300"/>
                        <a:buFont typeface="Arial"/>
                        <a:buNone/>
                      </a:pPr>
                      <a:r>
                        <a:rPr lang="en-US">
                          <a:latin typeface="Palatino"/>
                          <a:ea typeface="Palatino"/>
                          <a:cs typeface="Palatino"/>
                          <a:sym typeface="Palatino"/>
                        </a:rPr>
                        <a:t>2.52 B</a:t>
                      </a:r>
                      <a:endParaRPr u="none" strike="noStrike" cap="none">
                        <a:latin typeface="Palatino"/>
                        <a:ea typeface="Palatino"/>
                        <a:cs typeface="Palatino"/>
                        <a:sym typeface="Palatino"/>
                      </a:endParaRPr>
                    </a:p>
                  </a:txBody>
                  <a:tcPr marL="64275" marR="64275" marT="48200" marB="48200"/>
                </a:tc>
                <a:extLst>
                  <a:ext uri="{0D108BD9-81ED-4DB2-BD59-A6C34878D82A}">
                    <a16:rowId xmlns:a16="http://schemas.microsoft.com/office/drawing/2014/main" val="10003"/>
                  </a:ext>
                </a:extLst>
              </a:tr>
            </a:tbl>
          </a:graphicData>
        </a:graphic>
      </p:graphicFrame>
      <p:pic>
        <p:nvPicPr>
          <p:cNvPr id="225" name="Google Shape;225;g6bc836f9db_0_188"/>
          <p:cNvPicPr preferRelativeResize="0"/>
          <p:nvPr/>
        </p:nvPicPr>
        <p:blipFill>
          <a:blip r:embed="rId3">
            <a:alphaModFix/>
          </a:blip>
          <a:stretch>
            <a:fillRect/>
          </a:stretch>
        </p:blipFill>
        <p:spPr>
          <a:xfrm>
            <a:off x="8281777" y="4339975"/>
            <a:ext cx="738650" cy="73865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29"/>
        <p:cNvGrpSpPr/>
        <p:nvPr/>
      </p:nvGrpSpPr>
      <p:grpSpPr>
        <a:xfrm>
          <a:off x="0" y="0"/>
          <a:ext cx="0" cy="0"/>
          <a:chOff x="0" y="0"/>
          <a:chExt cx="0" cy="0"/>
        </a:xfrm>
      </p:grpSpPr>
      <p:sp>
        <p:nvSpPr>
          <p:cNvPr id="230" name="Google Shape;230;g6bc836f9db_0_183"/>
          <p:cNvSpPr txBox="1">
            <a:spLocks noGrp="1"/>
          </p:cNvSpPr>
          <p:nvPr>
            <p:ph type="title"/>
          </p:nvPr>
        </p:nvSpPr>
        <p:spPr>
          <a:xfrm>
            <a:off x="593075" y="351100"/>
            <a:ext cx="7688700" cy="651600"/>
          </a:xfrm>
          <a:prstGeom prst="rect">
            <a:avLst/>
          </a:prstGeom>
        </p:spPr>
        <p:txBody>
          <a:bodyPr spcFirstLastPara="1" wrap="square" lIns="93125" tIns="93125" rIns="93125" bIns="93125" anchor="t" anchorCtr="0">
            <a:noAutofit/>
          </a:bodyPr>
          <a:lstStyle/>
          <a:p>
            <a:pPr marL="0" lvl="0" indent="0" algn="ctr" rtl="0">
              <a:spcBef>
                <a:spcPts val="0"/>
              </a:spcBef>
              <a:spcAft>
                <a:spcPts val="0"/>
              </a:spcAft>
              <a:buNone/>
            </a:pPr>
            <a:r>
              <a:rPr lang="en-US" b="0">
                <a:solidFill>
                  <a:srgbClr val="38761D"/>
                </a:solidFill>
                <a:latin typeface="Palatino"/>
                <a:ea typeface="Palatino"/>
                <a:cs typeface="Palatino"/>
                <a:sym typeface="Palatino"/>
              </a:rPr>
              <a:t>Benchmark Analysis - Products </a:t>
            </a:r>
            <a:endParaRPr b="0">
              <a:solidFill>
                <a:srgbClr val="38761D"/>
              </a:solidFill>
              <a:latin typeface="Palatino"/>
              <a:ea typeface="Palatino"/>
              <a:cs typeface="Palatino"/>
              <a:sym typeface="Palatino"/>
            </a:endParaRPr>
          </a:p>
          <a:p>
            <a:pPr marL="0" lvl="0" indent="0" algn="l" rtl="0">
              <a:spcBef>
                <a:spcPts val="0"/>
              </a:spcBef>
              <a:spcAft>
                <a:spcPts val="0"/>
              </a:spcAft>
              <a:buNone/>
            </a:pPr>
            <a:endParaRPr/>
          </a:p>
        </p:txBody>
      </p:sp>
      <p:graphicFrame>
        <p:nvGraphicFramePr>
          <p:cNvPr id="231" name="Google Shape;231;g6bc836f9db_0_183"/>
          <p:cNvGraphicFramePr/>
          <p:nvPr/>
        </p:nvGraphicFramePr>
        <p:xfrm>
          <a:off x="-4" y="1285109"/>
          <a:ext cx="3000000" cy="3000000"/>
        </p:xfrm>
        <a:graphic>
          <a:graphicData uri="http://schemas.openxmlformats.org/drawingml/2006/table">
            <a:tbl>
              <a:tblPr>
                <a:noFill/>
                <a:tableStyleId>{CA4D0826-E7F9-4425-85D0-0DF0C8502D61}</a:tableStyleId>
              </a:tblPr>
              <a:tblGrid>
                <a:gridCol w="1994775">
                  <a:extLst>
                    <a:ext uri="{9D8B030D-6E8A-4147-A177-3AD203B41FA5}">
                      <a16:colId xmlns:a16="http://schemas.microsoft.com/office/drawing/2014/main" val="20000"/>
                    </a:ext>
                  </a:extLst>
                </a:gridCol>
                <a:gridCol w="1012025">
                  <a:extLst>
                    <a:ext uri="{9D8B030D-6E8A-4147-A177-3AD203B41FA5}">
                      <a16:colId xmlns:a16="http://schemas.microsoft.com/office/drawing/2014/main" val="20001"/>
                    </a:ext>
                  </a:extLst>
                </a:gridCol>
                <a:gridCol w="1503400">
                  <a:extLst>
                    <a:ext uri="{9D8B030D-6E8A-4147-A177-3AD203B41FA5}">
                      <a16:colId xmlns:a16="http://schemas.microsoft.com/office/drawing/2014/main" val="20002"/>
                    </a:ext>
                  </a:extLst>
                </a:gridCol>
                <a:gridCol w="1503400">
                  <a:extLst>
                    <a:ext uri="{9D8B030D-6E8A-4147-A177-3AD203B41FA5}">
                      <a16:colId xmlns:a16="http://schemas.microsoft.com/office/drawing/2014/main" val="20003"/>
                    </a:ext>
                  </a:extLst>
                </a:gridCol>
                <a:gridCol w="1503400">
                  <a:extLst>
                    <a:ext uri="{9D8B030D-6E8A-4147-A177-3AD203B41FA5}">
                      <a16:colId xmlns:a16="http://schemas.microsoft.com/office/drawing/2014/main" val="20004"/>
                    </a:ext>
                  </a:extLst>
                </a:gridCol>
                <a:gridCol w="1503400">
                  <a:extLst>
                    <a:ext uri="{9D8B030D-6E8A-4147-A177-3AD203B41FA5}">
                      <a16:colId xmlns:a16="http://schemas.microsoft.com/office/drawing/2014/main" val="20005"/>
                    </a:ext>
                  </a:extLst>
                </a:gridCol>
              </a:tblGrid>
              <a:tr h="573125">
                <a:tc>
                  <a:txBody>
                    <a:bodyPr/>
                    <a:lstStyle/>
                    <a:p>
                      <a:pPr marL="0" marR="0" lvl="0" indent="0" algn="l" rtl="0">
                        <a:lnSpc>
                          <a:spcPct val="100000"/>
                        </a:lnSpc>
                        <a:spcBef>
                          <a:spcPts val="0"/>
                        </a:spcBef>
                        <a:spcAft>
                          <a:spcPts val="0"/>
                        </a:spcAft>
                        <a:buClr>
                          <a:srgbClr val="000000"/>
                        </a:buClr>
                        <a:buSzPts val="1300"/>
                        <a:buFont typeface="Arial"/>
                        <a:buNone/>
                      </a:pPr>
                      <a:r>
                        <a:rPr lang="en-US" b="1" u="none" strike="noStrike" cap="none">
                          <a:latin typeface="Palatino"/>
                          <a:ea typeface="Palatino"/>
                          <a:cs typeface="Palatino"/>
                          <a:sym typeface="Palatino"/>
                        </a:rPr>
                        <a:t>Products</a:t>
                      </a:r>
                      <a:endParaRPr b="1" u="none" strike="noStrike" cap="none">
                        <a:latin typeface="Palatino"/>
                        <a:ea typeface="Palatino"/>
                        <a:cs typeface="Palatino"/>
                        <a:sym typeface="Palatino"/>
                      </a:endParaRPr>
                    </a:p>
                  </a:txBody>
                  <a:tcPr marL="64275" marR="64275" marT="48200" marB="48200"/>
                </a:tc>
                <a:tc>
                  <a:txBody>
                    <a:bodyPr/>
                    <a:lstStyle/>
                    <a:p>
                      <a:pPr marL="0" marR="0" lvl="0" indent="0" algn="l" rtl="0">
                        <a:lnSpc>
                          <a:spcPct val="100000"/>
                        </a:lnSpc>
                        <a:spcBef>
                          <a:spcPts val="0"/>
                        </a:spcBef>
                        <a:spcAft>
                          <a:spcPts val="0"/>
                        </a:spcAft>
                        <a:buClr>
                          <a:srgbClr val="000000"/>
                        </a:buClr>
                        <a:buSzPts val="1300"/>
                        <a:buFont typeface="Arial"/>
                        <a:buNone/>
                      </a:pPr>
                      <a:r>
                        <a:rPr lang="en-US" u="none" strike="noStrike" cap="none">
                          <a:latin typeface="Palatino"/>
                          <a:ea typeface="Palatino"/>
                          <a:cs typeface="Palatino"/>
                          <a:sym typeface="Palatino"/>
                        </a:rPr>
                        <a:t>Starbucks</a:t>
                      </a:r>
                      <a:endParaRPr u="none" strike="noStrike" cap="none">
                        <a:latin typeface="Palatino"/>
                        <a:ea typeface="Palatino"/>
                        <a:cs typeface="Palatino"/>
                        <a:sym typeface="Palatino"/>
                      </a:endParaRPr>
                    </a:p>
                  </a:txBody>
                  <a:tcPr marL="64275" marR="64275" marT="48200" marB="48200"/>
                </a:tc>
                <a:tc>
                  <a:txBody>
                    <a:bodyPr/>
                    <a:lstStyle/>
                    <a:p>
                      <a:pPr marL="0" marR="0" lvl="0" indent="0" algn="l" rtl="0">
                        <a:lnSpc>
                          <a:spcPct val="100000"/>
                        </a:lnSpc>
                        <a:spcBef>
                          <a:spcPts val="0"/>
                        </a:spcBef>
                        <a:spcAft>
                          <a:spcPts val="0"/>
                        </a:spcAft>
                        <a:buClr>
                          <a:srgbClr val="000000"/>
                        </a:buClr>
                        <a:buSzPts val="1300"/>
                        <a:buFont typeface="Arial"/>
                        <a:buNone/>
                      </a:pPr>
                      <a:r>
                        <a:rPr lang="en-US" u="none" strike="noStrike" cap="none">
                          <a:latin typeface="Palatino"/>
                          <a:ea typeface="Palatino"/>
                          <a:cs typeface="Palatino"/>
                          <a:sym typeface="Palatino"/>
                        </a:rPr>
                        <a:t>McDonald</a:t>
                      </a:r>
                      <a:endParaRPr u="none" strike="noStrike" cap="none">
                        <a:latin typeface="Palatino"/>
                        <a:ea typeface="Palatino"/>
                        <a:cs typeface="Palatino"/>
                        <a:sym typeface="Palatino"/>
                      </a:endParaRPr>
                    </a:p>
                  </a:txBody>
                  <a:tcPr marL="64275" marR="64275" marT="48200" marB="48200"/>
                </a:tc>
                <a:tc>
                  <a:txBody>
                    <a:bodyPr/>
                    <a:lstStyle/>
                    <a:p>
                      <a:pPr marL="0" marR="0" lvl="0" indent="0" algn="l" rtl="0">
                        <a:lnSpc>
                          <a:spcPct val="100000"/>
                        </a:lnSpc>
                        <a:spcBef>
                          <a:spcPts val="0"/>
                        </a:spcBef>
                        <a:spcAft>
                          <a:spcPts val="0"/>
                        </a:spcAft>
                        <a:buClr>
                          <a:srgbClr val="000000"/>
                        </a:buClr>
                        <a:buSzPts val="1300"/>
                        <a:buFont typeface="Arial"/>
                        <a:buNone/>
                      </a:pPr>
                      <a:r>
                        <a:rPr lang="en-US" u="none" strike="noStrike" cap="none">
                          <a:latin typeface="Palatino"/>
                          <a:ea typeface="Palatino"/>
                          <a:cs typeface="Palatino"/>
                          <a:sym typeface="Palatino"/>
                        </a:rPr>
                        <a:t>Panera Bread</a:t>
                      </a:r>
                      <a:endParaRPr u="none" strike="noStrike" cap="none">
                        <a:latin typeface="Palatino"/>
                        <a:ea typeface="Palatino"/>
                        <a:cs typeface="Palatino"/>
                        <a:sym typeface="Palatino"/>
                      </a:endParaRPr>
                    </a:p>
                  </a:txBody>
                  <a:tcPr marL="64275" marR="64275" marT="48200" marB="48200"/>
                </a:tc>
                <a:tc>
                  <a:txBody>
                    <a:bodyPr/>
                    <a:lstStyle/>
                    <a:p>
                      <a:pPr marL="0" marR="0" lvl="0" indent="0" algn="l" rtl="0">
                        <a:lnSpc>
                          <a:spcPct val="100000"/>
                        </a:lnSpc>
                        <a:spcBef>
                          <a:spcPts val="0"/>
                        </a:spcBef>
                        <a:spcAft>
                          <a:spcPts val="0"/>
                        </a:spcAft>
                        <a:buClr>
                          <a:srgbClr val="000000"/>
                        </a:buClr>
                        <a:buSzPts val="1300"/>
                        <a:buFont typeface="Arial"/>
                        <a:buNone/>
                      </a:pPr>
                      <a:r>
                        <a:rPr lang="en-US" u="none" strike="noStrike" cap="none">
                          <a:latin typeface="Palatino"/>
                          <a:ea typeface="Palatino"/>
                          <a:cs typeface="Palatino"/>
                          <a:sym typeface="Palatino"/>
                        </a:rPr>
                        <a:t>Dunkin Donut</a:t>
                      </a:r>
                      <a:endParaRPr u="none" strike="noStrike" cap="none">
                        <a:latin typeface="Palatino"/>
                        <a:ea typeface="Palatino"/>
                        <a:cs typeface="Palatino"/>
                        <a:sym typeface="Palatino"/>
                      </a:endParaRPr>
                    </a:p>
                  </a:txBody>
                  <a:tcPr marL="64275" marR="64275" marT="48200" marB="48200"/>
                </a:tc>
                <a:tc>
                  <a:txBody>
                    <a:bodyPr/>
                    <a:lstStyle/>
                    <a:p>
                      <a:pPr marL="0" marR="0" lvl="0" indent="0" algn="l" rtl="0">
                        <a:lnSpc>
                          <a:spcPct val="100000"/>
                        </a:lnSpc>
                        <a:spcBef>
                          <a:spcPts val="0"/>
                        </a:spcBef>
                        <a:spcAft>
                          <a:spcPts val="0"/>
                        </a:spcAft>
                        <a:buClr>
                          <a:srgbClr val="000000"/>
                        </a:buClr>
                        <a:buSzPts val="1300"/>
                        <a:buFont typeface="Arial"/>
                        <a:buNone/>
                      </a:pPr>
                      <a:r>
                        <a:rPr lang="en-US" u="none" strike="noStrike" cap="none">
                          <a:latin typeface="Palatino"/>
                          <a:ea typeface="Palatino"/>
                          <a:cs typeface="Palatino"/>
                          <a:sym typeface="Palatino"/>
                        </a:rPr>
                        <a:t>Average</a:t>
                      </a:r>
                      <a:endParaRPr u="none" strike="noStrike" cap="none">
                        <a:latin typeface="Palatino"/>
                        <a:ea typeface="Palatino"/>
                        <a:cs typeface="Palatino"/>
                        <a:sym typeface="Palatino"/>
                      </a:endParaRPr>
                    </a:p>
                  </a:txBody>
                  <a:tcPr marL="64275" marR="64275" marT="48200" marB="48200"/>
                </a:tc>
                <a:extLst>
                  <a:ext uri="{0D108BD9-81ED-4DB2-BD59-A6C34878D82A}">
                    <a16:rowId xmlns:a16="http://schemas.microsoft.com/office/drawing/2014/main" val="10000"/>
                  </a:ext>
                </a:extLst>
              </a:tr>
              <a:tr h="387475">
                <a:tc>
                  <a:txBody>
                    <a:bodyPr/>
                    <a:lstStyle/>
                    <a:p>
                      <a:pPr marL="0" marR="0" lvl="0" indent="0" algn="l" rtl="0">
                        <a:lnSpc>
                          <a:spcPct val="100000"/>
                        </a:lnSpc>
                        <a:spcBef>
                          <a:spcPts val="0"/>
                        </a:spcBef>
                        <a:spcAft>
                          <a:spcPts val="0"/>
                        </a:spcAft>
                        <a:buClr>
                          <a:srgbClr val="000000"/>
                        </a:buClr>
                        <a:buSzPts val="1300"/>
                        <a:buFont typeface="Arial"/>
                        <a:buNone/>
                      </a:pPr>
                      <a:r>
                        <a:rPr lang="en-US" u="none" strike="noStrike" cap="none">
                          <a:highlight>
                            <a:srgbClr val="FFFF00"/>
                          </a:highlight>
                          <a:latin typeface="Palatino"/>
                          <a:ea typeface="Palatino"/>
                          <a:cs typeface="Palatino"/>
                          <a:sym typeface="Palatino"/>
                        </a:rPr>
                        <a:t>Product quality</a:t>
                      </a:r>
                      <a:endParaRPr u="none" strike="noStrike" cap="none">
                        <a:highlight>
                          <a:srgbClr val="FFFF00"/>
                        </a:highlight>
                        <a:latin typeface="Palatino"/>
                        <a:ea typeface="Palatino"/>
                        <a:cs typeface="Palatino"/>
                        <a:sym typeface="Palatino"/>
                      </a:endParaRPr>
                    </a:p>
                  </a:txBody>
                  <a:tcPr marL="64275" marR="64275" marT="48200" marB="48200"/>
                </a:tc>
                <a:tc>
                  <a:txBody>
                    <a:bodyPr/>
                    <a:lstStyle/>
                    <a:p>
                      <a:pPr marL="0" marR="0" lvl="0" indent="0" algn="l" rtl="0">
                        <a:lnSpc>
                          <a:spcPct val="100000"/>
                        </a:lnSpc>
                        <a:spcBef>
                          <a:spcPts val="0"/>
                        </a:spcBef>
                        <a:spcAft>
                          <a:spcPts val="0"/>
                        </a:spcAft>
                        <a:buClr>
                          <a:srgbClr val="000000"/>
                        </a:buClr>
                        <a:buSzPts val="1300"/>
                        <a:buFont typeface="Arial"/>
                        <a:buNone/>
                      </a:pPr>
                      <a:r>
                        <a:rPr lang="en-US">
                          <a:highlight>
                            <a:srgbClr val="FFFF00"/>
                          </a:highlight>
                          <a:latin typeface="Palatino"/>
                          <a:ea typeface="Palatino"/>
                          <a:cs typeface="Palatino"/>
                          <a:sym typeface="Palatino"/>
                        </a:rPr>
                        <a:t>1</a:t>
                      </a:r>
                      <a:endParaRPr u="none" strike="noStrike" cap="none">
                        <a:highlight>
                          <a:srgbClr val="FFFF00"/>
                        </a:highlight>
                        <a:latin typeface="Palatino"/>
                        <a:ea typeface="Palatino"/>
                        <a:cs typeface="Palatino"/>
                        <a:sym typeface="Palatino"/>
                      </a:endParaRPr>
                    </a:p>
                  </a:txBody>
                  <a:tcPr marL="64275" marR="64275" marT="48200" marB="48200"/>
                </a:tc>
                <a:tc>
                  <a:txBody>
                    <a:bodyPr/>
                    <a:lstStyle/>
                    <a:p>
                      <a:pPr marL="0" marR="0" lvl="0" indent="0" algn="l" rtl="0">
                        <a:lnSpc>
                          <a:spcPct val="100000"/>
                        </a:lnSpc>
                        <a:spcBef>
                          <a:spcPts val="0"/>
                        </a:spcBef>
                        <a:spcAft>
                          <a:spcPts val="0"/>
                        </a:spcAft>
                        <a:buClr>
                          <a:srgbClr val="000000"/>
                        </a:buClr>
                        <a:buSzPts val="1300"/>
                        <a:buFont typeface="Arial"/>
                        <a:buNone/>
                      </a:pPr>
                      <a:r>
                        <a:rPr lang="en-US">
                          <a:highlight>
                            <a:srgbClr val="FFFF00"/>
                          </a:highlight>
                          <a:latin typeface="Palatino"/>
                          <a:ea typeface="Palatino"/>
                          <a:cs typeface="Palatino"/>
                          <a:sym typeface="Palatino"/>
                        </a:rPr>
                        <a:t>4</a:t>
                      </a:r>
                      <a:endParaRPr u="none" strike="noStrike" cap="none">
                        <a:highlight>
                          <a:srgbClr val="FFFF00"/>
                        </a:highlight>
                        <a:latin typeface="Palatino"/>
                        <a:ea typeface="Palatino"/>
                        <a:cs typeface="Palatino"/>
                        <a:sym typeface="Palatino"/>
                      </a:endParaRPr>
                    </a:p>
                  </a:txBody>
                  <a:tcPr marL="64275" marR="64275" marT="48200" marB="48200"/>
                </a:tc>
                <a:tc>
                  <a:txBody>
                    <a:bodyPr/>
                    <a:lstStyle/>
                    <a:p>
                      <a:pPr marL="0" marR="0" lvl="0" indent="0" algn="l" rtl="0">
                        <a:lnSpc>
                          <a:spcPct val="100000"/>
                        </a:lnSpc>
                        <a:spcBef>
                          <a:spcPts val="0"/>
                        </a:spcBef>
                        <a:spcAft>
                          <a:spcPts val="0"/>
                        </a:spcAft>
                        <a:buClr>
                          <a:srgbClr val="000000"/>
                        </a:buClr>
                        <a:buSzPts val="700"/>
                        <a:buFont typeface="Arial"/>
                        <a:buNone/>
                      </a:pPr>
                      <a:r>
                        <a:rPr lang="en-US">
                          <a:highlight>
                            <a:srgbClr val="FFFF00"/>
                          </a:highlight>
                          <a:latin typeface="Palatino"/>
                          <a:ea typeface="Palatino"/>
                          <a:cs typeface="Palatino"/>
                          <a:sym typeface="Palatino"/>
                        </a:rPr>
                        <a:t>3</a:t>
                      </a:r>
                      <a:endParaRPr u="none" strike="noStrike" cap="none">
                        <a:highlight>
                          <a:srgbClr val="FFFF00"/>
                        </a:highlight>
                        <a:latin typeface="Palatino"/>
                        <a:ea typeface="Palatino"/>
                        <a:cs typeface="Palatino"/>
                        <a:sym typeface="Palatino"/>
                      </a:endParaRPr>
                    </a:p>
                  </a:txBody>
                  <a:tcPr marL="64275" marR="64275" marT="48200" marB="48200"/>
                </a:tc>
                <a:tc>
                  <a:txBody>
                    <a:bodyPr/>
                    <a:lstStyle/>
                    <a:p>
                      <a:pPr marL="0" marR="0" lvl="0" indent="0" algn="l" rtl="0">
                        <a:lnSpc>
                          <a:spcPct val="100000"/>
                        </a:lnSpc>
                        <a:spcBef>
                          <a:spcPts val="0"/>
                        </a:spcBef>
                        <a:spcAft>
                          <a:spcPts val="0"/>
                        </a:spcAft>
                        <a:buClr>
                          <a:srgbClr val="000000"/>
                        </a:buClr>
                        <a:buSzPts val="700"/>
                        <a:buFont typeface="Arial"/>
                        <a:buNone/>
                      </a:pPr>
                      <a:r>
                        <a:rPr lang="en-US">
                          <a:highlight>
                            <a:srgbClr val="FFFF00"/>
                          </a:highlight>
                          <a:latin typeface="Palatino"/>
                          <a:ea typeface="Palatino"/>
                          <a:cs typeface="Palatino"/>
                          <a:sym typeface="Palatino"/>
                        </a:rPr>
                        <a:t>2</a:t>
                      </a:r>
                      <a:endParaRPr u="none" strike="noStrike" cap="none">
                        <a:highlight>
                          <a:srgbClr val="FFFF00"/>
                        </a:highlight>
                        <a:latin typeface="Palatino"/>
                        <a:ea typeface="Palatino"/>
                        <a:cs typeface="Palatino"/>
                        <a:sym typeface="Palatino"/>
                      </a:endParaRPr>
                    </a:p>
                  </a:txBody>
                  <a:tcPr marL="64275" marR="64275" marT="48200" marB="48200"/>
                </a:tc>
                <a:tc>
                  <a:txBody>
                    <a:bodyPr/>
                    <a:lstStyle/>
                    <a:p>
                      <a:pPr marL="0" marR="0" lvl="0" indent="0" algn="l" rtl="0">
                        <a:lnSpc>
                          <a:spcPct val="100000"/>
                        </a:lnSpc>
                        <a:spcBef>
                          <a:spcPts val="0"/>
                        </a:spcBef>
                        <a:spcAft>
                          <a:spcPts val="0"/>
                        </a:spcAft>
                        <a:buClr>
                          <a:srgbClr val="000000"/>
                        </a:buClr>
                        <a:buSzPts val="700"/>
                        <a:buFont typeface="Arial"/>
                        <a:buNone/>
                      </a:pPr>
                      <a:r>
                        <a:rPr lang="en-US">
                          <a:highlight>
                            <a:srgbClr val="FFFF00"/>
                          </a:highlight>
                          <a:latin typeface="Palatino"/>
                          <a:ea typeface="Palatino"/>
                          <a:cs typeface="Palatino"/>
                          <a:sym typeface="Palatino"/>
                        </a:rPr>
                        <a:t>2.5</a:t>
                      </a:r>
                      <a:endParaRPr u="none" strike="noStrike" cap="none">
                        <a:highlight>
                          <a:srgbClr val="FFFF00"/>
                        </a:highlight>
                        <a:latin typeface="Palatino"/>
                        <a:ea typeface="Palatino"/>
                        <a:cs typeface="Palatino"/>
                        <a:sym typeface="Palatino"/>
                      </a:endParaRPr>
                    </a:p>
                  </a:txBody>
                  <a:tcPr marL="64275" marR="64275" marT="48200" marB="48200"/>
                </a:tc>
                <a:extLst>
                  <a:ext uri="{0D108BD9-81ED-4DB2-BD59-A6C34878D82A}">
                    <a16:rowId xmlns:a16="http://schemas.microsoft.com/office/drawing/2014/main" val="10001"/>
                  </a:ext>
                </a:extLst>
              </a:tr>
              <a:tr h="518525">
                <a:tc>
                  <a:txBody>
                    <a:bodyPr/>
                    <a:lstStyle/>
                    <a:p>
                      <a:pPr marL="0" marR="0" lvl="0" indent="0" algn="l" rtl="0">
                        <a:lnSpc>
                          <a:spcPct val="100000"/>
                        </a:lnSpc>
                        <a:spcBef>
                          <a:spcPts val="0"/>
                        </a:spcBef>
                        <a:spcAft>
                          <a:spcPts val="0"/>
                        </a:spcAft>
                        <a:buClr>
                          <a:srgbClr val="000000"/>
                        </a:buClr>
                        <a:buSzPts val="1300"/>
                        <a:buFont typeface="Arial"/>
                        <a:buNone/>
                      </a:pPr>
                      <a:r>
                        <a:rPr lang="en-US" u="none" strike="noStrike" cap="none">
                          <a:latin typeface="Palatino"/>
                          <a:ea typeface="Palatino"/>
                          <a:cs typeface="Palatino"/>
                          <a:sym typeface="Palatino"/>
                        </a:rPr>
                        <a:t>Product price point</a:t>
                      </a:r>
                      <a:endParaRPr u="none" strike="noStrike" cap="none">
                        <a:latin typeface="Palatino"/>
                        <a:ea typeface="Palatino"/>
                        <a:cs typeface="Palatino"/>
                        <a:sym typeface="Palatino"/>
                      </a:endParaRPr>
                    </a:p>
                  </a:txBody>
                  <a:tcPr marL="64275" marR="64275" marT="48200" marB="48200"/>
                </a:tc>
                <a:tc>
                  <a:txBody>
                    <a:bodyPr/>
                    <a:lstStyle/>
                    <a:p>
                      <a:pPr marL="0" marR="0" lvl="0" indent="0" algn="l" rtl="0">
                        <a:lnSpc>
                          <a:spcPct val="100000"/>
                        </a:lnSpc>
                        <a:spcBef>
                          <a:spcPts val="0"/>
                        </a:spcBef>
                        <a:spcAft>
                          <a:spcPts val="0"/>
                        </a:spcAft>
                        <a:buClr>
                          <a:srgbClr val="000000"/>
                        </a:buClr>
                        <a:buSzPts val="1300"/>
                        <a:buFont typeface="Arial"/>
                        <a:buNone/>
                      </a:pPr>
                      <a:r>
                        <a:rPr lang="en-US">
                          <a:latin typeface="Palatino"/>
                          <a:ea typeface="Palatino"/>
                          <a:cs typeface="Palatino"/>
                          <a:sym typeface="Palatino"/>
                        </a:rPr>
                        <a:t>4</a:t>
                      </a:r>
                      <a:endParaRPr u="none" strike="noStrike" cap="none">
                        <a:latin typeface="Palatino"/>
                        <a:ea typeface="Palatino"/>
                        <a:cs typeface="Palatino"/>
                        <a:sym typeface="Palatino"/>
                      </a:endParaRPr>
                    </a:p>
                  </a:txBody>
                  <a:tcPr marL="64275" marR="64275" marT="48200" marB="48200"/>
                </a:tc>
                <a:tc>
                  <a:txBody>
                    <a:bodyPr/>
                    <a:lstStyle/>
                    <a:p>
                      <a:pPr marL="0" marR="0" lvl="0" indent="0" algn="l" rtl="0">
                        <a:lnSpc>
                          <a:spcPct val="100000"/>
                        </a:lnSpc>
                        <a:spcBef>
                          <a:spcPts val="0"/>
                        </a:spcBef>
                        <a:spcAft>
                          <a:spcPts val="0"/>
                        </a:spcAft>
                        <a:buClr>
                          <a:srgbClr val="000000"/>
                        </a:buClr>
                        <a:buSzPts val="1300"/>
                        <a:buFont typeface="Arial"/>
                        <a:buNone/>
                      </a:pPr>
                      <a:r>
                        <a:rPr lang="en-US">
                          <a:latin typeface="Palatino"/>
                          <a:ea typeface="Palatino"/>
                          <a:cs typeface="Palatino"/>
                          <a:sym typeface="Palatino"/>
                        </a:rPr>
                        <a:t>2</a:t>
                      </a:r>
                      <a:endParaRPr u="none" strike="noStrike" cap="none">
                        <a:latin typeface="Palatino"/>
                        <a:ea typeface="Palatino"/>
                        <a:cs typeface="Palatino"/>
                        <a:sym typeface="Palatino"/>
                      </a:endParaRPr>
                    </a:p>
                  </a:txBody>
                  <a:tcPr marL="64275" marR="64275" marT="48200" marB="48200"/>
                </a:tc>
                <a:tc>
                  <a:txBody>
                    <a:bodyPr/>
                    <a:lstStyle/>
                    <a:p>
                      <a:pPr marL="0" marR="0" lvl="0" indent="0" algn="l" rtl="0">
                        <a:lnSpc>
                          <a:spcPct val="100000"/>
                        </a:lnSpc>
                        <a:spcBef>
                          <a:spcPts val="0"/>
                        </a:spcBef>
                        <a:spcAft>
                          <a:spcPts val="0"/>
                        </a:spcAft>
                        <a:buClr>
                          <a:srgbClr val="000000"/>
                        </a:buClr>
                        <a:buSzPts val="700"/>
                        <a:buFont typeface="Arial"/>
                        <a:buNone/>
                      </a:pPr>
                      <a:r>
                        <a:rPr lang="en-US">
                          <a:latin typeface="Palatino"/>
                          <a:ea typeface="Palatino"/>
                          <a:cs typeface="Palatino"/>
                          <a:sym typeface="Palatino"/>
                        </a:rPr>
                        <a:t>4</a:t>
                      </a:r>
                      <a:endParaRPr u="none" strike="noStrike" cap="none">
                        <a:latin typeface="Palatino"/>
                        <a:ea typeface="Palatino"/>
                        <a:cs typeface="Palatino"/>
                        <a:sym typeface="Palatino"/>
                      </a:endParaRPr>
                    </a:p>
                  </a:txBody>
                  <a:tcPr marL="64275" marR="64275" marT="48200" marB="48200"/>
                </a:tc>
                <a:tc>
                  <a:txBody>
                    <a:bodyPr/>
                    <a:lstStyle/>
                    <a:p>
                      <a:pPr marL="0" marR="0" lvl="0" indent="0" algn="l" rtl="0">
                        <a:lnSpc>
                          <a:spcPct val="100000"/>
                        </a:lnSpc>
                        <a:spcBef>
                          <a:spcPts val="0"/>
                        </a:spcBef>
                        <a:spcAft>
                          <a:spcPts val="0"/>
                        </a:spcAft>
                        <a:buClr>
                          <a:srgbClr val="000000"/>
                        </a:buClr>
                        <a:buSzPts val="700"/>
                        <a:buFont typeface="Arial"/>
                        <a:buNone/>
                      </a:pPr>
                      <a:r>
                        <a:rPr lang="en-US">
                          <a:latin typeface="Palatino"/>
                          <a:ea typeface="Palatino"/>
                          <a:cs typeface="Palatino"/>
                          <a:sym typeface="Palatino"/>
                        </a:rPr>
                        <a:t>1</a:t>
                      </a:r>
                      <a:endParaRPr u="none" strike="noStrike" cap="none">
                        <a:latin typeface="Palatino"/>
                        <a:ea typeface="Palatino"/>
                        <a:cs typeface="Palatino"/>
                        <a:sym typeface="Palatino"/>
                      </a:endParaRPr>
                    </a:p>
                  </a:txBody>
                  <a:tcPr marL="64275" marR="64275" marT="48200" marB="48200"/>
                </a:tc>
                <a:tc>
                  <a:txBody>
                    <a:bodyPr/>
                    <a:lstStyle/>
                    <a:p>
                      <a:pPr marL="0" marR="0" lvl="0" indent="0" algn="l" rtl="0">
                        <a:lnSpc>
                          <a:spcPct val="100000"/>
                        </a:lnSpc>
                        <a:spcBef>
                          <a:spcPts val="0"/>
                        </a:spcBef>
                        <a:spcAft>
                          <a:spcPts val="0"/>
                        </a:spcAft>
                        <a:buClr>
                          <a:srgbClr val="000000"/>
                        </a:buClr>
                        <a:buSzPts val="700"/>
                        <a:buFont typeface="Arial"/>
                        <a:buNone/>
                      </a:pPr>
                      <a:r>
                        <a:rPr lang="en-US">
                          <a:latin typeface="Palatino"/>
                          <a:ea typeface="Palatino"/>
                          <a:cs typeface="Palatino"/>
                          <a:sym typeface="Palatino"/>
                        </a:rPr>
                        <a:t>2.75</a:t>
                      </a:r>
                      <a:endParaRPr u="none" strike="noStrike" cap="none">
                        <a:latin typeface="Palatino"/>
                        <a:ea typeface="Palatino"/>
                        <a:cs typeface="Palatino"/>
                        <a:sym typeface="Palatino"/>
                      </a:endParaRPr>
                    </a:p>
                  </a:txBody>
                  <a:tcPr marL="64275" marR="64275" marT="48200" marB="48200"/>
                </a:tc>
                <a:extLst>
                  <a:ext uri="{0D108BD9-81ED-4DB2-BD59-A6C34878D82A}">
                    <a16:rowId xmlns:a16="http://schemas.microsoft.com/office/drawing/2014/main" val="10002"/>
                  </a:ext>
                </a:extLst>
              </a:tr>
              <a:tr h="562500">
                <a:tc>
                  <a:txBody>
                    <a:bodyPr/>
                    <a:lstStyle/>
                    <a:p>
                      <a:pPr marL="0" marR="0" lvl="0" indent="0" algn="l" rtl="0">
                        <a:lnSpc>
                          <a:spcPct val="100000"/>
                        </a:lnSpc>
                        <a:spcBef>
                          <a:spcPts val="0"/>
                        </a:spcBef>
                        <a:spcAft>
                          <a:spcPts val="0"/>
                        </a:spcAft>
                        <a:buClr>
                          <a:srgbClr val="000000"/>
                        </a:buClr>
                        <a:buSzPts val="1300"/>
                        <a:buFont typeface="Arial"/>
                        <a:buNone/>
                      </a:pPr>
                      <a:r>
                        <a:rPr lang="en-US">
                          <a:latin typeface="Palatino"/>
                          <a:ea typeface="Palatino"/>
                          <a:cs typeface="Palatino"/>
                          <a:sym typeface="Palatino"/>
                        </a:rPr>
                        <a:t>New product development rate </a:t>
                      </a:r>
                      <a:endParaRPr u="none" strike="noStrike" cap="none">
                        <a:latin typeface="Palatino"/>
                        <a:ea typeface="Palatino"/>
                        <a:cs typeface="Palatino"/>
                        <a:sym typeface="Palatino"/>
                      </a:endParaRPr>
                    </a:p>
                  </a:txBody>
                  <a:tcPr marL="64275" marR="64275" marT="48200" marB="48200"/>
                </a:tc>
                <a:tc>
                  <a:txBody>
                    <a:bodyPr/>
                    <a:lstStyle/>
                    <a:p>
                      <a:pPr marL="0" marR="0" lvl="0" indent="0" algn="l" rtl="0">
                        <a:lnSpc>
                          <a:spcPct val="100000"/>
                        </a:lnSpc>
                        <a:spcBef>
                          <a:spcPts val="0"/>
                        </a:spcBef>
                        <a:spcAft>
                          <a:spcPts val="0"/>
                        </a:spcAft>
                        <a:buClr>
                          <a:srgbClr val="000000"/>
                        </a:buClr>
                        <a:buSzPts val="1300"/>
                        <a:buFont typeface="Arial"/>
                        <a:buNone/>
                      </a:pPr>
                      <a:r>
                        <a:rPr lang="en-US">
                          <a:latin typeface="Palatino"/>
                          <a:ea typeface="Palatino"/>
                          <a:cs typeface="Palatino"/>
                          <a:sym typeface="Palatino"/>
                        </a:rPr>
                        <a:t>1</a:t>
                      </a:r>
                      <a:endParaRPr u="none" strike="noStrike" cap="none">
                        <a:latin typeface="Palatino"/>
                        <a:ea typeface="Palatino"/>
                        <a:cs typeface="Palatino"/>
                        <a:sym typeface="Palatino"/>
                      </a:endParaRPr>
                    </a:p>
                  </a:txBody>
                  <a:tcPr marL="64275" marR="64275" marT="48200" marB="48200"/>
                </a:tc>
                <a:tc>
                  <a:txBody>
                    <a:bodyPr/>
                    <a:lstStyle/>
                    <a:p>
                      <a:pPr marL="0" marR="0" lvl="0" indent="0" algn="l" rtl="0">
                        <a:lnSpc>
                          <a:spcPct val="100000"/>
                        </a:lnSpc>
                        <a:spcBef>
                          <a:spcPts val="0"/>
                        </a:spcBef>
                        <a:spcAft>
                          <a:spcPts val="0"/>
                        </a:spcAft>
                        <a:buClr>
                          <a:srgbClr val="000000"/>
                        </a:buClr>
                        <a:buSzPts val="1300"/>
                        <a:buFont typeface="Arial"/>
                        <a:buNone/>
                      </a:pPr>
                      <a:r>
                        <a:rPr lang="en-US">
                          <a:latin typeface="Palatino"/>
                          <a:ea typeface="Palatino"/>
                          <a:cs typeface="Palatino"/>
                          <a:sym typeface="Palatino"/>
                        </a:rPr>
                        <a:t>4</a:t>
                      </a:r>
                      <a:endParaRPr u="none" strike="noStrike" cap="none">
                        <a:latin typeface="Palatino"/>
                        <a:ea typeface="Palatino"/>
                        <a:cs typeface="Palatino"/>
                        <a:sym typeface="Palatino"/>
                      </a:endParaRPr>
                    </a:p>
                  </a:txBody>
                  <a:tcPr marL="64275" marR="64275" marT="48200" marB="48200"/>
                </a:tc>
                <a:tc>
                  <a:txBody>
                    <a:bodyPr/>
                    <a:lstStyle/>
                    <a:p>
                      <a:pPr marL="0" marR="0" lvl="0" indent="0" algn="l" rtl="0">
                        <a:lnSpc>
                          <a:spcPct val="100000"/>
                        </a:lnSpc>
                        <a:spcBef>
                          <a:spcPts val="0"/>
                        </a:spcBef>
                        <a:spcAft>
                          <a:spcPts val="0"/>
                        </a:spcAft>
                        <a:buClr>
                          <a:srgbClr val="000000"/>
                        </a:buClr>
                        <a:buSzPts val="700"/>
                        <a:buFont typeface="Arial"/>
                        <a:buNone/>
                      </a:pPr>
                      <a:r>
                        <a:rPr lang="en-US">
                          <a:latin typeface="Palatino"/>
                          <a:ea typeface="Palatino"/>
                          <a:cs typeface="Palatino"/>
                          <a:sym typeface="Palatino"/>
                        </a:rPr>
                        <a:t>3</a:t>
                      </a:r>
                      <a:endParaRPr u="none" strike="noStrike" cap="none">
                        <a:latin typeface="Palatino"/>
                        <a:ea typeface="Palatino"/>
                        <a:cs typeface="Palatino"/>
                        <a:sym typeface="Palatino"/>
                      </a:endParaRPr>
                    </a:p>
                  </a:txBody>
                  <a:tcPr marL="64275" marR="64275" marT="48200" marB="48200"/>
                </a:tc>
                <a:tc>
                  <a:txBody>
                    <a:bodyPr/>
                    <a:lstStyle/>
                    <a:p>
                      <a:pPr marL="0" marR="0" lvl="0" indent="0" algn="l" rtl="0">
                        <a:lnSpc>
                          <a:spcPct val="100000"/>
                        </a:lnSpc>
                        <a:spcBef>
                          <a:spcPts val="0"/>
                        </a:spcBef>
                        <a:spcAft>
                          <a:spcPts val="0"/>
                        </a:spcAft>
                        <a:buClr>
                          <a:srgbClr val="000000"/>
                        </a:buClr>
                        <a:buSzPts val="700"/>
                        <a:buFont typeface="Arial"/>
                        <a:buNone/>
                      </a:pPr>
                      <a:r>
                        <a:rPr lang="en-US">
                          <a:latin typeface="Palatino"/>
                          <a:ea typeface="Palatino"/>
                          <a:cs typeface="Palatino"/>
                          <a:sym typeface="Palatino"/>
                        </a:rPr>
                        <a:t>2</a:t>
                      </a:r>
                      <a:endParaRPr u="none" strike="noStrike" cap="none">
                        <a:latin typeface="Palatino"/>
                        <a:ea typeface="Palatino"/>
                        <a:cs typeface="Palatino"/>
                        <a:sym typeface="Palatino"/>
                      </a:endParaRPr>
                    </a:p>
                  </a:txBody>
                  <a:tcPr marL="64275" marR="64275" marT="48200" marB="48200"/>
                </a:tc>
                <a:tc>
                  <a:txBody>
                    <a:bodyPr/>
                    <a:lstStyle/>
                    <a:p>
                      <a:pPr marL="0" marR="0" lvl="0" indent="0" algn="l" rtl="0">
                        <a:lnSpc>
                          <a:spcPct val="100000"/>
                        </a:lnSpc>
                        <a:spcBef>
                          <a:spcPts val="0"/>
                        </a:spcBef>
                        <a:spcAft>
                          <a:spcPts val="0"/>
                        </a:spcAft>
                        <a:buClr>
                          <a:srgbClr val="000000"/>
                        </a:buClr>
                        <a:buSzPts val="700"/>
                        <a:buFont typeface="Arial"/>
                        <a:buNone/>
                      </a:pPr>
                      <a:r>
                        <a:rPr lang="en-US">
                          <a:latin typeface="Palatino"/>
                          <a:ea typeface="Palatino"/>
                          <a:cs typeface="Palatino"/>
                          <a:sym typeface="Palatino"/>
                        </a:rPr>
                        <a:t>2.5</a:t>
                      </a:r>
                      <a:endParaRPr u="none" strike="noStrike" cap="none">
                        <a:latin typeface="Palatino"/>
                        <a:ea typeface="Palatino"/>
                        <a:cs typeface="Palatino"/>
                        <a:sym typeface="Palatino"/>
                      </a:endParaRPr>
                    </a:p>
                  </a:txBody>
                  <a:tcPr marL="64275" marR="64275" marT="48200" marB="48200"/>
                </a:tc>
                <a:extLst>
                  <a:ext uri="{0D108BD9-81ED-4DB2-BD59-A6C34878D82A}">
                    <a16:rowId xmlns:a16="http://schemas.microsoft.com/office/drawing/2014/main" val="10003"/>
                  </a:ext>
                </a:extLst>
              </a:tr>
              <a:tr h="573125">
                <a:tc>
                  <a:txBody>
                    <a:bodyPr/>
                    <a:lstStyle/>
                    <a:p>
                      <a:pPr marL="0" marR="0" lvl="0" indent="0" algn="l" rtl="0">
                        <a:lnSpc>
                          <a:spcPct val="100000"/>
                        </a:lnSpc>
                        <a:spcBef>
                          <a:spcPts val="0"/>
                        </a:spcBef>
                        <a:spcAft>
                          <a:spcPts val="0"/>
                        </a:spcAft>
                        <a:buClr>
                          <a:srgbClr val="000000"/>
                        </a:buClr>
                        <a:buSzPts val="1300"/>
                        <a:buFont typeface="Arial"/>
                        <a:buNone/>
                      </a:pPr>
                      <a:r>
                        <a:rPr lang="en-US">
                          <a:latin typeface="Palatino"/>
                          <a:ea typeface="Palatino"/>
                          <a:cs typeface="Palatino"/>
                          <a:sym typeface="Palatino"/>
                        </a:rPr>
                        <a:t>Product replacement cycle </a:t>
                      </a:r>
                      <a:endParaRPr u="none" strike="noStrike" cap="none">
                        <a:latin typeface="Palatino"/>
                        <a:ea typeface="Palatino"/>
                        <a:cs typeface="Palatino"/>
                        <a:sym typeface="Palatino"/>
                      </a:endParaRPr>
                    </a:p>
                  </a:txBody>
                  <a:tcPr marL="64275" marR="64275" marT="48200" marB="48200"/>
                </a:tc>
                <a:tc>
                  <a:txBody>
                    <a:bodyPr/>
                    <a:lstStyle/>
                    <a:p>
                      <a:pPr marL="0" marR="0" lvl="0" indent="0" algn="l" rtl="0">
                        <a:lnSpc>
                          <a:spcPct val="100000"/>
                        </a:lnSpc>
                        <a:spcBef>
                          <a:spcPts val="0"/>
                        </a:spcBef>
                        <a:spcAft>
                          <a:spcPts val="0"/>
                        </a:spcAft>
                        <a:buClr>
                          <a:srgbClr val="000000"/>
                        </a:buClr>
                        <a:buSzPts val="1300"/>
                        <a:buFont typeface="Arial"/>
                        <a:buNone/>
                      </a:pPr>
                      <a:r>
                        <a:rPr lang="en-US">
                          <a:latin typeface="Palatino"/>
                          <a:ea typeface="Palatino"/>
                          <a:cs typeface="Palatino"/>
                          <a:sym typeface="Palatino"/>
                        </a:rPr>
                        <a:t>1</a:t>
                      </a:r>
                      <a:endParaRPr u="none" strike="noStrike" cap="none">
                        <a:latin typeface="Palatino"/>
                        <a:ea typeface="Palatino"/>
                        <a:cs typeface="Palatino"/>
                        <a:sym typeface="Palatino"/>
                      </a:endParaRPr>
                    </a:p>
                  </a:txBody>
                  <a:tcPr marL="64275" marR="64275" marT="48200" marB="48200"/>
                </a:tc>
                <a:tc>
                  <a:txBody>
                    <a:bodyPr/>
                    <a:lstStyle/>
                    <a:p>
                      <a:pPr marL="0" marR="0" lvl="0" indent="0" algn="l" rtl="0">
                        <a:lnSpc>
                          <a:spcPct val="100000"/>
                        </a:lnSpc>
                        <a:spcBef>
                          <a:spcPts val="0"/>
                        </a:spcBef>
                        <a:spcAft>
                          <a:spcPts val="0"/>
                        </a:spcAft>
                        <a:buClr>
                          <a:srgbClr val="000000"/>
                        </a:buClr>
                        <a:buSzPts val="1300"/>
                        <a:buFont typeface="Arial"/>
                        <a:buNone/>
                      </a:pPr>
                      <a:r>
                        <a:rPr lang="en-US">
                          <a:latin typeface="Palatino"/>
                          <a:ea typeface="Palatino"/>
                          <a:cs typeface="Palatino"/>
                          <a:sym typeface="Palatino"/>
                        </a:rPr>
                        <a:t>2</a:t>
                      </a:r>
                      <a:endParaRPr u="none" strike="noStrike" cap="none">
                        <a:latin typeface="Palatino"/>
                        <a:ea typeface="Palatino"/>
                        <a:cs typeface="Palatino"/>
                        <a:sym typeface="Palatino"/>
                      </a:endParaRPr>
                    </a:p>
                  </a:txBody>
                  <a:tcPr marL="64275" marR="64275" marT="48200" marB="48200"/>
                </a:tc>
                <a:tc>
                  <a:txBody>
                    <a:bodyPr/>
                    <a:lstStyle/>
                    <a:p>
                      <a:pPr marL="0" marR="0" lvl="0" indent="0" algn="l" rtl="0">
                        <a:lnSpc>
                          <a:spcPct val="100000"/>
                        </a:lnSpc>
                        <a:spcBef>
                          <a:spcPts val="0"/>
                        </a:spcBef>
                        <a:spcAft>
                          <a:spcPts val="0"/>
                        </a:spcAft>
                        <a:buClr>
                          <a:srgbClr val="000000"/>
                        </a:buClr>
                        <a:buSzPts val="700"/>
                        <a:buFont typeface="Arial"/>
                        <a:buNone/>
                      </a:pPr>
                      <a:r>
                        <a:rPr lang="en-US">
                          <a:latin typeface="Palatino"/>
                          <a:ea typeface="Palatino"/>
                          <a:cs typeface="Palatino"/>
                          <a:sym typeface="Palatino"/>
                        </a:rPr>
                        <a:t>3</a:t>
                      </a:r>
                      <a:endParaRPr u="none" strike="noStrike" cap="none">
                        <a:latin typeface="Palatino"/>
                        <a:ea typeface="Palatino"/>
                        <a:cs typeface="Palatino"/>
                        <a:sym typeface="Palatino"/>
                      </a:endParaRPr>
                    </a:p>
                  </a:txBody>
                  <a:tcPr marL="64275" marR="64275" marT="48200" marB="48200"/>
                </a:tc>
                <a:tc>
                  <a:txBody>
                    <a:bodyPr/>
                    <a:lstStyle/>
                    <a:p>
                      <a:pPr marL="0" marR="0" lvl="0" indent="0" algn="l" rtl="0">
                        <a:lnSpc>
                          <a:spcPct val="100000"/>
                        </a:lnSpc>
                        <a:spcBef>
                          <a:spcPts val="0"/>
                        </a:spcBef>
                        <a:spcAft>
                          <a:spcPts val="0"/>
                        </a:spcAft>
                        <a:buClr>
                          <a:srgbClr val="000000"/>
                        </a:buClr>
                        <a:buSzPts val="700"/>
                        <a:buFont typeface="Arial"/>
                        <a:buNone/>
                      </a:pPr>
                      <a:r>
                        <a:rPr lang="en-US">
                          <a:latin typeface="Palatino"/>
                          <a:ea typeface="Palatino"/>
                          <a:cs typeface="Palatino"/>
                          <a:sym typeface="Palatino"/>
                        </a:rPr>
                        <a:t>2</a:t>
                      </a:r>
                      <a:endParaRPr u="none" strike="noStrike" cap="none">
                        <a:latin typeface="Palatino"/>
                        <a:ea typeface="Palatino"/>
                        <a:cs typeface="Palatino"/>
                        <a:sym typeface="Palatino"/>
                      </a:endParaRPr>
                    </a:p>
                  </a:txBody>
                  <a:tcPr marL="64275" marR="64275" marT="48200" marB="48200"/>
                </a:tc>
                <a:tc>
                  <a:txBody>
                    <a:bodyPr/>
                    <a:lstStyle/>
                    <a:p>
                      <a:pPr marL="0" marR="0" lvl="0" indent="0" algn="l" rtl="0">
                        <a:lnSpc>
                          <a:spcPct val="100000"/>
                        </a:lnSpc>
                        <a:spcBef>
                          <a:spcPts val="0"/>
                        </a:spcBef>
                        <a:spcAft>
                          <a:spcPts val="0"/>
                        </a:spcAft>
                        <a:buClr>
                          <a:srgbClr val="000000"/>
                        </a:buClr>
                        <a:buSzPts val="700"/>
                        <a:buFont typeface="Arial"/>
                        <a:buNone/>
                      </a:pPr>
                      <a:r>
                        <a:rPr lang="en-US">
                          <a:latin typeface="Palatino"/>
                          <a:ea typeface="Palatino"/>
                          <a:cs typeface="Palatino"/>
                          <a:sym typeface="Palatino"/>
                        </a:rPr>
                        <a:t>2</a:t>
                      </a:r>
                      <a:endParaRPr u="none" strike="noStrike" cap="none">
                        <a:latin typeface="Palatino"/>
                        <a:ea typeface="Palatino"/>
                        <a:cs typeface="Palatino"/>
                        <a:sym typeface="Palatino"/>
                      </a:endParaRPr>
                    </a:p>
                  </a:txBody>
                  <a:tcPr marL="64275" marR="64275" marT="48200" marB="48200"/>
                </a:tc>
                <a:extLst>
                  <a:ext uri="{0D108BD9-81ED-4DB2-BD59-A6C34878D82A}">
                    <a16:rowId xmlns:a16="http://schemas.microsoft.com/office/drawing/2014/main" val="10004"/>
                  </a:ext>
                </a:extLst>
              </a:tr>
              <a:tr h="573125">
                <a:tc>
                  <a:txBody>
                    <a:bodyPr/>
                    <a:lstStyle/>
                    <a:p>
                      <a:pPr marL="0" marR="0" lvl="0" indent="0" algn="l" rtl="0">
                        <a:lnSpc>
                          <a:spcPct val="100000"/>
                        </a:lnSpc>
                        <a:spcBef>
                          <a:spcPts val="0"/>
                        </a:spcBef>
                        <a:spcAft>
                          <a:spcPts val="0"/>
                        </a:spcAft>
                        <a:buNone/>
                      </a:pPr>
                      <a:r>
                        <a:rPr lang="en-US" b="1">
                          <a:latin typeface="Palatino"/>
                          <a:ea typeface="Palatino"/>
                          <a:cs typeface="Palatino"/>
                          <a:sym typeface="Palatino"/>
                        </a:rPr>
                        <a:t>1 = Superior; 5 = Poor</a:t>
                      </a:r>
                      <a:endParaRPr b="1">
                        <a:latin typeface="Palatino"/>
                        <a:ea typeface="Palatino"/>
                        <a:cs typeface="Palatino"/>
                        <a:sym typeface="Palatino"/>
                      </a:endParaRPr>
                    </a:p>
                  </a:txBody>
                  <a:tcPr marL="64275" marR="64275" marT="48200" marB="48200"/>
                </a:tc>
                <a:tc>
                  <a:txBody>
                    <a:bodyPr/>
                    <a:lstStyle/>
                    <a:p>
                      <a:pPr marL="0" marR="0" lvl="0" indent="0" algn="l" rtl="0">
                        <a:lnSpc>
                          <a:spcPct val="100000"/>
                        </a:lnSpc>
                        <a:spcBef>
                          <a:spcPts val="0"/>
                        </a:spcBef>
                        <a:spcAft>
                          <a:spcPts val="0"/>
                        </a:spcAft>
                        <a:buNone/>
                      </a:pPr>
                      <a:endParaRPr u="none" strike="noStrike" cap="none">
                        <a:latin typeface="Palatino"/>
                        <a:ea typeface="Palatino"/>
                        <a:cs typeface="Palatino"/>
                        <a:sym typeface="Palatino"/>
                      </a:endParaRPr>
                    </a:p>
                  </a:txBody>
                  <a:tcPr marL="64275" marR="64275" marT="48200" marB="48200"/>
                </a:tc>
                <a:tc>
                  <a:txBody>
                    <a:bodyPr/>
                    <a:lstStyle/>
                    <a:p>
                      <a:pPr marL="0" marR="0" lvl="0" indent="0" algn="l" rtl="0">
                        <a:lnSpc>
                          <a:spcPct val="100000"/>
                        </a:lnSpc>
                        <a:spcBef>
                          <a:spcPts val="0"/>
                        </a:spcBef>
                        <a:spcAft>
                          <a:spcPts val="0"/>
                        </a:spcAft>
                        <a:buNone/>
                      </a:pPr>
                      <a:endParaRPr u="none" strike="noStrike" cap="none">
                        <a:latin typeface="Palatino"/>
                        <a:ea typeface="Palatino"/>
                        <a:cs typeface="Palatino"/>
                        <a:sym typeface="Palatino"/>
                      </a:endParaRPr>
                    </a:p>
                  </a:txBody>
                  <a:tcPr marL="64275" marR="64275" marT="48200" marB="48200"/>
                </a:tc>
                <a:tc>
                  <a:txBody>
                    <a:bodyPr/>
                    <a:lstStyle/>
                    <a:p>
                      <a:pPr marL="0" marR="0" lvl="0" indent="0" algn="l" rtl="0">
                        <a:lnSpc>
                          <a:spcPct val="100000"/>
                        </a:lnSpc>
                        <a:spcBef>
                          <a:spcPts val="0"/>
                        </a:spcBef>
                        <a:spcAft>
                          <a:spcPts val="0"/>
                        </a:spcAft>
                        <a:buNone/>
                      </a:pPr>
                      <a:endParaRPr u="none" strike="noStrike" cap="none">
                        <a:latin typeface="Palatino"/>
                        <a:ea typeface="Palatino"/>
                        <a:cs typeface="Palatino"/>
                        <a:sym typeface="Palatino"/>
                      </a:endParaRPr>
                    </a:p>
                  </a:txBody>
                  <a:tcPr marL="64275" marR="64275" marT="48200" marB="48200"/>
                </a:tc>
                <a:tc>
                  <a:txBody>
                    <a:bodyPr/>
                    <a:lstStyle/>
                    <a:p>
                      <a:pPr marL="0" marR="0" lvl="0" indent="0" algn="l" rtl="0">
                        <a:lnSpc>
                          <a:spcPct val="100000"/>
                        </a:lnSpc>
                        <a:spcBef>
                          <a:spcPts val="0"/>
                        </a:spcBef>
                        <a:spcAft>
                          <a:spcPts val="0"/>
                        </a:spcAft>
                        <a:buNone/>
                      </a:pPr>
                      <a:endParaRPr u="none" strike="noStrike" cap="none">
                        <a:latin typeface="Palatino"/>
                        <a:ea typeface="Palatino"/>
                        <a:cs typeface="Palatino"/>
                        <a:sym typeface="Palatino"/>
                      </a:endParaRPr>
                    </a:p>
                  </a:txBody>
                  <a:tcPr marL="64275" marR="64275" marT="48200" marB="48200"/>
                </a:tc>
                <a:tc>
                  <a:txBody>
                    <a:bodyPr/>
                    <a:lstStyle/>
                    <a:p>
                      <a:pPr marL="0" marR="0" lvl="0" indent="0" algn="l" rtl="0">
                        <a:lnSpc>
                          <a:spcPct val="100000"/>
                        </a:lnSpc>
                        <a:spcBef>
                          <a:spcPts val="0"/>
                        </a:spcBef>
                        <a:spcAft>
                          <a:spcPts val="0"/>
                        </a:spcAft>
                        <a:buNone/>
                      </a:pPr>
                      <a:endParaRPr u="none" strike="noStrike" cap="none">
                        <a:latin typeface="Palatino"/>
                        <a:ea typeface="Palatino"/>
                        <a:cs typeface="Palatino"/>
                        <a:sym typeface="Palatino"/>
                      </a:endParaRPr>
                    </a:p>
                  </a:txBody>
                  <a:tcPr marL="64275" marR="64275" marT="48200" marB="48200"/>
                </a:tc>
                <a:extLst>
                  <a:ext uri="{0D108BD9-81ED-4DB2-BD59-A6C34878D82A}">
                    <a16:rowId xmlns:a16="http://schemas.microsoft.com/office/drawing/2014/main" val="10005"/>
                  </a:ext>
                </a:extLst>
              </a:tr>
            </a:tbl>
          </a:graphicData>
        </a:graphic>
      </p:graphicFrame>
      <p:pic>
        <p:nvPicPr>
          <p:cNvPr id="232" name="Google Shape;232;g6bc836f9db_0_183"/>
          <p:cNvPicPr preferRelativeResize="0"/>
          <p:nvPr/>
        </p:nvPicPr>
        <p:blipFill>
          <a:blip r:embed="rId3">
            <a:alphaModFix/>
          </a:blip>
          <a:stretch>
            <a:fillRect/>
          </a:stretch>
        </p:blipFill>
        <p:spPr>
          <a:xfrm>
            <a:off x="8281777" y="4339975"/>
            <a:ext cx="738650" cy="73865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36"/>
        <p:cNvGrpSpPr/>
        <p:nvPr/>
      </p:nvGrpSpPr>
      <p:grpSpPr>
        <a:xfrm>
          <a:off x="0" y="0"/>
          <a:ext cx="0" cy="0"/>
          <a:chOff x="0" y="0"/>
          <a:chExt cx="0" cy="0"/>
        </a:xfrm>
      </p:grpSpPr>
      <p:sp>
        <p:nvSpPr>
          <p:cNvPr id="237" name="Google Shape;237;g6bc836f9db_0_198"/>
          <p:cNvSpPr txBox="1">
            <a:spLocks noGrp="1"/>
          </p:cNvSpPr>
          <p:nvPr>
            <p:ph type="title"/>
          </p:nvPr>
        </p:nvSpPr>
        <p:spPr>
          <a:xfrm>
            <a:off x="583675" y="516925"/>
            <a:ext cx="7688700" cy="535200"/>
          </a:xfrm>
          <a:prstGeom prst="rect">
            <a:avLst/>
          </a:prstGeom>
        </p:spPr>
        <p:txBody>
          <a:bodyPr spcFirstLastPara="1" wrap="square" lIns="93125" tIns="93125" rIns="93125" bIns="93125" anchor="t" anchorCtr="0">
            <a:noAutofit/>
          </a:bodyPr>
          <a:lstStyle/>
          <a:p>
            <a:pPr marL="0" lvl="0" indent="0" algn="ctr" rtl="0">
              <a:spcBef>
                <a:spcPts val="0"/>
              </a:spcBef>
              <a:spcAft>
                <a:spcPts val="0"/>
              </a:spcAft>
              <a:buNone/>
            </a:pPr>
            <a:r>
              <a:rPr lang="en-US" b="0">
                <a:latin typeface="Palatino"/>
                <a:ea typeface="Palatino"/>
                <a:cs typeface="Palatino"/>
                <a:sym typeface="Palatino"/>
              </a:rPr>
              <a:t>CEO Book Questions (External) </a:t>
            </a:r>
            <a:endParaRPr b="0">
              <a:latin typeface="Palatino"/>
              <a:ea typeface="Palatino"/>
              <a:cs typeface="Palatino"/>
              <a:sym typeface="Palatino"/>
            </a:endParaRPr>
          </a:p>
        </p:txBody>
      </p:sp>
      <p:sp>
        <p:nvSpPr>
          <p:cNvPr id="238" name="Google Shape;238;g6bc836f9db_0_198"/>
          <p:cNvSpPr txBox="1">
            <a:spLocks noGrp="1"/>
          </p:cNvSpPr>
          <p:nvPr>
            <p:ph type="body" idx="1"/>
          </p:nvPr>
        </p:nvSpPr>
        <p:spPr>
          <a:xfrm>
            <a:off x="53550" y="1044775"/>
            <a:ext cx="9027300" cy="4160700"/>
          </a:xfrm>
          <a:prstGeom prst="rect">
            <a:avLst/>
          </a:prstGeom>
        </p:spPr>
        <p:txBody>
          <a:bodyPr spcFirstLastPara="1" wrap="square" lIns="93125" tIns="93125" rIns="93125" bIns="93125" anchor="t" anchorCtr="0">
            <a:noAutofit/>
          </a:bodyPr>
          <a:lstStyle/>
          <a:p>
            <a:pPr marL="457200" lvl="0" indent="-317500" algn="l" rtl="0">
              <a:spcBef>
                <a:spcPts val="800"/>
              </a:spcBef>
              <a:spcAft>
                <a:spcPts val="0"/>
              </a:spcAft>
              <a:buClr>
                <a:srgbClr val="000000"/>
              </a:buClr>
              <a:buSzPts val="1400"/>
              <a:buFont typeface="Palatino"/>
              <a:buAutoNum type="arabicPeriod"/>
            </a:pPr>
            <a:r>
              <a:rPr lang="en-US" b="1">
                <a:solidFill>
                  <a:srgbClr val="000000"/>
                </a:solidFill>
                <a:latin typeface="Palatino"/>
                <a:ea typeface="Palatino"/>
                <a:cs typeface="Palatino"/>
                <a:sym typeface="Palatino"/>
              </a:rPr>
              <a:t>Is there excess capacity in the industry?</a:t>
            </a:r>
            <a:endParaRPr b="1">
              <a:solidFill>
                <a:srgbClr val="000000"/>
              </a:solidFill>
              <a:latin typeface="Palatino"/>
              <a:ea typeface="Palatino"/>
              <a:cs typeface="Palatino"/>
              <a:sym typeface="Palatino"/>
            </a:endParaRPr>
          </a:p>
          <a:p>
            <a:pPr marL="0" lvl="0" indent="0" algn="l" rtl="0">
              <a:spcBef>
                <a:spcPts val="800"/>
              </a:spcBef>
              <a:spcAft>
                <a:spcPts val="0"/>
              </a:spcAft>
              <a:buClr>
                <a:srgbClr val="000000"/>
              </a:buClr>
              <a:buSzPts val="500"/>
              <a:buFont typeface="Arial"/>
              <a:buNone/>
            </a:pPr>
            <a:r>
              <a:rPr lang="en-US">
                <a:solidFill>
                  <a:srgbClr val="000000"/>
                </a:solidFill>
                <a:latin typeface="Palatino"/>
                <a:ea typeface="Palatino"/>
                <a:cs typeface="Palatino"/>
                <a:sym typeface="Palatino"/>
              </a:rPr>
              <a:t>Yes, there is still a big room for the newcomers. This can be seen from the fact that the new businessmen make up their place in the market if they come up with new innovative ideas.</a:t>
            </a:r>
            <a:endParaRPr>
              <a:solidFill>
                <a:srgbClr val="000000"/>
              </a:solidFill>
              <a:latin typeface="Palatino"/>
              <a:ea typeface="Palatino"/>
              <a:cs typeface="Palatino"/>
              <a:sym typeface="Palatino"/>
            </a:endParaRPr>
          </a:p>
          <a:p>
            <a:pPr marL="457200" lvl="0" indent="-317500" algn="l" rtl="0">
              <a:spcBef>
                <a:spcPts val="800"/>
              </a:spcBef>
              <a:spcAft>
                <a:spcPts val="0"/>
              </a:spcAft>
              <a:buClr>
                <a:srgbClr val="000000"/>
              </a:buClr>
              <a:buSzPts val="1400"/>
              <a:buFont typeface="Palatino"/>
              <a:buAutoNum type="arabicPeriod"/>
            </a:pPr>
            <a:r>
              <a:rPr lang="en-US" b="1">
                <a:solidFill>
                  <a:srgbClr val="000000"/>
                </a:solidFill>
                <a:latin typeface="Palatino"/>
                <a:ea typeface="Palatino"/>
                <a:cs typeface="Palatino"/>
                <a:sym typeface="Palatino"/>
              </a:rPr>
              <a:t>Is the industry consolidating?</a:t>
            </a:r>
            <a:endParaRPr b="1">
              <a:solidFill>
                <a:srgbClr val="000000"/>
              </a:solidFill>
              <a:latin typeface="Palatino"/>
              <a:ea typeface="Palatino"/>
              <a:cs typeface="Palatino"/>
              <a:sym typeface="Palatino"/>
            </a:endParaRPr>
          </a:p>
          <a:p>
            <a:pPr marL="0" lvl="0" indent="0" algn="l" rtl="0">
              <a:spcBef>
                <a:spcPts val="800"/>
              </a:spcBef>
              <a:spcAft>
                <a:spcPts val="0"/>
              </a:spcAft>
              <a:buClr>
                <a:srgbClr val="000000"/>
              </a:buClr>
              <a:buSzPts val="500"/>
              <a:buFont typeface="Arial"/>
              <a:buNone/>
            </a:pPr>
            <a:r>
              <a:rPr lang="en-US">
                <a:solidFill>
                  <a:srgbClr val="000000"/>
                </a:solidFill>
                <a:latin typeface="Palatino"/>
                <a:ea typeface="Palatino"/>
                <a:cs typeface="Palatino"/>
                <a:sym typeface="Palatino"/>
              </a:rPr>
              <a:t>Yes the coffee industry is consolidating. There’s a lot of money being spent and the coffee segment is continuing to grow, but a lot of this growth is not coming from the brands that defined the category in the 20th century.</a:t>
            </a:r>
            <a:endParaRPr b="1">
              <a:solidFill>
                <a:srgbClr val="000000"/>
              </a:solidFill>
              <a:latin typeface="Palatino"/>
              <a:ea typeface="Palatino"/>
              <a:cs typeface="Palatino"/>
              <a:sym typeface="Palatino"/>
            </a:endParaRPr>
          </a:p>
          <a:p>
            <a:pPr marL="457200" lvl="0" indent="-317500" algn="l" rtl="0">
              <a:spcBef>
                <a:spcPts val="800"/>
              </a:spcBef>
              <a:spcAft>
                <a:spcPts val="0"/>
              </a:spcAft>
              <a:buClr>
                <a:srgbClr val="000000"/>
              </a:buClr>
              <a:buSzPts val="1400"/>
              <a:buFont typeface="Palatino"/>
              <a:buAutoNum type="arabicPeriod"/>
            </a:pPr>
            <a:r>
              <a:rPr lang="en-US" b="1">
                <a:solidFill>
                  <a:srgbClr val="000000"/>
                </a:solidFill>
                <a:latin typeface="Palatino"/>
                <a:ea typeface="Palatino"/>
                <a:cs typeface="Palatino"/>
                <a:sym typeface="Palatino"/>
              </a:rPr>
              <a:t>Might your business be affected by currency fluctuations or changes in interest rates (up or down)?</a:t>
            </a:r>
            <a:endParaRPr b="1">
              <a:solidFill>
                <a:srgbClr val="000000"/>
              </a:solidFill>
              <a:latin typeface="Palatino"/>
              <a:ea typeface="Palatino"/>
              <a:cs typeface="Palatino"/>
              <a:sym typeface="Palatino"/>
            </a:endParaRPr>
          </a:p>
          <a:p>
            <a:pPr marL="0" lvl="0" indent="0" algn="l" rtl="0">
              <a:spcBef>
                <a:spcPts val="800"/>
              </a:spcBef>
              <a:spcAft>
                <a:spcPts val="0"/>
              </a:spcAft>
              <a:buClr>
                <a:srgbClr val="000000"/>
              </a:buClr>
              <a:buSzPts val="500"/>
              <a:buFont typeface="Arial"/>
              <a:buNone/>
            </a:pPr>
            <a:r>
              <a:rPr lang="en-US">
                <a:solidFill>
                  <a:srgbClr val="000000"/>
                </a:solidFill>
                <a:latin typeface="Palatino"/>
                <a:ea typeface="Palatino"/>
                <a:cs typeface="Palatino"/>
                <a:sym typeface="Palatino"/>
              </a:rPr>
              <a:t>In simple terms, when there's an excessive supply of something the value attached to it decreases, while an increase in demand raises value. The factors detailed below can impact supply and demand of currency, and cause the exchange rate to fluctuate. However, more deliberate factors may also be at play. So there are regular fluctuations somehow in Starbucks business too.</a:t>
            </a:r>
            <a:endParaRPr>
              <a:solidFill>
                <a:srgbClr val="000000"/>
              </a:solidFill>
              <a:latin typeface="Palatino"/>
              <a:ea typeface="Palatino"/>
              <a:cs typeface="Palatino"/>
              <a:sym typeface="Palatino"/>
            </a:endParaRPr>
          </a:p>
          <a:p>
            <a:pPr marL="0" lvl="0" indent="0" algn="l" rtl="0">
              <a:spcBef>
                <a:spcPts val="800"/>
              </a:spcBef>
              <a:spcAft>
                <a:spcPts val="0"/>
              </a:spcAft>
              <a:buClr>
                <a:srgbClr val="000000"/>
              </a:buClr>
              <a:buSzPts val="500"/>
              <a:buFont typeface="Arial"/>
              <a:buNone/>
            </a:pPr>
            <a:endParaRPr>
              <a:latin typeface="Palatino"/>
              <a:ea typeface="Palatino"/>
              <a:cs typeface="Palatino"/>
              <a:sym typeface="Palatino"/>
            </a:endParaRPr>
          </a:p>
        </p:txBody>
      </p:sp>
      <p:pic>
        <p:nvPicPr>
          <p:cNvPr id="239" name="Google Shape;239;g6bc836f9db_0_198"/>
          <p:cNvPicPr preferRelativeResize="0"/>
          <p:nvPr/>
        </p:nvPicPr>
        <p:blipFill>
          <a:blip r:embed="rId3">
            <a:alphaModFix/>
          </a:blip>
          <a:stretch>
            <a:fillRect/>
          </a:stretch>
        </p:blipFill>
        <p:spPr>
          <a:xfrm>
            <a:off x="8281777" y="4568575"/>
            <a:ext cx="738650" cy="73865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43"/>
        <p:cNvGrpSpPr/>
        <p:nvPr/>
      </p:nvGrpSpPr>
      <p:grpSpPr>
        <a:xfrm>
          <a:off x="0" y="0"/>
          <a:ext cx="0" cy="0"/>
          <a:chOff x="0" y="0"/>
          <a:chExt cx="0" cy="0"/>
        </a:xfrm>
      </p:grpSpPr>
      <p:sp>
        <p:nvSpPr>
          <p:cNvPr id="244" name="Google Shape;244;g6bc836f9db_0_208"/>
          <p:cNvSpPr txBox="1">
            <a:spLocks noGrp="1"/>
          </p:cNvSpPr>
          <p:nvPr>
            <p:ph type="title"/>
          </p:nvPr>
        </p:nvSpPr>
        <p:spPr>
          <a:xfrm>
            <a:off x="583675" y="516925"/>
            <a:ext cx="7688700" cy="535200"/>
          </a:xfrm>
          <a:prstGeom prst="rect">
            <a:avLst/>
          </a:prstGeom>
        </p:spPr>
        <p:txBody>
          <a:bodyPr spcFirstLastPara="1" wrap="square" lIns="93125" tIns="93125" rIns="93125" bIns="93125" anchor="t" anchorCtr="0">
            <a:noAutofit/>
          </a:bodyPr>
          <a:lstStyle/>
          <a:p>
            <a:pPr marL="0" lvl="0" indent="0" algn="ctr" rtl="0">
              <a:spcBef>
                <a:spcPts val="0"/>
              </a:spcBef>
              <a:spcAft>
                <a:spcPts val="0"/>
              </a:spcAft>
              <a:buNone/>
            </a:pPr>
            <a:r>
              <a:rPr lang="en-US" b="0">
                <a:latin typeface="Palatino"/>
                <a:ea typeface="Palatino"/>
                <a:cs typeface="Palatino"/>
                <a:sym typeface="Palatino"/>
              </a:rPr>
              <a:t>CEO Book Questions (External) </a:t>
            </a:r>
            <a:endParaRPr b="0">
              <a:latin typeface="Palatino"/>
              <a:ea typeface="Palatino"/>
              <a:cs typeface="Palatino"/>
              <a:sym typeface="Palatino"/>
            </a:endParaRPr>
          </a:p>
        </p:txBody>
      </p:sp>
      <p:sp>
        <p:nvSpPr>
          <p:cNvPr id="245" name="Google Shape;245;g6bc836f9db_0_208"/>
          <p:cNvSpPr txBox="1">
            <a:spLocks noGrp="1"/>
          </p:cNvSpPr>
          <p:nvPr>
            <p:ph type="body" idx="1"/>
          </p:nvPr>
        </p:nvSpPr>
        <p:spPr>
          <a:xfrm>
            <a:off x="53550" y="1120975"/>
            <a:ext cx="9027300" cy="3291900"/>
          </a:xfrm>
          <a:prstGeom prst="rect">
            <a:avLst/>
          </a:prstGeom>
        </p:spPr>
        <p:txBody>
          <a:bodyPr spcFirstLastPara="1" wrap="square" lIns="93125" tIns="93125" rIns="93125" bIns="93125" anchor="t" anchorCtr="0">
            <a:noAutofit/>
          </a:bodyPr>
          <a:lstStyle/>
          <a:p>
            <a:pPr marL="0" lvl="0" indent="0" algn="l" rtl="0">
              <a:spcBef>
                <a:spcPts val="800"/>
              </a:spcBef>
              <a:spcAft>
                <a:spcPts val="0"/>
              </a:spcAft>
              <a:buClr>
                <a:srgbClr val="000000"/>
              </a:buClr>
              <a:buSzPts val="500"/>
              <a:buFont typeface="Arial"/>
              <a:buNone/>
            </a:pPr>
            <a:r>
              <a:rPr lang="en-US" b="1">
                <a:solidFill>
                  <a:srgbClr val="000000"/>
                </a:solidFill>
                <a:highlight>
                  <a:srgbClr val="FFFF00"/>
                </a:highlight>
                <a:latin typeface="Palatino"/>
                <a:ea typeface="Palatino"/>
                <a:cs typeface="Palatino"/>
                <a:sym typeface="Palatino"/>
              </a:rPr>
              <a:t>4. Are you facing new competitors?</a:t>
            </a:r>
            <a:endParaRPr b="1">
              <a:solidFill>
                <a:srgbClr val="000000"/>
              </a:solidFill>
              <a:highlight>
                <a:srgbClr val="FFFF00"/>
              </a:highlight>
              <a:latin typeface="Palatino"/>
              <a:ea typeface="Palatino"/>
              <a:cs typeface="Palatino"/>
              <a:sym typeface="Palatino"/>
            </a:endParaRPr>
          </a:p>
          <a:p>
            <a:pPr marL="0" lvl="0" indent="0" algn="l" rtl="0">
              <a:spcBef>
                <a:spcPts val="800"/>
              </a:spcBef>
              <a:spcAft>
                <a:spcPts val="0"/>
              </a:spcAft>
              <a:buClr>
                <a:srgbClr val="000000"/>
              </a:buClr>
              <a:buSzPts val="500"/>
              <a:buFont typeface="Arial"/>
              <a:buNone/>
            </a:pPr>
            <a:r>
              <a:rPr lang="en-US">
                <a:solidFill>
                  <a:srgbClr val="000000"/>
                </a:solidFill>
                <a:highlight>
                  <a:srgbClr val="FFFF00"/>
                </a:highlight>
                <a:latin typeface="Palatino"/>
                <a:ea typeface="Palatino"/>
                <a:cs typeface="Palatino"/>
                <a:sym typeface="Palatino"/>
              </a:rPr>
              <a:t>Yes, like all other big business Starbucks also face big competitors globally. Some big competitors include Mcdonald’s , Dunkin Donuts, and Panera Bread </a:t>
            </a:r>
            <a:endParaRPr b="1">
              <a:solidFill>
                <a:srgbClr val="000000"/>
              </a:solidFill>
              <a:highlight>
                <a:srgbClr val="FFFF00"/>
              </a:highlight>
              <a:latin typeface="Palatino"/>
              <a:ea typeface="Palatino"/>
              <a:cs typeface="Palatino"/>
              <a:sym typeface="Palatino"/>
            </a:endParaRPr>
          </a:p>
          <a:p>
            <a:pPr marL="0" lvl="0" indent="0" algn="l" rtl="0">
              <a:spcBef>
                <a:spcPts val="800"/>
              </a:spcBef>
              <a:spcAft>
                <a:spcPts val="0"/>
              </a:spcAft>
              <a:buClr>
                <a:srgbClr val="000000"/>
              </a:buClr>
              <a:buSzPts val="500"/>
              <a:buFont typeface="Arial"/>
              <a:buNone/>
            </a:pPr>
            <a:r>
              <a:rPr lang="en-US" b="1">
                <a:solidFill>
                  <a:srgbClr val="000000"/>
                </a:solidFill>
                <a:latin typeface="Palatino"/>
                <a:ea typeface="Palatino"/>
                <a:cs typeface="Palatino"/>
                <a:sym typeface="Palatino"/>
              </a:rPr>
              <a:t>5. Where is innovation coming from? </a:t>
            </a:r>
            <a:endParaRPr>
              <a:solidFill>
                <a:srgbClr val="000000"/>
              </a:solidFill>
              <a:latin typeface="Palatino"/>
              <a:ea typeface="Palatino"/>
              <a:cs typeface="Palatino"/>
              <a:sym typeface="Palatino"/>
            </a:endParaRPr>
          </a:p>
          <a:p>
            <a:pPr marL="0" lvl="0" indent="0" algn="l" rtl="0">
              <a:spcBef>
                <a:spcPts val="800"/>
              </a:spcBef>
              <a:spcAft>
                <a:spcPts val="0"/>
              </a:spcAft>
              <a:buClr>
                <a:srgbClr val="000000"/>
              </a:buClr>
              <a:buSzPts val="500"/>
              <a:buFont typeface="Arial"/>
              <a:buNone/>
            </a:pPr>
            <a:r>
              <a:rPr lang="en-US">
                <a:solidFill>
                  <a:srgbClr val="000000"/>
                </a:solidFill>
                <a:latin typeface="Palatino"/>
                <a:ea typeface="Palatino"/>
                <a:cs typeface="Palatino"/>
                <a:sym typeface="Palatino"/>
              </a:rPr>
              <a:t>Starbucks (SBUX) is easily the biggest name in coffee. The Starbucks corporation has grown to sell its products in almost 30,000 locations worldwide and has one of the most recognizable brands on Earth. Schultz left Starbucks to in 2018. In 2018 the company operated in 78 markets and was worth over $24 billion. </a:t>
            </a:r>
            <a:endParaRPr>
              <a:solidFill>
                <a:srgbClr val="000000"/>
              </a:solidFill>
              <a:latin typeface="Palatino"/>
              <a:ea typeface="Palatino"/>
              <a:cs typeface="Palatino"/>
              <a:sym typeface="Palatino"/>
            </a:endParaRPr>
          </a:p>
          <a:p>
            <a:pPr marL="0" lvl="0" indent="0" algn="l" rtl="0">
              <a:spcBef>
                <a:spcPts val="800"/>
              </a:spcBef>
              <a:spcAft>
                <a:spcPts val="0"/>
              </a:spcAft>
              <a:buClr>
                <a:srgbClr val="000000"/>
              </a:buClr>
              <a:buSzPts val="500"/>
              <a:buFont typeface="Arial"/>
              <a:buNone/>
            </a:pPr>
            <a:r>
              <a:rPr lang="en-US" b="1">
                <a:solidFill>
                  <a:srgbClr val="000000"/>
                </a:solidFill>
                <a:latin typeface="Palatino"/>
                <a:ea typeface="Palatino"/>
                <a:cs typeface="Palatino"/>
                <a:sym typeface="Palatino"/>
              </a:rPr>
              <a:t>6. What is happening in e-commerce? How might that affect the company?</a:t>
            </a:r>
            <a:endParaRPr b="1">
              <a:solidFill>
                <a:srgbClr val="000000"/>
              </a:solidFill>
              <a:latin typeface="Palatino"/>
              <a:ea typeface="Palatino"/>
              <a:cs typeface="Palatino"/>
              <a:sym typeface="Palatino"/>
            </a:endParaRPr>
          </a:p>
          <a:p>
            <a:pPr marL="0" lvl="0" indent="0" algn="l" rtl="0">
              <a:spcBef>
                <a:spcPts val="800"/>
              </a:spcBef>
              <a:spcAft>
                <a:spcPts val="0"/>
              </a:spcAft>
              <a:buClr>
                <a:srgbClr val="000000"/>
              </a:buClr>
              <a:buSzPts val="500"/>
              <a:buFont typeface="Arial"/>
              <a:buNone/>
            </a:pPr>
            <a:r>
              <a:rPr lang="en-US">
                <a:solidFill>
                  <a:srgbClr val="000000"/>
                </a:solidFill>
                <a:latin typeface="Palatino"/>
                <a:ea typeface="Palatino"/>
                <a:cs typeface="Palatino"/>
                <a:sym typeface="Palatino"/>
              </a:rPr>
              <a:t>In 2018 the company operated in 78 markets and was worth over $24 billions. "Starbucks makes the 91% of its revenue from sales in stores. Starbucks’ greatest strength is its brand. In 2019, Starbucks’ revenue growth fell to 3% from 10.42% in 2018."</a:t>
            </a:r>
            <a:endParaRPr>
              <a:solidFill>
                <a:srgbClr val="000000"/>
              </a:solidFill>
              <a:latin typeface="Palatino"/>
              <a:ea typeface="Palatino"/>
              <a:cs typeface="Palatino"/>
              <a:sym typeface="Palatino"/>
            </a:endParaRPr>
          </a:p>
        </p:txBody>
      </p:sp>
      <p:pic>
        <p:nvPicPr>
          <p:cNvPr id="246" name="Google Shape;246;g6bc836f9db_0_208"/>
          <p:cNvPicPr preferRelativeResize="0"/>
          <p:nvPr/>
        </p:nvPicPr>
        <p:blipFill>
          <a:blip r:embed="rId3">
            <a:alphaModFix/>
          </a:blip>
          <a:stretch>
            <a:fillRect/>
          </a:stretch>
        </p:blipFill>
        <p:spPr>
          <a:xfrm>
            <a:off x="8281777" y="4339975"/>
            <a:ext cx="738650" cy="738650"/>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50"/>
        <p:cNvGrpSpPr/>
        <p:nvPr/>
      </p:nvGrpSpPr>
      <p:grpSpPr>
        <a:xfrm>
          <a:off x="0" y="0"/>
          <a:ext cx="0" cy="0"/>
          <a:chOff x="0" y="0"/>
          <a:chExt cx="0" cy="0"/>
        </a:xfrm>
      </p:grpSpPr>
      <p:graphicFrame>
        <p:nvGraphicFramePr>
          <p:cNvPr id="251" name="Google Shape;251;g6bc836f9db_0_231"/>
          <p:cNvGraphicFramePr/>
          <p:nvPr/>
        </p:nvGraphicFramePr>
        <p:xfrm>
          <a:off x="-6181" y="502568"/>
          <a:ext cx="3000000" cy="3000000"/>
        </p:xfrm>
        <a:graphic>
          <a:graphicData uri="http://schemas.openxmlformats.org/drawingml/2006/table">
            <a:tbl>
              <a:tblPr>
                <a:noFill/>
                <a:tableStyleId>{FE1A02DA-BEB6-4038-8FA4-D2C8CD06FE4B}</a:tableStyleId>
              </a:tblPr>
              <a:tblGrid>
                <a:gridCol w="3413550">
                  <a:extLst>
                    <a:ext uri="{9D8B030D-6E8A-4147-A177-3AD203B41FA5}">
                      <a16:colId xmlns:a16="http://schemas.microsoft.com/office/drawing/2014/main" val="20000"/>
                    </a:ext>
                  </a:extLst>
                </a:gridCol>
                <a:gridCol w="1346425">
                  <a:extLst>
                    <a:ext uri="{9D8B030D-6E8A-4147-A177-3AD203B41FA5}">
                      <a16:colId xmlns:a16="http://schemas.microsoft.com/office/drawing/2014/main" val="20001"/>
                    </a:ext>
                  </a:extLst>
                </a:gridCol>
                <a:gridCol w="1021350">
                  <a:extLst>
                    <a:ext uri="{9D8B030D-6E8A-4147-A177-3AD203B41FA5}">
                      <a16:colId xmlns:a16="http://schemas.microsoft.com/office/drawing/2014/main" val="20002"/>
                    </a:ext>
                  </a:extLst>
                </a:gridCol>
                <a:gridCol w="1350325">
                  <a:extLst>
                    <a:ext uri="{9D8B030D-6E8A-4147-A177-3AD203B41FA5}">
                      <a16:colId xmlns:a16="http://schemas.microsoft.com/office/drawing/2014/main" val="20003"/>
                    </a:ext>
                  </a:extLst>
                </a:gridCol>
              </a:tblGrid>
              <a:tr h="469275">
                <a:tc>
                  <a:txBody>
                    <a:bodyPr/>
                    <a:lstStyle/>
                    <a:p>
                      <a:pPr marL="0" marR="0" lvl="0" indent="0" algn="ctr" rtl="0">
                        <a:lnSpc>
                          <a:spcPct val="100000"/>
                        </a:lnSpc>
                        <a:spcBef>
                          <a:spcPts val="0"/>
                        </a:spcBef>
                        <a:spcAft>
                          <a:spcPts val="0"/>
                        </a:spcAft>
                        <a:buClr>
                          <a:srgbClr val="7B867F"/>
                        </a:buClr>
                        <a:buSzPts val="800"/>
                        <a:buFont typeface="Palatino"/>
                        <a:buNone/>
                      </a:pPr>
                      <a:r>
                        <a:rPr lang="en-US" sz="1800" u="none" strike="noStrike" cap="none">
                          <a:solidFill>
                            <a:srgbClr val="000000"/>
                          </a:solidFill>
                        </a:rPr>
                        <a:t>O</a:t>
                      </a:r>
                      <a:r>
                        <a:rPr lang="en-US" u="none" strike="noStrike" cap="none">
                          <a:solidFill>
                            <a:srgbClr val="000000"/>
                          </a:solidFill>
                        </a:rPr>
                        <a:t>pportunities</a:t>
                      </a:r>
                      <a:endParaRPr u="none" strike="noStrike" cap="none">
                        <a:solidFill>
                          <a:srgbClr val="000000"/>
                        </a:solidFill>
                      </a:endParaRPr>
                    </a:p>
                  </a:txBody>
                  <a:tcPr marL="35725" marR="35725" marT="26800" marB="2680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93C47D"/>
                    </a:solidFill>
                  </a:tcPr>
                </a:tc>
                <a:tc>
                  <a:txBody>
                    <a:bodyPr/>
                    <a:lstStyle/>
                    <a:p>
                      <a:pPr marL="0" marR="0" lvl="0" indent="0" algn="ctr" rtl="0">
                        <a:lnSpc>
                          <a:spcPct val="100000"/>
                        </a:lnSpc>
                        <a:spcBef>
                          <a:spcPts val="0"/>
                        </a:spcBef>
                        <a:spcAft>
                          <a:spcPts val="0"/>
                        </a:spcAft>
                        <a:buClr>
                          <a:srgbClr val="7B867F"/>
                        </a:buClr>
                        <a:buSzPts val="800"/>
                        <a:buFont typeface="Palatino"/>
                        <a:buNone/>
                      </a:pPr>
                      <a:r>
                        <a:rPr lang="en-US" u="none" strike="noStrike" cap="none">
                          <a:solidFill>
                            <a:srgbClr val="000000"/>
                          </a:solidFill>
                        </a:rPr>
                        <a:t>Weight</a:t>
                      </a:r>
                      <a:endParaRPr u="none" strike="noStrike" cap="none">
                        <a:solidFill>
                          <a:srgbClr val="000000"/>
                        </a:solidFill>
                      </a:endParaRPr>
                    </a:p>
                  </a:txBody>
                  <a:tcPr marL="35725" marR="35725" marT="26800" marB="2680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93C47D"/>
                    </a:solidFill>
                  </a:tcPr>
                </a:tc>
                <a:tc>
                  <a:txBody>
                    <a:bodyPr/>
                    <a:lstStyle/>
                    <a:p>
                      <a:pPr marL="0" marR="0" lvl="0" indent="0" algn="ctr" rtl="0">
                        <a:lnSpc>
                          <a:spcPct val="100000"/>
                        </a:lnSpc>
                        <a:spcBef>
                          <a:spcPts val="0"/>
                        </a:spcBef>
                        <a:spcAft>
                          <a:spcPts val="0"/>
                        </a:spcAft>
                        <a:buClr>
                          <a:srgbClr val="7B867F"/>
                        </a:buClr>
                        <a:buSzPts val="800"/>
                        <a:buFont typeface="Palatino"/>
                        <a:buNone/>
                      </a:pPr>
                      <a:r>
                        <a:rPr lang="en-US" u="none" strike="noStrike" cap="none">
                          <a:solidFill>
                            <a:srgbClr val="000000"/>
                          </a:solidFill>
                        </a:rPr>
                        <a:t>Rating </a:t>
                      </a:r>
                      <a:endParaRPr u="none" strike="noStrike" cap="none">
                        <a:solidFill>
                          <a:srgbClr val="000000"/>
                        </a:solidFill>
                      </a:endParaRPr>
                    </a:p>
                  </a:txBody>
                  <a:tcPr marL="35725" marR="35725" marT="26800" marB="2680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93C47D"/>
                    </a:solidFill>
                  </a:tcPr>
                </a:tc>
                <a:tc>
                  <a:txBody>
                    <a:bodyPr/>
                    <a:lstStyle/>
                    <a:p>
                      <a:pPr marL="0" marR="0" lvl="0" indent="0" algn="ctr" rtl="0">
                        <a:lnSpc>
                          <a:spcPct val="100000"/>
                        </a:lnSpc>
                        <a:spcBef>
                          <a:spcPts val="0"/>
                        </a:spcBef>
                        <a:spcAft>
                          <a:spcPts val="0"/>
                        </a:spcAft>
                        <a:buClr>
                          <a:srgbClr val="7B867F"/>
                        </a:buClr>
                        <a:buSzPts val="800"/>
                        <a:buFont typeface="Palatino"/>
                        <a:buNone/>
                      </a:pPr>
                      <a:r>
                        <a:rPr lang="en-US" u="none" strike="noStrike" cap="none">
                          <a:solidFill>
                            <a:srgbClr val="000000"/>
                          </a:solidFill>
                        </a:rPr>
                        <a:t>Score</a:t>
                      </a:r>
                      <a:endParaRPr u="none" strike="noStrike" cap="none">
                        <a:solidFill>
                          <a:srgbClr val="000000"/>
                        </a:solidFill>
                      </a:endParaRPr>
                    </a:p>
                  </a:txBody>
                  <a:tcPr marL="35725" marR="35725" marT="26800" marB="2680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93C47D"/>
                    </a:solidFill>
                  </a:tcPr>
                </a:tc>
                <a:extLst>
                  <a:ext uri="{0D108BD9-81ED-4DB2-BD59-A6C34878D82A}">
                    <a16:rowId xmlns:a16="http://schemas.microsoft.com/office/drawing/2014/main" val="10000"/>
                  </a:ext>
                </a:extLst>
              </a:tr>
              <a:tr h="417175">
                <a:tc>
                  <a:txBody>
                    <a:bodyPr/>
                    <a:lstStyle/>
                    <a:p>
                      <a:pPr marL="0" marR="0" lvl="0" indent="0" algn="l" rtl="0">
                        <a:lnSpc>
                          <a:spcPct val="100000"/>
                        </a:lnSpc>
                        <a:spcBef>
                          <a:spcPts val="0"/>
                        </a:spcBef>
                        <a:spcAft>
                          <a:spcPts val="0"/>
                        </a:spcAft>
                        <a:buClr>
                          <a:srgbClr val="7B867F"/>
                        </a:buClr>
                        <a:buSzPts val="800"/>
                        <a:buFont typeface="Palatino"/>
                        <a:buNone/>
                      </a:pPr>
                      <a:r>
                        <a:rPr lang="en-US" sz="1200" b="0" u="none" strike="noStrike" cap="none">
                          <a:solidFill>
                            <a:srgbClr val="000000"/>
                          </a:solidFill>
                          <a:highlight>
                            <a:srgbClr val="FFFF00"/>
                          </a:highlight>
                        </a:rPr>
                        <a:t>1.Expansion in developing countries </a:t>
                      </a:r>
                      <a:endParaRPr sz="1200" b="0" u="none" strike="noStrike" cap="none">
                        <a:solidFill>
                          <a:srgbClr val="000000"/>
                        </a:solidFill>
                        <a:highlight>
                          <a:srgbClr val="FFFF00"/>
                        </a:highlight>
                      </a:endParaRPr>
                    </a:p>
                  </a:txBody>
                  <a:tcPr marL="35725" marR="35725" marT="26800" marB="2680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7B867F"/>
                        </a:buClr>
                        <a:buSzPts val="800"/>
                        <a:buFont typeface="Palatino"/>
                        <a:buNone/>
                      </a:pPr>
                      <a:r>
                        <a:rPr lang="en-US" sz="1200" b="0" u="none" strike="noStrike" cap="none">
                          <a:solidFill>
                            <a:srgbClr val="000000"/>
                          </a:solidFill>
                          <a:highlight>
                            <a:srgbClr val="FFFF00"/>
                          </a:highlight>
                        </a:rPr>
                        <a:t>0.025</a:t>
                      </a:r>
                      <a:endParaRPr sz="1200" b="0" u="none" strike="noStrike" cap="none">
                        <a:solidFill>
                          <a:srgbClr val="000000"/>
                        </a:solidFill>
                        <a:highlight>
                          <a:srgbClr val="FFFF00"/>
                        </a:highlight>
                      </a:endParaRPr>
                    </a:p>
                  </a:txBody>
                  <a:tcPr marL="35725" marR="35725" marT="26800" marB="2680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7B867F"/>
                        </a:buClr>
                        <a:buSzPts val="800"/>
                        <a:buFont typeface="Palatino"/>
                        <a:buNone/>
                      </a:pPr>
                      <a:r>
                        <a:rPr lang="en-US" sz="1200" b="0" u="none" strike="noStrike" cap="none">
                          <a:solidFill>
                            <a:srgbClr val="000000"/>
                          </a:solidFill>
                          <a:highlight>
                            <a:srgbClr val="FFFF00"/>
                          </a:highlight>
                        </a:rPr>
                        <a:t>4</a:t>
                      </a:r>
                      <a:endParaRPr sz="1200" b="0" u="none" strike="noStrike" cap="none">
                        <a:solidFill>
                          <a:srgbClr val="000000"/>
                        </a:solidFill>
                        <a:highlight>
                          <a:srgbClr val="FFFF00"/>
                        </a:highlight>
                      </a:endParaRPr>
                    </a:p>
                  </a:txBody>
                  <a:tcPr marL="35725" marR="35725" marT="26800" marB="2680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7B867F"/>
                        </a:buClr>
                        <a:buSzPts val="800"/>
                        <a:buFont typeface="Palatino"/>
                        <a:buNone/>
                      </a:pPr>
                      <a:r>
                        <a:rPr lang="en-US" sz="1200" b="0" u="none" strike="noStrike" cap="none">
                          <a:solidFill>
                            <a:srgbClr val="000000"/>
                          </a:solidFill>
                          <a:highlight>
                            <a:srgbClr val="FFFF00"/>
                          </a:highlight>
                        </a:rPr>
                        <a:t>0.100</a:t>
                      </a:r>
                      <a:endParaRPr sz="1200" b="0" u="none" strike="noStrike" cap="none">
                        <a:solidFill>
                          <a:srgbClr val="000000"/>
                        </a:solidFill>
                        <a:highlight>
                          <a:srgbClr val="FFFF00"/>
                        </a:highlight>
                      </a:endParaRPr>
                    </a:p>
                  </a:txBody>
                  <a:tcPr marL="35725" marR="35725" marT="26800" marB="2680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1"/>
                  </a:ext>
                </a:extLst>
              </a:tr>
              <a:tr h="417175">
                <a:tc>
                  <a:txBody>
                    <a:bodyPr/>
                    <a:lstStyle/>
                    <a:p>
                      <a:pPr marL="0" marR="0" lvl="0" indent="0" algn="l" rtl="0">
                        <a:lnSpc>
                          <a:spcPct val="100000"/>
                        </a:lnSpc>
                        <a:spcBef>
                          <a:spcPts val="0"/>
                        </a:spcBef>
                        <a:spcAft>
                          <a:spcPts val="0"/>
                        </a:spcAft>
                        <a:buClr>
                          <a:srgbClr val="7B867F"/>
                        </a:buClr>
                        <a:buSzPts val="800"/>
                        <a:buFont typeface="Palatino"/>
                        <a:buNone/>
                      </a:pPr>
                      <a:r>
                        <a:rPr lang="en-US" sz="1200" b="0" u="none" strike="noStrike" cap="none">
                          <a:solidFill>
                            <a:srgbClr val="000000"/>
                          </a:solidFill>
                          <a:highlight>
                            <a:srgbClr val="FFFF00"/>
                          </a:highlight>
                        </a:rPr>
                        <a:t>2.Business diversification </a:t>
                      </a:r>
                      <a:endParaRPr sz="1200" b="0" u="none" strike="noStrike" cap="none">
                        <a:solidFill>
                          <a:srgbClr val="000000"/>
                        </a:solidFill>
                        <a:highlight>
                          <a:srgbClr val="FFFF00"/>
                        </a:highlight>
                      </a:endParaRPr>
                    </a:p>
                  </a:txBody>
                  <a:tcPr marL="35725" marR="35725" marT="26800" marB="2680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7B867F"/>
                        </a:buClr>
                        <a:buSzPts val="800"/>
                        <a:buFont typeface="Palatino"/>
                        <a:buNone/>
                      </a:pPr>
                      <a:r>
                        <a:rPr lang="en-US" sz="1200" b="0" u="none" strike="noStrike" cap="none">
                          <a:solidFill>
                            <a:srgbClr val="000000"/>
                          </a:solidFill>
                          <a:highlight>
                            <a:srgbClr val="FFFF00"/>
                          </a:highlight>
                        </a:rPr>
                        <a:t>0.025</a:t>
                      </a:r>
                      <a:endParaRPr sz="1200" b="0" u="none" strike="noStrike" cap="none">
                        <a:solidFill>
                          <a:srgbClr val="000000"/>
                        </a:solidFill>
                        <a:highlight>
                          <a:srgbClr val="FFFF00"/>
                        </a:highlight>
                      </a:endParaRPr>
                    </a:p>
                  </a:txBody>
                  <a:tcPr marL="35725" marR="35725" marT="26800" marB="2680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7B867F"/>
                        </a:buClr>
                        <a:buSzPts val="800"/>
                        <a:buFont typeface="Palatino"/>
                        <a:buNone/>
                      </a:pPr>
                      <a:r>
                        <a:rPr lang="en-US" sz="1200" b="0" u="none" strike="noStrike" cap="none">
                          <a:solidFill>
                            <a:srgbClr val="000000"/>
                          </a:solidFill>
                          <a:highlight>
                            <a:srgbClr val="FFFF00"/>
                          </a:highlight>
                        </a:rPr>
                        <a:t>3</a:t>
                      </a:r>
                      <a:endParaRPr sz="1200" b="0" u="none" strike="noStrike" cap="none">
                        <a:solidFill>
                          <a:srgbClr val="000000"/>
                        </a:solidFill>
                        <a:highlight>
                          <a:srgbClr val="FFFF00"/>
                        </a:highlight>
                      </a:endParaRPr>
                    </a:p>
                  </a:txBody>
                  <a:tcPr marL="35725" marR="35725" marT="26800" marB="2680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7B867F"/>
                        </a:buClr>
                        <a:buSzPts val="800"/>
                        <a:buFont typeface="Palatino"/>
                        <a:buNone/>
                      </a:pPr>
                      <a:r>
                        <a:rPr lang="en-US" sz="1200" b="0" u="none" strike="noStrike" cap="none">
                          <a:solidFill>
                            <a:srgbClr val="000000"/>
                          </a:solidFill>
                          <a:highlight>
                            <a:srgbClr val="FFFF00"/>
                          </a:highlight>
                        </a:rPr>
                        <a:t>0.075</a:t>
                      </a:r>
                      <a:endParaRPr sz="1200" b="0" u="none" strike="noStrike" cap="none">
                        <a:solidFill>
                          <a:srgbClr val="000000"/>
                        </a:solidFill>
                        <a:highlight>
                          <a:srgbClr val="FFFF00"/>
                        </a:highlight>
                      </a:endParaRPr>
                    </a:p>
                  </a:txBody>
                  <a:tcPr marL="35725" marR="35725" marT="26800" marB="2680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2"/>
                  </a:ext>
                </a:extLst>
              </a:tr>
              <a:tr h="417175">
                <a:tc>
                  <a:txBody>
                    <a:bodyPr/>
                    <a:lstStyle/>
                    <a:p>
                      <a:pPr marL="0" marR="0" lvl="0" indent="0" algn="l" rtl="0">
                        <a:lnSpc>
                          <a:spcPct val="100000"/>
                        </a:lnSpc>
                        <a:spcBef>
                          <a:spcPts val="0"/>
                        </a:spcBef>
                        <a:spcAft>
                          <a:spcPts val="0"/>
                        </a:spcAft>
                        <a:buClr>
                          <a:srgbClr val="7B867F"/>
                        </a:buClr>
                        <a:buSzPts val="800"/>
                        <a:buFont typeface="Palatino"/>
                        <a:buNone/>
                      </a:pPr>
                      <a:r>
                        <a:rPr lang="en-US" sz="1200" b="0" u="none" strike="noStrike" cap="none">
                          <a:solidFill>
                            <a:srgbClr val="000000"/>
                          </a:solidFill>
                        </a:rPr>
                        <a:t>3. Partnership with other firms </a:t>
                      </a:r>
                      <a:endParaRPr sz="1200" b="0" u="none" strike="noStrike" cap="none">
                        <a:solidFill>
                          <a:srgbClr val="000000"/>
                        </a:solidFill>
                      </a:endParaRPr>
                    </a:p>
                  </a:txBody>
                  <a:tcPr marL="35725" marR="35725" marT="26800" marB="2680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7B867F"/>
                        </a:buClr>
                        <a:buSzPts val="800"/>
                        <a:buFont typeface="Palatino"/>
                        <a:buNone/>
                      </a:pPr>
                      <a:r>
                        <a:rPr lang="en-US" sz="1200" b="0" u="none" strike="noStrike" cap="none">
                          <a:solidFill>
                            <a:srgbClr val="000000"/>
                          </a:solidFill>
                        </a:rPr>
                        <a:t>0.030</a:t>
                      </a:r>
                      <a:endParaRPr sz="1200" b="0" u="none" strike="noStrike" cap="none">
                        <a:solidFill>
                          <a:srgbClr val="000000"/>
                        </a:solidFill>
                      </a:endParaRPr>
                    </a:p>
                  </a:txBody>
                  <a:tcPr marL="35725" marR="35725" marT="26800" marB="2680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7B867F"/>
                        </a:buClr>
                        <a:buSzPts val="800"/>
                        <a:buFont typeface="Palatino"/>
                        <a:buNone/>
                      </a:pPr>
                      <a:r>
                        <a:rPr lang="en-US" sz="1200" b="0" u="none" strike="noStrike" cap="none">
                          <a:solidFill>
                            <a:srgbClr val="000000"/>
                          </a:solidFill>
                        </a:rPr>
                        <a:t>2</a:t>
                      </a:r>
                      <a:endParaRPr sz="1200" b="0" u="none" strike="noStrike" cap="none">
                        <a:solidFill>
                          <a:srgbClr val="000000"/>
                        </a:solidFill>
                      </a:endParaRPr>
                    </a:p>
                  </a:txBody>
                  <a:tcPr marL="35725" marR="35725" marT="26800" marB="2680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7B867F"/>
                        </a:buClr>
                        <a:buSzPts val="800"/>
                        <a:buFont typeface="Palatino"/>
                        <a:buNone/>
                      </a:pPr>
                      <a:r>
                        <a:rPr lang="en-US" sz="1200" b="0" u="none" strike="noStrike" cap="none">
                          <a:solidFill>
                            <a:srgbClr val="000000"/>
                          </a:solidFill>
                        </a:rPr>
                        <a:t>0.060</a:t>
                      </a:r>
                      <a:endParaRPr sz="1200" b="0" u="none" strike="noStrike" cap="none">
                        <a:solidFill>
                          <a:srgbClr val="000000"/>
                        </a:solidFill>
                      </a:endParaRPr>
                    </a:p>
                  </a:txBody>
                  <a:tcPr marL="35725" marR="35725" marT="26800" marB="2680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3"/>
                  </a:ext>
                </a:extLst>
              </a:tr>
              <a:tr h="417175">
                <a:tc>
                  <a:txBody>
                    <a:bodyPr/>
                    <a:lstStyle/>
                    <a:p>
                      <a:pPr marL="0" marR="0" lvl="0" indent="0" algn="l" rtl="0">
                        <a:lnSpc>
                          <a:spcPct val="100000"/>
                        </a:lnSpc>
                        <a:spcBef>
                          <a:spcPts val="0"/>
                        </a:spcBef>
                        <a:spcAft>
                          <a:spcPts val="0"/>
                        </a:spcAft>
                        <a:buClr>
                          <a:srgbClr val="7B867F"/>
                        </a:buClr>
                        <a:buSzPts val="800"/>
                        <a:buFont typeface="Palatino"/>
                        <a:buNone/>
                      </a:pPr>
                      <a:r>
                        <a:rPr lang="en-US" sz="1200" b="0" u="none" strike="noStrike" cap="none">
                          <a:solidFill>
                            <a:srgbClr val="000000"/>
                          </a:solidFill>
                        </a:rPr>
                        <a:t>4. Product innovation and new growth platforms </a:t>
                      </a:r>
                      <a:endParaRPr sz="1200" b="0" u="none" strike="noStrike" cap="none">
                        <a:solidFill>
                          <a:srgbClr val="000000"/>
                        </a:solidFill>
                      </a:endParaRPr>
                    </a:p>
                  </a:txBody>
                  <a:tcPr marL="35725" marR="35725" marT="26800" marB="2680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7B867F"/>
                        </a:buClr>
                        <a:buSzPts val="800"/>
                        <a:buFont typeface="Palatino"/>
                        <a:buNone/>
                      </a:pPr>
                      <a:r>
                        <a:rPr lang="en-US" sz="1200" b="0" u="none" strike="noStrike" cap="none">
                          <a:solidFill>
                            <a:srgbClr val="000000"/>
                          </a:solidFill>
                        </a:rPr>
                        <a:t>0.030</a:t>
                      </a:r>
                      <a:endParaRPr sz="1200" b="0" u="none" strike="noStrike" cap="none">
                        <a:solidFill>
                          <a:srgbClr val="000000"/>
                        </a:solidFill>
                      </a:endParaRPr>
                    </a:p>
                  </a:txBody>
                  <a:tcPr marL="35725" marR="35725" marT="26800" marB="2680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7B867F"/>
                        </a:buClr>
                        <a:buSzPts val="800"/>
                        <a:buFont typeface="Palatino"/>
                        <a:buNone/>
                      </a:pPr>
                      <a:r>
                        <a:rPr lang="en-US" sz="1200" b="0" u="none" strike="noStrike" cap="none">
                          <a:solidFill>
                            <a:srgbClr val="000000"/>
                          </a:solidFill>
                        </a:rPr>
                        <a:t>2</a:t>
                      </a:r>
                      <a:endParaRPr sz="1200" b="0" u="none" strike="noStrike" cap="none">
                        <a:solidFill>
                          <a:srgbClr val="000000"/>
                        </a:solidFill>
                      </a:endParaRPr>
                    </a:p>
                  </a:txBody>
                  <a:tcPr marL="35725" marR="35725" marT="26800" marB="2680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7B867F"/>
                        </a:buClr>
                        <a:buSzPts val="800"/>
                        <a:buFont typeface="Palatino"/>
                        <a:buNone/>
                      </a:pPr>
                      <a:r>
                        <a:rPr lang="en-US" sz="1200" b="0" u="none" strike="noStrike" cap="none">
                          <a:solidFill>
                            <a:srgbClr val="000000"/>
                          </a:solidFill>
                        </a:rPr>
                        <a:t>0.060</a:t>
                      </a:r>
                      <a:endParaRPr sz="1200" b="0" u="none" strike="noStrike" cap="none">
                        <a:solidFill>
                          <a:srgbClr val="000000"/>
                        </a:solidFill>
                      </a:endParaRPr>
                    </a:p>
                  </a:txBody>
                  <a:tcPr marL="35725" marR="35725" marT="26800" marB="2680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4"/>
                  </a:ext>
                </a:extLst>
              </a:tr>
              <a:tr h="417175">
                <a:tc>
                  <a:txBody>
                    <a:bodyPr/>
                    <a:lstStyle/>
                    <a:p>
                      <a:pPr marL="0" marR="0" lvl="0" indent="0" algn="l" rtl="0">
                        <a:lnSpc>
                          <a:spcPct val="100000"/>
                        </a:lnSpc>
                        <a:spcBef>
                          <a:spcPts val="0"/>
                        </a:spcBef>
                        <a:spcAft>
                          <a:spcPts val="0"/>
                        </a:spcAft>
                        <a:buClr>
                          <a:srgbClr val="7B867F"/>
                        </a:buClr>
                        <a:buSzPts val="800"/>
                        <a:buFont typeface="Palatino"/>
                        <a:buNone/>
                      </a:pPr>
                      <a:r>
                        <a:rPr lang="en-US" sz="1200" b="0" u="none" strike="noStrike" cap="none">
                          <a:solidFill>
                            <a:srgbClr val="000000"/>
                          </a:solidFill>
                        </a:rPr>
                        <a:t>5. Leverage Starbucks brand outside the store base</a:t>
                      </a:r>
                      <a:endParaRPr sz="1200" b="0" u="none" strike="noStrike" cap="none">
                        <a:solidFill>
                          <a:srgbClr val="000000"/>
                        </a:solidFill>
                      </a:endParaRPr>
                    </a:p>
                  </a:txBody>
                  <a:tcPr marL="35725" marR="35725" marT="26800" marB="2680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7B867F"/>
                        </a:buClr>
                        <a:buSzPts val="800"/>
                        <a:buFont typeface="Palatino"/>
                        <a:buNone/>
                      </a:pPr>
                      <a:r>
                        <a:rPr lang="en-US" sz="1200" b="0" u="none" strike="noStrike" cap="none">
                          <a:solidFill>
                            <a:srgbClr val="000000"/>
                          </a:solidFill>
                        </a:rPr>
                        <a:t>0.030</a:t>
                      </a:r>
                      <a:endParaRPr sz="1200" b="0" u="none" strike="noStrike" cap="none">
                        <a:solidFill>
                          <a:srgbClr val="000000"/>
                        </a:solidFill>
                      </a:endParaRPr>
                    </a:p>
                  </a:txBody>
                  <a:tcPr marL="35725" marR="35725" marT="26800" marB="2680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7B867F"/>
                        </a:buClr>
                        <a:buSzPts val="800"/>
                        <a:buFont typeface="Palatino"/>
                        <a:buNone/>
                      </a:pPr>
                      <a:r>
                        <a:rPr lang="en-US" sz="1200" b="0" u="none" strike="noStrike" cap="none">
                          <a:solidFill>
                            <a:srgbClr val="000000"/>
                          </a:solidFill>
                        </a:rPr>
                        <a:t>1</a:t>
                      </a:r>
                      <a:endParaRPr sz="1200" b="0" u="none" strike="noStrike" cap="none">
                        <a:solidFill>
                          <a:srgbClr val="000000"/>
                        </a:solidFill>
                      </a:endParaRPr>
                    </a:p>
                  </a:txBody>
                  <a:tcPr marL="35725" marR="35725" marT="26800" marB="2680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7B867F"/>
                        </a:buClr>
                        <a:buSzPts val="800"/>
                        <a:buFont typeface="Palatino"/>
                        <a:buNone/>
                      </a:pPr>
                      <a:r>
                        <a:rPr lang="en-US" sz="1200" b="0" u="none" strike="noStrike" cap="none">
                          <a:solidFill>
                            <a:srgbClr val="000000"/>
                          </a:solidFill>
                        </a:rPr>
                        <a:t>0.030</a:t>
                      </a:r>
                      <a:endParaRPr sz="1200" b="0" u="none" strike="noStrike" cap="none">
                        <a:solidFill>
                          <a:srgbClr val="000000"/>
                        </a:solidFill>
                      </a:endParaRPr>
                    </a:p>
                  </a:txBody>
                  <a:tcPr marL="35725" marR="35725" marT="26800" marB="2680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5"/>
                  </a:ext>
                </a:extLst>
              </a:tr>
              <a:tr h="417175">
                <a:tc>
                  <a:txBody>
                    <a:bodyPr/>
                    <a:lstStyle/>
                    <a:p>
                      <a:pPr marL="0" marR="0" lvl="0" indent="0" algn="l" rtl="0">
                        <a:lnSpc>
                          <a:spcPct val="100000"/>
                        </a:lnSpc>
                        <a:spcBef>
                          <a:spcPts val="0"/>
                        </a:spcBef>
                        <a:spcAft>
                          <a:spcPts val="0"/>
                        </a:spcAft>
                        <a:buClr>
                          <a:srgbClr val="7B867F"/>
                        </a:buClr>
                        <a:buSzPts val="800"/>
                        <a:buFont typeface="Palatino"/>
                        <a:buNone/>
                      </a:pPr>
                      <a:r>
                        <a:rPr lang="en-US" sz="1200" b="0" u="none" strike="noStrike" cap="none">
                          <a:solidFill>
                            <a:srgbClr val="000000"/>
                          </a:solidFill>
                        </a:rPr>
                        <a:t>6. Expand in Chinese market </a:t>
                      </a:r>
                      <a:endParaRPr sz="1200" b="0" u="none" strike="noStrike" cap="none">
                        <a:solidFill>
                          <a:srgbClr val="000000"/>
                        </a:solidFill>
                      </a:endParaRPr>
                    </a:p>
                  </a:txBody>
                  <a:tcPr marL="35725" marR="35725" marT="26800" marB="2680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7B867F"/>
                        </a:buClr>
                        <a:buSzPts val="800"/>
                        <a:buFont typeface="Palatino"/>
                        <a:buNone/>
                      </a:pPr>
                      <a:r>
                        <a:rPr lang="en-US" sz="1200" b="0" u="none" strike="noStrike" cap="none">
                          <a:solidFill>
                            <a:srgbClr val="000000"/>
                          </a:solidFill>
                        </a:rPr>
                        <a:t>0.035</a:t>
                      </a:r>
                      <a:endParaRPr sz="1200" b="0" u="none" strike="noStrike" cap="none">
                        <a:solidFill>
                          <a:srgbClr val="000000"/>
                        </a:solidFill>
                      </a:endParaRPr>
                    </a:p>
                  </a:txBody>
                  <a:tcPr marL="35725" marR="35725" marT="26800" marB="2680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7B867F"/>
                        </a:buClr>
                        <a:buSzPts val="800"/>
                        <a:buFont typeface="Palatino"/>
                        <a:buNone/>
                      </a:pPr>
                      <a:r>
                        <a:rPr lang="en-US" sz="1200" b="0" u="none" strike="noStrike" cap="none">
                          <a:solidFill>
                            <a:srgbClr val="000000"/>
                          </a:solidFill>
                        </a:rPr>
                        <a:t>3</a:t>
                      </a:r>
                      <a:endParaRPr sz="1200" b="0" u="none" strike="noStrike" cap="none">
                        <a:solidFill>
                          <a:srgbClr val="000000"/>
                        </a:solidFill>
                      </a:endParaRPr>
                    </a:p>
                  </a:txBody>
                  <a:tcPr marL="35725" marR="35725" marT="26800" marB="2680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7B867F"/>
                        </a:buClr>
                        <a:buSzPts val="800"/>
                        <a:buFont typeface="Palatino"/>
                        <a:buNone/>
                      </a:pPr>
                      <a:r>
                        <a:rPr lang="en-US" sz="1200" b="0" u="none" strike="noStrike" cap="none">
                          <a:solidFill>
                            <a:srgbClr val="000000"/>
                          </a:solidFill>
                        </a:rPr>
                        <a:t>0.105</a:t>
                      </a:r>
                      <a:endParaRPr sz="1200" b="0" u="none" strike="noStrike" cap="none">
                        <a:solidFill>
                          <a:srgbClr val="000000"/>
                        </a:solidFill>
                      </a:endParaRPr>
                    </a:p>
                  </a:txBody>
                  <a:tcPr marL="35725" marR="35725" marT="26800" marB="2680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6"/>
                  </a:ext>
                </a:extLst>
              </a:tr>
              <a:tr h="417175">
                <a:tc>
                  <a:txBody>
                    <a:bodyPr/>
                    <a:lstStyle/>
                    <a:p>
                      <a:pPr marL="0" marR="0" lvl="0" indent="0" algn="l" rtl="0">
                        <a:lnSpc>
                          <a:spcPct val="100000"/>
                        </a:lnSpc>
                        <a:spcBef>
                          <a:spcPts val="0"/>
                        </a:spcBef>
                        <a:spcAft>
                          <a:spcPts val="0"/>
                        </a:spcAft>
                        <a:buClr>
                          <a:srgbClr val="7B867F"/>
                        </a:buClr>
                        <a:buSzPts val="800"/>
                        <a:buFont typeface="Palatino"/>
                        <a:buNone/>
                      </a:pPr>
                      <a:r>
                        <a:rPr lang="en-US" sz="1200" b="0" u="none" strike="noStrike" cap="none">
                          <a:solidFill>
                            <a:srgbClr val="000000"/>
                          </a:solidFill>
                        </a:rPr>
                        <a:t>7. High growth potential of the single-serve coffee market </a:t>
                      </a:r>
                      <a:endParaRPr sz="1200" b="0" u="none" strike="noStrike" cap="none">
                        <a:solidFill>
                          <a:srgbClr val="000000"/>
                        </a:solidFill>
                      </a:endParaRPr>
                    </a:p>
                  </a:txBody>
                  <a:tcPr marL="35725" marR="35725" marT="26800" marB="2680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7B867F"/>
                        </a:buClr>
                        <a:buSzPts val="800"/>
                        <a:buFont typeface="Palatino"/>
                        <a:buNone/>
                      </a:pPr>
                      <a:r>
                        <a:rPr lang="en-US" sz="1200" b="0" u="none" strike="noStrike" cap="none">
                          <a:solidFill>
                            <a:srgbClr val="000000"/>
                          </a:solidFill>
                        </a:rPr>
                        <a:t>0.040</a:t>
                      </a:r>
                      <a:endParaRPr sz="1200" b="0" u="none" strike="noStrike" cap="none">
                        <a:solidFill>
                          <a:srgbClr val="000000"/>
                        </a:solidFill>
                      </a:endParaRPr>
                    </a:p>
                  </a:txBody>
                  <a:tcPr marL="35725" marR="35725" marT="26800" marB="2680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7B867F"/>
                        </a:buClr>
                        <a:buSzPts val="800"/>
                        <a:buFont typeface="Palatino"/>
                        <a:buNone/>
                      </a:pPr>
                      <a:r>
                        <a:rPr lang="en-US" sz="1200" b="0" u="none" strike="noStrike" cap="none">
                          <a:solidFill>
                            <a:srgbClr val="000000"/>
                          </a:solidFill>
                        </a:rPr>
                        <a:t>4</a:t>
                      </a:r>
                      <a:endParaRPr sz="1200" b="0" u="none" strike="noStrike" cap="none">
                        <a:solidFill>
                          <a:srgbClr val="000000"/>
                        </a:solidFill>
                      </a:endParaRPr>
                    </a:p>
                  </a:txBody>
                  <a:tcPr marL="35725" marR="35725" marT="26800" marB="2680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7B867F"/>
                        </a:buClr>
                        <a:buSzPts val="800"/>
                        <a:buFont typeface="Palatino"/>
                        <a:buNone/>
                      </a:pPr>
                      <a:r>
                        <a:rPr lang="en-US" sz="1200" b="0" u="none" strike="noStrike" cap="none">
                          <a:solidFill>
                            <a:srgbClr val="000000"/>
                          </a:solidFill>
                        </a:rPr>
                        <a:t>0.160</a:t>
                      </a:r>
                      <a:endParaRPr sz="1200" b="0" u="none" strike="noStrike" cap="none">
                        <a:solidFill>
                          <a:srgbClr val="000000"/>
                        </a:solidFill>
                      </a:endParaRPr>
                    </a:p>
                  </a:txBody>
                  <a:tcPr marL="35725" marR="35725" marT="26800" marB="2680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7"/>
                  </a:ext>
                </a:extLst>
              </a:tr>
              <a:tr h="417175">
                <a:tc>
                  <a:txBody>
                    <a:bodyPr/>
                    <a:lstStyle/>
                    <a:p>
                      <a:pPr marL="0" marR="0" lvl="0" indent="0" algn="l" rtl="0">
                        <a:lnSpc>
                          <a:spcPct val="100000"/>
                        </a:lnSpc>
                        <a:spcBef>
                          <a:spcPts val="0"/>
                        </a:spcBef>
                        <a:spcAft>
                          <a:spcPts val="0"/>
                        </a:spcAft>
                        <a:buClr>
                          <a:srgbClr val="7B867F"/>
                        </a:buClr>
                        <a:buSzPts val="800"/>
                        <a:buFont typeface="Palatino"/>
                        <a:buNone/>
                      </a:pPr>
                      <a:r>
                        <a:rPr lang="en-US" sz="1200" b="0" u="none" strike="noStrike" cap="none">
                          <a:solidFill>
                            <a:srgbClr val="000000"/>
                          </a:solidFill>
                        </a:rPr>
                        <a:t>8. High growth potential for courtesy coffee product</a:t>
                      </a:r>
                      <a:endParaRPr sz="1200" b="0" u="none" strike="noStrike" cap="none">
                        <a:solidFill>
                          <a:srgbClr val="000000"/>
                        </a:solidFill>
                      </a:endParaRPr>
                    </a:p>
                  </a:txBody>
                  <a:tcPr marL="35725" marR="35725" marT="26800" marB="2680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7B867F"/>
                        </a:buClr>
                        <a:buSzPts val="800"/>
                        <a:buFont typeface="Palatino"/>
                        <a:buNone/>
                      </a:pPr>
                      <a:r>
                        <a:rPr lang="en-US" sz="1200" b="0" u="none" strike="noStrike" cap="none">
                          <a:solidFill>
                            <a:srgbClr val="000000"/>
                          </a:solidFill>
                        </a:rPr>
                        <a:t>0.045</a:t>
                      </a:r>
                      <a:endParaRPr sz="1200" b="0" u="none" strike="noStrike" cap="none">
                        <a:solidFill>
                          <a:srgbClr val="000000"/>
                        </a:solidFill>
                      </a:endParaRPr>
                    </a:p>
                  </a:txBody>
                  <a:tcPr marL="35725" marR="35725" marT="26800" marB="2680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7B867F"/>
                        </a:buClr>
                        <a:buSzPts val="800"/>
                        <a:buFont typeface="Palatino"/>
                        <a:buNone/>
                      </a:pPr>
                      <a:r>
                        <a:rPr lang="en-US" sz="1200" b="0" u="none" strike="noStrike" cap="none">
                          <a:solidFill>
                            <a:srgbClr val="000000"/>
                          </a:solidFill>
                        </a:rPr>
                        <a:t>2</a:t>
                      </a:r>
                      <a:endParaRPr sz="1200" b="0" u="none" strike="noStrike" cap="none">
                        <a:solidFill>
                          <a:srgbClr val="000000"/>
                        </a:solidFill>
                      </a:endParaRPr>
                    </a:p>
                  </a:txBody>
                  <a:tcPr marL="35725" marR="35725" marT="26800" marB="2680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7B867F"/>
                        </a:buClr>
                        <a:buSzPts val="800"/>
                        <a:buFont typeface="Palatino"/>
                        <a:buNone/>
                      </a:pPr>
                      <a:r>
                        <a:rPr lang="en-US" sz="1200" b="0" u="none" strike="noStrike" cap="none">
                          <a:solidFill>
                            <a:srgbClr val="000000"/>
                          </a:solidFill>
                        </a:rPr>
                        <a:t>0.090</a:t>
                      </a:r>
                      <a:endParaRPr sz="1200" b="0" u="none" strike="noStrike" cap="none">
                        <a:solidFill>
                          <a:srgbClr val="000000"/>
                        </a:solidFill>
                      </a:endParaRPr>
                    </a:p>
                  </a:txBody>
                  <a:tcPr marL="35725" marR="35725" marT="26800" marB="2680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8"/>
                  </a:ext>
                </a:extLst>
              </a:tr>
              <a:tr h="417175">
                <a:tc>
                  <a:txBody>
                    <a:bodyPr/>
                    <a:lstStyle/>
                    <a:p>
                      <a:pPr marL="0" marR="0" lvl="0" indent="0" algn="l" rtl="0">
                        <a:lnSpc>
                          <a:spcPct val="100000"/>
                        </a:lnSpc>
                        <a:spcBef>
                          <a:spcPts val="0"/>
                        </a:spcBef>
                        <a:spcAft>
                          <a:spcPts val="0"/>
                        </a:spcAft>
                        <a:buClr>
                          <a:srgbClr val="7B867F"/>
                        </a:buClr>
                        <a:buSzPts val="800"/>
                        <a:buFont typeface="Palatino"/>
                        <a:buNone/>
                      </a:pPr>
                      <a:r>
                        <a:rPr lang="en-US" sz="1200" b="0" u="none" strike="noStrike" cap="none">
                          <a:solidFill>
                            <a:srgbClr val="000000"/>
                          </a:solidFill>
                        </a:rPr>
                        <a:t>9. Increase in the number of diners out-customers </a:t>
                      </a:r>
                      <a:endParaRPr sz="1200" b="0" u="none" strike="noStrike" cap="none">
                        <a:solidFill>
                          <a:srgbClr val="000000"/>
                        </a:solidFill>
                      </a:endParaRPr>
                    </a:p>
                  </a:txBody>
                  <a:tcPr marL="35725" marR="35725" marT="26800" marB="2680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7B867F"/>
                        </a:buClr>
                        <a:buSzPts val="800"/>
                        <a:buFont typeface="Palatino"/>
                        <a:buNone/>
                      </a:pPr>
                      <a:r>
                        <a:rPr lang="en-US" sz="1200" b="0" u="none" strike="noStrike" cap="none">
                          <a:solidFill>
                            <a:srgbClr val="000000"/>
                          </a:solidFill>
                        </a:rPr>
                        <a:t>0.050</a:t>
                      </a:r>
                      <a:endParaRPr sz="1200" b="0" u="none" strike="noStrike" cap="none">
                        <a:solidFill>
                          <a:srgbClr val="000000"/>
                        </a:solidFill>
                      </a:endParaRPr>
                    </a:p>
                  </a:txBody>
                  <a:tcPr marL="35725" marR="35725" marT="26800" marB="2680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7B867F"/>
                        </a:buClr>
                        <a:buSzPts val="800"/>
                        <a:buFont typeface="Palatino"/>
                        <a:buNone/>
                      </a:pPr>
                      <a:r>
                        <a:rPr lang="en-US" sz="1200" b="0" u="none" strike="noStrike" cap="none">
                          <a:solidFill>
                            <a:srgbClr val="000000"/>
                          </a:solidFill>
                        </a:rPr>
                        <a:t>2</a:t>
                      </a:r>
                      <a:endParaRPr sz="1200" b="0" u="none" strike="noStrike" cap="none">
                        <a:solidFill>
                          <a:srgbClr val="000000"/>
                        </a:solidFill>
                      </a:endParaRPr>
                    </a:p>
                  </a:txBody>
                  <a:tcPr marL="35725" marR="35725" marT="26800" marB="2680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7B867F"/>
                        </a:buClr>
                        <a:buSzPts val="800"/>
                        <a:buFont typeface="Palatino"/>
                        <a:buNone/>
                      </a:pPr>
                      <a:r>
                        <a:rPr lang="en-US" sz="1200" b="0" u="none" strike="noStrike" cap="none">
                          <a:solidFill>
                            <a:srgbClr val="000000"/>
                          </a:solidFill>
                        </a:rPr>
                        <a:t>0.100</a:t>
                      </a:r>
                      <a:endParaRPr sz="1200" b="0" u="none" strike="noStrike" cap="none">
                        <a:solidFill>
                          <a:srgbClr val="000000"/>
                        </a:solidFill>
                      </a:endParaRPr>
                    </a:p>
                  </a:txBody>
                  <a:tcPr marL="35725" marR="35725" marT="26800" marB="2680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9"/>
                  </a:ext>
                </a:extLst>
              </a:tr>
              <a:tr h="417175">
                <a:tc>
                  <a:txBody>
                    <a:bodyPr/>
                    <a:lstStyle/>
                    <a:p>
                      <a:pPr marL="0" marR="0" lvl="0" indent="0" algn="l" rtl="0">
                        <a:lnSpc>
                          <a:spcPct val="100000"/>
                        </a:lnSpc>
                        <a:spcBef>
                          <a:spcPts val="0"/>
                        </a:spcBef>
                        <a:spcAft>
                          <a:spcPts val="0"/>
                        </a:spcAft>
                        <a:buClr>
                          <a:srgbClr val="7B867F"/>
                        </a:buClr>
                        <a:buSzPts val="800"/>
                        <a:buFont typeface="Palatino"/>
                        <a:buNone/>
                      </a:pPr>
                      <a:r>
                        <a:rPr lang="en-US" sz="1200" b="0" u="none" strike="noStrike" cap="none">
                          <a:solidFill>
                            <a:srgbClr val="000000"/>
                          </a:solidFill>
                        </a:rPr>
                        <a:t>10. Flexible prices and offer smaller portion size </a:t>
                      </a:r>
                      <a:endParaRPr sz="1200" b="0" u="none" strike="noStrike" cap="none">
                        <a:solidFill>
                          <a:srgbClr val="000000"/>
                        </a:solidFill>
                      </a:endParaRPr>
                    </a:p>
                  </a:txBody>
                  <a:tcPr marL="35725" marR="35725" marT="26800" marB="2680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7B867F"/>
                        </a:buClr>
                        <a:buSzPts val="800"/>
                        <a:buFont typeface="Palatino"/>
                        <a:buNone/>
                      </a:pPr>
                      <a:r>
                        <a:rPr lang="en-US" sz="1200" b="0" u="none" strike="noStrike" cap="none">
                          <a:solidFill>
                            <a:srgbClr val="000000"/>
                          </a:solidFill>
                        </a:rPr>
                        <a:t>0.025</a:t>
                      </a:r>
                      <a:endParaRPr sz="1200" b="0" u="none" strike="noStrike" cap="none">
                        <a:solidFill>
                          <a:srgbClr val="000000"/>
                        </a:solidFill>
                      </a:endParaRPr>
                    </a:p>
                  </a:txBody>
                  <a:tcPr marL="35725" marR="35725" marT="26800" marB="2680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7B867F"/>
                        </a:buClr>
                        <a:buSzPts val="800"/>
                        <a:buFont typeface="Palatino"/>
                        <a:buNone/>
                      </a:pPr>
                      <a:r>
                        <a:rPr lang="en-US" sz="1200" b="0" u="none" strike="noStrike" cap="none">
                          <a:solidFill>
                            <a:srgbClr val="000000"/>
                          </a:solidFill>
                        </a:rPr>
                        <a:t>3</a:t>
                      </a:r>
                      <a:endParaRPr sz="1200" b="0" u="none" strike="noStrike" cap="none">
                        <a:solidFill>
                          <a:srgbClr val="000000"/>
                        </a:solidFill>
                      </a:endParaRPr>
                    </a:p>
                  </a:txBody>
                  <a:tcPr marL="35725" marR="35725" marT="26800" marB="2680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7B867F"/>
                        </a:buClr>
                        <a:buSzPts val="800"/>
                        <a:buFont typeface="Palatino"/>
                        <a:buNone/>
                      </a:pPr>
                      <a:r>
                        <a:rPr lang="en-US" sz="1200" b="0" u="none" strike="noStrike" cap="none">
                          <a:solidFill>
                            <a:srgbClr val="000000"/>
                          </a:solidFill>
                        </a:rPr>
                        <a:t>0.075</a:t>
                      </a:r>
                      <a:endParaRPr sz="1200" b="0" u="none" strike="noStrike" cap="none">
                        <a:solidFill>
                          <a:srgbClr val="000000"/>
                        </a:solidFill>
                      </a:endParaRPr>
                    </a:p>
                  </a:txBody>
                  <a:tcPr marL="35725" marR="35725" marT="26800" marB="2680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10"/>
                  </a:ext>
                </a:extLst>
              </a:tr>
            </a:tbl>
          </a:graphicData>
        </a:graphic>
      </p:graphicFrame>
      <p:sp>
        <p:nvSpPr>
          <p:cNvPr id="252" name="Google Shape;252;g6bc836f9db_0_231"/>
          <p:cNvSpPr txBox="1"/>
          <p:nvPr/>
        </p:nvSpPr>
        <p:spPr>
          <a:xfrm>
            <a:off x="1752100" y="-114450"/>
            <a:ext cx="5686500" cy="6633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2600">
                <a:latin typeface="Palatino"/>
                <a:ea typeface="Palatino"/>
                <a:cs typeface="Palatino"/>
                <a:sym typeface="Palatino"/>
              </a:rPr>
              <a:t>EFE-Analysis</a:t>
            </a:r>
            <a:endParaRPr sz="2600">
              <a:latin typeface="Palatino"/>
              <a:ea typeface="Palatino"/>
              <a:cs typeface="Palatino"/>
              <a:sym typeface="Palatino"/>
            </a:endParaRPr>
          </a:p>
        </p:txBody>
      </p:sp>
      <p:graphicFrame>
        <p:nvGraphicFramePr>
          <p:cNvPr id="253" name="Google Shape;253;g6bc836f9db_0_231"/>
          <p:cNvGraphicFramePr/>
          <p:nvPr/>
        </p:nvGraphicFramePr>
        <p:xfrm>
          <a:off x="7303175" y="3006550"/>
          <a:ext cx="3000000" cy="3000000"/>
        </p:xfrm>
        <a:graphic>
          <a:graphicData uri="http://schemas.openxmlformats.org/drawingml/2006/table">
            <a:tbl>
              <a:tblPr>
                <a:noFill/>
                <a:tableStyleId>{E47524D7-2335-4AB9-8CF1-0D968FAC3876}</a:tableStyleId>
              </a:tblPr>
              <a:tblGrid>
                <a:gridCol w="1828975">
                  <a:extLst>
                    <a:ext uri="{9D8B030D-6E8A-4147-A177-3AD203B41FA5}">
                      <a16:colId xmlns:a16="http://schemas.microsoft.com/office/drawing/2014/main" val="20000"/>
                    </a:ext>
                  </a:extLst>
                </a:gridCol>
              </a:tblGrid>
              <a:tr h="381000">
                <a:tc>
                  <a:txBody>
                    <a:bodyPr/>
                    <a:lstStyle/>
                    <a:p>
                      <a:pPr marL="0" lvl="0" indent="0" algn="l" rtl="0">
                        <a:spcBef>
                          <a:spcPts val="0"/>
                        </a:spcBef>
                        <a:spcAft>
                          <a:spcPts val="0"/>
                        </a:spcAft>
                        <a:buNone/>
                      </a:pPr>
                      <a:r>
                        <a:rPr lang="en-US" b="1">
                          <a:latin typeface="Palatino"/>
                          <a:ea typeface="Palatino"/>
                          <a:cs typeface="Palatino"/>
                          <a:sym typeface="Palatino"/>
                        </a:rPr>
                        <a:t>Rating Scale:</a:t>
                      </a:r>
                      <a:endParaRPr b="1">
                        <a:latin typeface="Palatino"/>
                        <a:ea typeface="Palatino"/>
                        <a:cs typeface="Palatino"/>
                        <a:sym typeface="Palatino"/>
                      </a:endParaRPr>
                    </a:p>
                  </a:txBody>
                  <a:tcPr marL="91425" marR="91425" marT="91425" marB="91425">
                    <a:solidFill>
                      <a:srgbClr val="93C47D"/>
                    </a:solidFill>
                  </a:tcPr>
                </a:tc>
                <a:extLst>
                  <a:ext uri="{0D108BD9-81ED-4DB2-BD59-A6C34878D82A}">
                    <a16:rowId xmlns:a16="http://schemas.microsoft.com/office/drawing/2014/main" val="10000"/>
                  </a:ext>
                </a:extLst>
              </a:tr>
              <a:tr h="381000">
                <a:tc>
                  <a:txBody>
                    <a:bodyPr/>
                    <a:lstStyle/>
                    <a:p>
                      <a:pPr marL="0" lvl="0" indent="0" algn="l" rtl="0">
                        <a:spcBef>
                          <a:spcPts val="0"/>
                        </a:spcBef>
                        <a:spcAft>
                          <a:spcPts val="0"/>
                        </a:spcAft>
                        <a:buNone/>
                      </a:pPr>
                      <a:r>
                        <a:rPr lang="en-US">
                          <a:latin typeface="Palatino"/>
                          <a:ea typeface="Palatino"/>
                          <a:cs typeface="Palatino"/>
                          <a:sym typeface="Palatino"/>
                        </a:rPr>
                        <a:t>4 = Superior</a:t>
                      </a:r>
                      <a:endParaRPr>
                        <a:latin typeface="Palatino"/>
                        <a:ea typeface="Palatino"/>
                        <a:cs typeface="Palatino"/>
                        <a:sym typeface="Palatino"/>
                      </a:endParaRPr>
                    </a:p>
                  </a:txBody>
                  <a:tcPr marL="91425" marR="91425" marT="91425" marB="91425"/>
                </a:tc>
                <a:extLst>
                  <a:ext uri="{0D108BD9-81ED-4DB2-BD59-A6C34878D82A}">
                    <a16:rowId xmlns:a16="http://schemas.microsoft.com/office/drawing/2014/main" val="10001"/>
                  </a:ext>
                </a:extLst>
              </a:tr>
              <a:tr h="381000">
                <a:tc>
                  <a:txBody>
                    <a:bodyPr/>
                    <a:lstStyle/>
                    <a:p>
                      <a:pPr marL="0" lvl="0" indent="0" algn="l" rtl="0">
                        <a:spcBef>
                          <a:spcPts val="0"/>
                        </a:spcBef>
                        <a:spcAft>
                          <a:spcPts val="0"/>
                        </a:spcAft>
                        <a:buNone/>
                      </a:pPr>
                      <a:r>
                        <a:rPr lang="en-US">
                          <a:latin typeface="Palatino"/>
                          <a:ea typeface="Palatino"/>
                          <a:cs typeface="Palatino"/>
                          <a:sym typeface="Palatino"/>
                        </a:rPr>
                        <a:t>3 = Above Average</a:t>
                      </a:r>
                      <a:endParaRPr>
                        <a:latin typeface="Palatino"/>
                        <a:ea typeface="Palatino"/>
                        <a:cs typeface="Palatino"/>
                        <a:sym typeface="Palatino"/>
                      </a:endParaRPr>
                    </a:p>
                  </a:txBody>
                  <a:tcPr marL="91425" marR="91425" marT="91425" marB="91425"/>
                </a:tc>
                <a:extLst>
                  <a:ext uri="{0D108BD9-81ED-4DB2-BD59-A6C34878D82A}">
                    <a16:rowId xmlns:a16="http://schemas.microsoft.com/office/drawing/2014/main" val="10002"/>
                  </a:ext>
                </a:extLst>
              </a:tr>
              <a:tr h="381000">
                <a:tc>
                  <a:txBody>
                    <a:bodyPr/>
                    <a:lstStyle/>
                    <a:p>
                      <a:pPr marL="0" lvl="0" indent="0" algn="l" rtl="0">
                        <a:spcBef>
                          <a:spcPts val="0"/>
                        </a:spcBef>
                        <a:spcAft>
                          <a:spcPts val="0"/>
                        </a:spcAft>
                        <a:buNone/>
                      </a:pPr>
                      <a:r>
                        <a:rPr lang="en-US">
                          <a:latin typeface="Palatino"/>
                          <a:ea typeface="Palatino"/>
                          <a:cs typeface="Palatino"/>
                          <a:sym typeface="Palatino"/>
                        </a:rPr>
                        <a:t>2 = Average</a:t>
                      </a:r>
                      <a:endParaRPr>
                        <a:latin typeface="Palatino"/>
                        <a:ea typeface="Palatino"/>
                        <a:cs typeface="Palatino"/>
                        <a:sym typeface="Palatino"/>
                      </a:endParaRPr>
                    </a:p>
                  </a:txBody>
                  <a:tcPr marL="91425" marR="91425" marT="91425" marB="91425"/>
                </a:tc>
                <a:extLst>
                  <a:ext uri="{0D108BD9-81ED-4DB2-BD59-A6C34878D82A}">
                    <a16:rowId xmlns:a16="http://schemas.microsoft.com/office/drawing/2014/main" val="10003"/>
                  </a:ext>
                </a:extLst>
              </a:tr>
              <a:tr h="381000">
                <a:tc>
                  <a:txBody>
                    <a:bodyPr/>
                    <a:lstStyle/>
                    <a:p>
                      <a:pPr marL="0" lvl="0" indent="0" algn="l" rtl="0">
                        <a:spcBef>
                          <a:spcPts val="0"/>
                        </a:spcBef>
                        <a:spcAft>
                          <a:spcPts val="0"/>
                        </a:spcAft>
                        <a:buNone/>
                      </a:pPr>
                      <a:r>
                        <a:rPr lang="en-US">
                          <a:latin typeface="Palatino"/>
                          <a:ea typeface="Palatino"/>
                          <a:cs typeface="Palatino"/>
                          <a:sym typeface="Palatino"/>
                        </a:rPr>
                        <a:t>1 = Poor</a:t>
                      </a:r>
                      <a:endParaRPr>
                        <a:latin typeface="Palatino"/>
                        <a:ea typeface="Palatino"/>
                        <a:cs typeface="Palatino"/>
                        <a:sym typeface="Palatino"/>
                      </a:endParaRPr>
                    </a:p>
                  </a:txBody>
                  <a:tcPr marL="91425" marR="91425" marT="91425" marB="91425"/>
                </a:tc>
                <a:extLst>
                  <a:ext uri="{0D108BD9-81ED-4DB2-BD59-A6C34878D82A}">
                    <a16:rowId xmlns:a16="http://schemas.microsoft.com/office/drawing/2014/main" val="10004"/>
                  </a:ext>
                </a:extLst>
              </a:tr>
            </a:tbl>
          </a:graphicData>
        </a:graphic>
      </p:graphicFrame>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57"/>
        <p:cNvGrpSpPr/>
        <p:nvPr/>
      </p:nvGrpSpPr>
      <p:grpSpPr>
        <a:xfrm>
          <a:off x="0" y="0"/>
          <a:ext cx="0" cy="0"/>
          <a:chOff x="0" y="0"/>
          <a:chExt cx="0" cy="0"/>
        </a:xfrm>
      </p:grpSpPr>
      <p:graphicFrame>
        <p:nvGraphicFramePr>
          <p:cNvPr id="258" name="Google Shape;258;g6bc836f9db_0_225"/>
          <p:cNvGraphicFramePr/>
          <p:nvPr/>
        </p:nvGraphicFramePr>
        <p:xfrm>
          <a:off x="-6" y="68"/>
          <a:ext cx="3000000" cy="3000000"/>
        </p:xfrm>
        <a:graphic>
          <a:graphicData uri="http://schemas.openxmlformats.org/drawingml/2006/table">
            <a:tbl>
              <a:tblPr>
                <a:noFill/>
                <a:tableStyleId>{FE1A02DA-BEB6-4038-8FA4-D2C8CD06FE4B}</a:tableStyleId>
              </a:tblPr>
              <a:tblGrid>
                <a:gridCol w="4727425">
                  <a:extLst>
                    <a:ext uri="{9D8B030D-6E8A-4147-A177-3AD203B41FA5}">
                      <a16:colId xmlns:a16="http://schemas.microsoft.com/office/drawing/2014/main" val="20000"/>
                    </a:ext>
                  </a:extLst>
                </a:gridCol>
                <a:gridCol w="1695625">
                  <a:extLst>
                    <a:ext uri="{9D8B030D-6E8A-4147-A177-3AD203B41FA5}">
                      <a16:colId xmlns:a16="http://schemas.microsoft.com/office/drawing/2014/main" val="20001"/>
                    </a:ext>
                  </a:extLst>
                </a:gridCol>
                <a:gridCol w="1326425">
                  <a:extLst>
                    <a:ext uri="{9D8B030D-6E8A-4147-A177-3AD203B41FA5}">
                      <a16:colId xmlns:a16="http://schemas.microsoft.com/office/drawing/2014/main" val="20002"/>
                    </a:ext>
                  </a:extLst>
                </a:gridCol>
                <a:gridCol w="1394525">
                  <a:extLst>
                    <a:ext uri="{9D8B030D-6E8A-4147-A177-3AD203B41FA5}">
                      <a16:colId xmlns:a16="http://schemas.microsoft.com/office/drawing/2014/main" val="20003"/>
                    </a:ext>
                  </a:extLst>
                </a:gridCol>
              </a:tblGrid>
              <a:tr h="406150">
                <a:tc>
                  <a:txBody>
                    <a:bodyPr/>
                    <a:lstStyle/>
                    <a:p>
                      <a:pPr marL="0" marR="0" lvl="0" indent="0" algn="ctr" rtl="0">
                        <a:lnSpc>
                          <a:spcPct val="100000"/>
                        </a:lnSpc>
                        <a:spcBef>
                          <a:spcPts val="0"/>
                        </a:spcBef>
                        <a:spcAft>
                          <a:spcPts val="0"/>
                        </a:spcAft>
                        <a:buClr>
                          <a:srgbClr val="7B867F"/>
                        </a:buClr>
                        <a:buSzPts val="800"/>
                        <a:buFont typeface="Palatino"/>
                        <a:buNone/>
                      </a:pPr>
                      <a:r>
                        <a:rPr lang="en-US" sz="1800" u="none" strike="noStrike" cap="none">
                          <a:solidFill>
                            <a:srgbClr val="000000"/>
                          </a:solidFill>
                        </a:rPr>
                        <a:t>T</a:t>
                      </a:r>
                      <a:r>
                        <a:rPr lang="en-US" u="none" strike="noStrike" cap="none">
                          <a:solidFill>
                            <a:srgbClr val="000000"/>
                          </a:solidFill>
                        </a:rPr>
                        <a:t>hreats</a:t>
                      </a:r>
                      <a:endParaRPr u="none" strike="noStrike" cap="none">
                        <a:solidFill>
                          <a:srgbClr val="000000"/>
                        </a:solidFill>
                      </a:endParaRPr>
                    </a:p>
                  </a:txBody>
                  <a:tcPr marL="35725" marR="35725" marT="26800" marB="2680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93C47D"/>
                    </a:solidFill>
                  </a:tcPr>
                </a:tc>
                <a:tc>
                  <a:txBody>
                    <a:bodyPr/>
                    <a:lstStyle/>
                    <a:p>
                      <a:pPr marL="0" marR="0" lvl="0" indent="0" algn="ctr" rtl="0">
                        <a:lnSpc>
                          <a:spcPct val="100000"/>
                        </a:lnSpc>
                        <a:spcBef>
                          <a:spcPts val="0"/>
                        </a:spcBef>
                        <a:spcAft>
                          <a:spcPts val="0"/>
                        </a:spcAft>
                        <a:buClr>
                          <a:srgbClr val="7B867F"/>
                        </a:buClr>
                        <a:buSzPts val="800"/>
                        <a:buFont typeface="Palatino"/>
                        <a:buNone/>
                      </a:pPr>
                      <a:r>
                        <a:rPr lang="en-US" u="none" strike="noStrike" cap="none">
                          <a:solidFill>
                            <a:srgbClr val="000000"/>
                          </a:solidFill>
                        </a:rPr>
                        <a:t>Weight</a:t>
                      </a:r>
                      <a:endParaRPr u="none" strike="noStrike" cap="none">
                        <a:solidFill>
                          <a:srgbClr val="000000"/>
                        </a:solidFill>
                      </a:endParaRPr>
                    </a:p>
                  </a:txBody>
                  <a:tcPr marL="35725" marR="35725" marT="26800" marB="2680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93C47D"/>
                    </a:solidFill>
                  </a:tcPr>
                </a:tc>
                <a:tc>
                  <a:txBody>
                    <a:bodyPr/>
                    <a:lstStyle/>
                    <a:p>
                      <a:pPr marL="0" marR="0" lvl="0" indent="0" algn="ctr" rtl="0">
                        <a:lnSpc>
                          <a:spcPct val="100000"/>
                        </a:lnSpc>
                        <a:spcBef>
                          <a:spcPts val="0"/>
                        </a:spcBef>
                        <a:spcAft>
                          <a:spcPts val="0"/>
                        </a:spcAft>
                        <a:buClr>
                          <a:srgbClr val="7B867F"/>
                        </a:buClr>
                        <a:buSzPts val="800"/>
                        <a:buFont typeface="Palatino"/>
                        <a:buNone/>
                      </a:pPr>
                      <a:r>
                        <a:rPr lang="en-US" u="none" strike="noStrike" cap="none">
                          <a:solidFill>
                            <a:srgbClr val="000000"/>
                          </a:solidFill>
                        </a:rPr>
                        <a:t>Rating </a:t>
                      </a:r>
                      <a:endParaRPr u="none" strike="noStrike" cap="none">
                        <a:solidFill>
                          <a:srgbClr val="000000"/>
                        </a:solidFill>
                      </a:endParaRPr>
                    </a:p>
                  </a:txBody>
                  <a:tcPr marL="35725" marR="35725" marT="26800" marB="2680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93C47D"/>
                    </a:solidFill>
                  </a:tcPr>
                </a:tc>
                <a:tc>
                  <a:txBody>
                    <a:bodyPr/>
                    <a:lstStyle/>
                    <a:p>
                      <a:pPr marL="0" marR="0" lvl="0" indent="0" algn="ctr" rtl="0">
                        <a:lnSpc>
                          <a:spcPct val="100000"/>
                        </a:lnSpc>
                        <a:spcBef>
                          <a:spcPts val="0"/>
                        </a:spcBef>
                        <a:spcAft>
                          <a:spcPts val="0"/>
                        </a:spcAft>
                        <a:buClr>
                          <a:srgbClr val="7B867F"/>
                        </a:buClr>
                        <a:buSzPts val="800"/>
                        <a:buFont typeface="Palatino"/>
                        <a:buNone/>
                      </a:pPr>
                      <a:r>
                        <a:rPr lang="en-US" u="none" strike="noStrike" cap="none">
                          <a:solidFill>
                            <a:srgbClr val="000000"/>
                          </a:solidFill>
                        </a:rPr>
                        <a:t>Score</a:t>
                      </a:r>
                      <a:endParaRPr u="none" strike="noStrike" cap="none">
                        <a:solidFill>
                          <a:srgbClr val="000000"/>
                        </a:solidFill>
                      </a:endParaRPr>
                    </a:p>
                  </a:txBody>
                  <a:tcPr marL="35725" marR="35725" marT="26800" marB="2680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93C47D"/>
                    </a:solidFill>
                  </a:tcPr>
                </a:tc>
                <a:extLst>
                  <a:ext uri="{0D108BD9-81ED-4DB2-BD59-A6C34878D82A}">
                    <a16:rowId xmlns:a16="http://schemas.microsoft.com/office/drawing/2014/main" val="10000"/>
                  </a:ext>
                </a:extLst>
              </a:tr>
              <a:tr h="406150">
                <a:tc>
                  <a:txBody>
                    <a:bodyPr/>
                    <a:lstStyle/>
                    <a:p>
                      <a:pPr marL="171450" marR="0" lvl="0" indent="-146050" algn="l" rtl="0">
                        <a:lnSpc>
                          <a:spcPct val="100000"/>
                        </a:lnSpc>
                        <a:spcBef>
                          <a:spcPts val="0"/>
                        </a:spcBef>
                        <a:spcAft>
                          <a:spcPts val="0"/>
                        </a:spcAft>
                        <a:buClr>
                          <a:srgbClr val="000000"/>
                        </a:buClr>
                        <a:buSzPts val="1400"/>
                        <a:buFont typeface="Palatino"/>
                        <a:buAutoNum type="arabicPeriod"/>
                      </a:pPr>
                      <a:r>
                        <a:rPr lang="en-US" b="0" u="none" strike="noStrike" cap="none">
                          <a:solidFill>
                            <a:srgbClr val="000000"/>
                          </a:solidFill>
                          <a:highlight>
                            <a:srgbClr val="FFFF00"/>
                          </a:highlight>
                        </a:rPr>
                        <a:t>Competitions involving low-cost coffee sellers </a:t>
                      </a:r>
                      <a:endParaRPr b="0" u="none" strike="noStrike" cap="none">
                        <a:solidFill>
                          <a:srgbClr val="000000"/>
                        </a:solidFill>
                        <a:highlight>
                          <a:srgbClr val="FFFF00"/>
                        </a:highlight>
                      </a:endParaRPr>
                    </a:p>
                  </a:txBody>
                  <a:tcPr marL="35725" marR="35725" marT="26800" marB="2680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7B867F"/>
                        </a:buClr>
                        <a:buSzPts val="800"/>
                        <a:buFont typeface="Palatino"/>
                        <a:buNone/>
                      </a:pPr>
                      <a:r>
                        <a:rPr lang="en-US" b="0" u="none" strike="noStrike" cap="none">
                          <a:solidFill>
                            <a:srgbClr val="000000"/>
                          </a:solidFill>
                          <a:highlight>
                            <a:srgbClr val="FFFF00"/>
                          </a:highlight>
                        </a:rPr>
                        <a:t>0.060</a:t>
                      </a:r>
                      <a:endParaRPr b="0" u="none" strike="noStrike" cap="none">
                        <a:solidFill>
                          <a:srgbClr val="000000"/>
                        </a:solidFill>
                        <a:highlight>
                          <a:srgbClr val="FFFF00"/>
                        </a:highlight>
                      </a:endParaRPr>
                    </a:p>
                  </a:txBody>
                  <a:tcPr marL="35725" marR="35725" marT="26800" marB="2680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7B867F"/>
                        </a:buClr>
                        <a:buSzPts val="800"/>
                        <a:buFont typeface="Palatino"/>
                        <a:buNone/>
                      </a:pPr>
                      <a:r>
                        <a:rPr lang="en-US" b="0" u="none" strike="noStrike" cap="none">
                          <a:solidFill>
                            <a:srgbClr val="000000"/>
                          </a:solidFill>
                          <a:highlight>
                            <a:srgbClr val="FFFF00"/>
                          </a:highlight>
                        </a:rPr>
                        <a:t>4</a:t>
                      </a:r>
                      <a:endParaRPr b="0" u="none" strike="noStrike" cap="none">
                        <a:solidFill>
                          <a:srgbClr val="000000"/>
                        </a:solidFill>
                        <a:highlight>
                          <a:srgbClr val="FFFF00"/>
                        </a:highlight>
                      </a:endParaRPr>
                    </a:p>
                  </a:txBody>
                  <a:tcPr marL="35725" marR="35725" marT="26800" marB="2680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7B867F"/>
                        </a:buClr>
                        <a:buSzPts val="800"/>
                        <a:buFont typeface="Palatino"/>
                        <a:buNone/>
                      </a:pPr>
                      <a:r>
                        <a:rPr lang="en-US" b="0" u="none" strike="noStrike" cap="none">
                          <a:solidFill>
                            <a:srgbClr val="000000"/>
                          </a:solidFill>
                          <a:highlight>
                            <a:srgbClr val="FFFF00"/>
                          </a:highlight>
                        </a:rPr>
                        <a:t>0.240</a:t>
                      </a:r>
                      <a:endParaRPr b="0" u="none" strike="noStrike" cap="none">
                        <a:solidFill>
                          <a:srgbClr val="000000"/>
                        </a:solidFill>
                        <a:highlight>
                          <a:srgbClr val="FFFF00"/>
                        </a:highlight>
                      </a:endParaRPr>
                    </a:p>
                  </a:txBody>
                  <a:tcPr marL="35725" marR="35725" marT="26800" marB="2680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1"/>
                  </a:ext>
                </a:extLst>
              </a:tr>
              <a:tr h="406150">
                <a:tc>
                  <a:txBody>
                    <a:bodyPr/>
                    <a:lstStyle/>
                    <a:p>
                      <a:pPr marL="0" marR="0" lvl="0" indent="0" algn="l" rtl="0">
                        <a:lnSpc>
                          <a:spcPct val="100000"/>
                        </a:lnSpc>
                        <a:spcBef>
                          <a:spcPts val="0"/>
                        </a:spcBef>
                        <a:spcAft>
                          <a:spcPts val="0"/>
                        </a:spcAft>
                        <a:buClr>
                          <a:srgbClr val="7B867F"/>
                        </a:buClr>
                        <a:buSzPts val="800"/>
                        <a:buFont typeface="Palatino"/>
                        <a:buNone/>
                      </a:pPr>
                      <a:r>
                        <a:rPr lang="en-US" b="0" u="none" strike="noStrike" cap="none">
                          <a:solidFill>
                            <a:srgbClr val="000000"/>
                          </a:solidFill>
                          <a:highlight>
                            <a:srgbClr val="FFFF00"/>
                          </a:highlight>
                        </a:rPr>
                        <a:t>2. Imitations</a:t>
                      </a:r>
                      <a:endParaRPr b="0" u="none" strike="noStrike" cap="none">
                        <a:solidFill>
                          <a:srgbClr val="000000"/>
                        </a:solidFill>
                        <a:highlight>
                          <a:srgbClr val="FFFF00"/>
                        </a:highlight>
                      </a:endParaRPr>
                    </a:p>
                  </a:txBody>
                  <a:tcPr marL="35725" marR="35725" marT="26800" marB="2680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7B867F"/>
                        </a:buClr>
                        <a:buSzPts val="800"/>
                        <a:buFont typeface="Palatino"/>
                        <a:buNone/>
                      </a:pPr>
                      <a:r>
                        <a:rPr lang="en-US" b="0" u="none" strike="noStrike" cap="none">
                          <a:solidFill>
                            <a:srgbClr val="000000"/>
                          </a:solidFill>
                          <a:highlight>
                            <a:srgbClr val="FFFF00"/>
                          </a:highlight>
                        </a:rPr>
                        <a:t>0.065</a:t>
                      </a:r>
                      <a:endParaRPr b="0" u="none" strike="noStrike" cap="none">
                        <a:solidFill>
                          <a:srgbClr val="000000"/>
                        </a:solidFill>
                        <a:highlight>
                          <a:srgbClr val="FFFF00"/>
                        </a:highlight>
                      </a:endParaRPr>
                    </a:p>
                  </a:txBody>
                  <a:tcPr marL="35725" marR="35725" marT="26800" marB="2680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7B867F"/>
                        </a:buClr>
                        <a:buSzPts val="800"/>
                        <a:buFont typeface="Palatino"/>
                        <a:buNone/>
                      </a:pPr>
                      <a:r>
                        <a:rPr lang="en-US" b="0" u="none" strike="noStrike" cap="none">
                          <a:solidFill>
                            <a:srgbClr val="000000"/>
                          </a:solidFill>
                          <a:highlight>
                            <a:srgbClr val="FFFF00"/>
                          </a:highlight>
                        </a:rPr>
                        <a:t>3</a:t>
                      </a:r>
                      <a:endParaRPr b="0" u="none" strike="noStrike" cap="none">
                        <a:solidFill>
                          <a:srgbClr val="000000"/>
                        </a:solidFill>
                        <a:highlight>
                          <a:srgbClr val="FFFF00"/>
                        </a:highlight>
                      </a:endParaRPr>
                    </a:p>
                  </a:txBody>
                  <a:tcPr marL="35725" marR="35725" marT="26800" marB="2680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7B867F"/>
                        </a:buClr>
                        <a:buSzPts val="800"/>
                        <a:buFont typeface="Palatino"/>
                        <a:buNone/>
                      </a:pPr>
                      <a:r>
                        <a:rPr lang="en-US" b="0" u="none" strike="noStrike" cap="none">
                          <a:solidFill>
                            <a:srgbClr val="000000"/>
                          </a:solidFill>
                          <a:highlight>
                            <a:srgbClr val="FFFF00"/>
                          </a:highlight>
                        </a:rPr>
                        <a:t>0.195</a:t>
                      </a:r>
                      <a:endParaRPr b="0" u="none" strike="noStrike" cap="none">
                        <a:solidFill>
                          <a:srgbClr val="000000"/>
                        </a:solidFill>
                        <a:highlight>
                          <a:srgbClr val="FFFF00"/>
                        </a:highlight>
                      </a:endParaRPr>
                    </a:p>
                  </a:txBody>
                  <a:tcPr marL="35725" marR="35725" marT="26800" marB="2680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2"/>
                  </a:ext>
                </a:extLst>
              </a:tr>
              <a:tr h="406150">
                <a:tc>
                  <a:txBody>
                    <a:bodyPr/>
                    <a:lstStyle/>
                    <a:p>
                      <a:pPr marL="0" marR="0" lvl="0" indent="0" algn="l" rtl="0">
                        <a:lnSpc>
                          <a:spcPct val="100000"/>
                        </a:lnSpc>
                        <a:spcBef>
                          <a:spcPts val="0"/>
                        </a:spcBef>
                        <a:spcAft>
                          <a:spcPts val="0"/>
                        </a:spcAft>
                        <a:buClr>
                          <a:srgbClr val="7B867F"/>
                        </a:buClr>
                        <a:buSzPts val="800"/>
                        <a:buFont typeface="Palatino"/>
                        <a:buNone/>
                      </a:pPr>
                      <a:r>
                        <a:rPr lang="en-US" b="0" u="none" strike="noStrike" cap="none">
                          <a:solidFill>
                            <a:srgbClr val="000000"/>
                          </a:solidFill>
                        </a:rPr>
                        <a:t>3. Independent coffee house movement </a:t>
                      </a:r>
                      <a:endParaRPr b="0" u="none" strike="noStrike" cap="none">
                        <a:solidFill>
                          <a:srgbClr val="000000"/>
                        </a:solidFill>
                      </a:endParaRPr>
                    </a:p>
                  </a:txBody>
                  <a:tcPr marL="35725" marR="35725" marT="26800" marB="2680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7B867F"/>
                        </a:buClr>
                        <a:buSzPts val="800"/>
                        <a:buFont typeface="Palatino"/>
                        <a:buNone/>
                      </a:pPr>
                      <a:r>
                        <a:rPr lang="en-US" b="0" u="none" strike="noStrike" cap="none">
                          <a:solidFill>
                            <a:srgbClr val="000000"/>
                          </a:solidFill>
                        </a:rPr>
                        <a:t>0.070</a:t>
                      </a:r>
                      <a:endParaRPr b="0" u="none" strike="noStrike" cap="none">
                        <a:solidFill>
                          <a:srgbClr val="000000"/>
                        </a:solidFill>
                      </a:endParaRPr>
                    </a:p>
                  </a:txBody>
                  <a:tcPr marL="35725" marR="35725" marT="26800" marB="2680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7B867F"/>
                        </a:buClr>
                        <a:buSzPts val="800"/>
                        <a:buFont typeface="Palatino"/>
                        <a:buNone/>
                      </a:pPr>
                      <a:r>
                        <a:rPr lang="en-US" b="0" u="none" strike="noStrike" cap="none">
                          <a:solidFill>
                            <a:srgbClr val="000000"/>
                          </a:solidFill>
                        </a:rPr>
                        <a:t>3</a:t>
                      </a:r>
                      <a:endParaRPr b="0" u="none" strike="noStrike" cap="none">
                        <a:solidFill>
                          <a:srgbClr val="000000"/>
                        </a:solidFill>
                      </a:endParaRPr>
                    </a:p>
                  </a:txBody>
                  <a:tcPr marL="35725" marR="35725" marT="26800" marB="2680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7B867F"/>
                        </a:buClr>
                        <a:buSzPts val="800"/>
                        <a:buFont typeface="Palatino"/>
                        <a:buNone/>
                      </a:pPr>
                      <a:r>
                        <a:rPr lang="en-US" b="0" u="none" strike="noStrike" cap="none">
                          <a:solidFill>
                            <a:srgbClr val="000000"/>
                          </a:solidFill>
                        </a:rPr>
                        <a:t>0.210</a:t>
                      </a:r>
                      <a:endParaRPr b="0" u="none" strike="noStrike" cap="none">
                        <a:solidFill>
                          <a:srgbClr val="000000"/>
                        </a:solidFill>
                      </a:endParaRPr>
                    </a:p>
                  </a:txBody>
                  <a:tcPr marL="35725" marR="35725" marT="26800" marB="2680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3"/>
                  </a:ext>
                </a:extLst>
              </a:tr>
              <a:tr h="504800">
                <a:tc>
                  <a:txBody>
                    <a:bodyPr/>
                    <a:lstStyle/>
                    <a:p>
                      <a:pPr marL="0" marR="0" lvl="0" indent="0" algn="l" rtl="0">
                        <a:lnSpc>
                          <a:spcPct val="100000"/>
                        </a:lnSpc>
                        <a:spcBef>
                          <a:spcPts val="0"/>
                        </a:spcBef>
                        <a:spcAft>
                          <a:spcPts val="0"/>
                        </a:spcAft>
                        <a:buClr>
                          <a:srgbClr val="7B867F"/>
                        </a:buClr>
                        <a:buSzPts val="800"/>
                        <a:buFont typeface="Palatino"/>
                        <a:buNone/>
                      </a:pPr>
                      <a:r>
                        <a:rPr lang="en-US" b="0" u="none" strike="noStrike" cap="none">
                          <a:solidFill>
                            <a:srgbClr val="000000"/>
                          </a:solidFill>
                        </a:rPr>
                        <a:t>4. Supply and price of coffee is subject to significant volatility </a:t>
                      </a:r>
                      <a:endParaRPr b="0" u="none" strike="noStrike" cap="none">
                        <a:solidFill>
                          <a:srgbClr val="000000"/>
                        </a:solidFill>
                      </a:endParaRPr>
                    </a:p>
                  </a:txBody>
                  <a:tcPr marL="35725" marR="35725" marT="26800" marB="2680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7B867F"/>
                        </a:buClr>
                        <a:buSzPts val="800"/>
                        <a:buFont typeface="Palatino"/>
                        <a:buNone/>
                      </a:pPr>
                      <a:r>
                        <a:rPr lang="en-US" b="0" u="none" strike="noStrike" cap="none">
                          <a:solidFill>
                            <a:srgbClr val="000000"/>
                          </a:solidFill>
                        </a:rPr>
                        <a:t>0.050</a:t>
                      </a:r>
                      <a:endParaRPr b="0" u="none" strike="noStrike" cap="none">
                        <a:solidFill>
                          <a:srgbClr val="000000"/>
                        </a:solidFill>
                      </a:endParaRPr>
                    </a:p>
                  </a:txBody>
                  <a:tcPr marL="35725" marR="35725" marT="26800" marB="2680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7B867F"/>
                        </a:buClr>
                        <a:buSzPts val="800"/>
                        <a:buFont typeface="Palatino"/>
                        <a:buNone/>
                      </a:pPr>
                      <a:r>
                        <a:rPr lang="en-US" b="0" u="none" strike="noStrike" cap="none">
                          <a:solidFill>
                            <a:srgbClr val="000000"/>
                          </a:solidFill>
                        </a:rPr>
                        <a:t>2</a:t>
                      </a:r>
                      <a:endParaRPr b="0" u="none" strike="noStrike" cap="none">
                        <a:solidFill>
                          <a:srgbClr val="000000"/>
                        </a:solidFill>
                      </a:endParaRPr>
                    </a:p>
                  </a:txBody>
                  <a:tcPr marL="35725" marR="35725" marT="26800" marB="2680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7B867F"/>
                        </a:buClr>
                        <a:buSzPts val="800"/>
                        <a:buFont typeface="Palatino"/>
                        <a:buNone/>
                      </a:pPr>
                      <a:r>
                        <a:rPr lang="en-US" b="0" u="none" strike="noStrike" cap="none">
                          <a:solidFill>
                            <a:srgbClr val="000000"/>
                          </a:solidFill>
                        </a:rPr>
                        <a:t>0.100</a:t>
                      </a:r>
                      <a:endParaRPr b="0" u="none" strike="noStrike" cap="none">
                        <a:solidFill>
                          <a:srgbClr val="000000"/>
                        </a:solidFill>
                      </a:endParaRPr>
                    </a:p>
                  </a:txBody>
                  <a:tcPr marL="35725" marR="35725" marT="26800" marB="2680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4"/>
                  </a:ext>
                </a:extLst>
              </a:tr>
              <a:tr h="406150">
                <a:tc>
                  <a:txBody>
                    <a:bodyPr/>
                    <a:lstStyle/>
                    <a:p>
                      <a:pPr marL="0" marR="0" lvl="0" indent="0" algn="l" rtl="0">
                        <a:lnSpc>
                          <a:spcPct val="100000"/>
                        </a:lnSpc>
                        <a:spcBef>
                          <a:spcPts val="0"/>
                        </a:spcBef>
                        <a:spcAft>
                          <a:spcPts val="0"/>
                        </a:spcAft>
                        <a:buClr>
                          <a:srgbClr val="7B867F"/>
                        </a:buClr>
                        <a:buSzPts val="800"/>
                        <a:buFont typeface="Palatino"/>
                        <a:buNone/>
                      </a:pPr>
                      <a:r>
                        <a:rPr lang="en-US" b="0" u="none" strike="noStrike" cap="none">
                          <a:solidFill>
                            <a:srgbClr val="000000"/>
                          </a:solidFill>
                        </a:rPr>
                        <a:t>5. Multiple competitors</a:t>
                      </a:r>
                      <a:endParaRPr b="0" u="none" strike="noStrike" cap="none">
                        <a:solidFill>
                          <a:srgbClr val="000000"/>
                        </a:solidFill>
                      </a:endParaRPr>
                    </a:p>
                  </a:txBody>
                  <a:tcPr marL="35725" marR="35725" marT="26800" marB="2680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7B867F"/>
                        </a:buClr>
                        <a:buSzPts val="800"/>
                        <a:buFont typeface="Palatino"/>
                        <a:buNone/>
                      </a:pPr>
                      <a:r>
                        <a:rPr lang="en-US" b="0" u="none" strike="noStrike" cap="none">
                          <a:solidFill>
                            <a:srgbClr val="000000"/>
                          </a:solidFill>
                        </a:rPr>
                        <a:t>0.060</a:t>
                      </a:r>
                      <a:endParaRPr b="0" u="none" strike="noStrike" cap="none">
                        <a:solidFill>
                          <a:srgbClr val="000000"/>
                        </a:solidFill>
                      </a:endParaRPr>
                    </a:p>
                  </a:txBody>
                  <a:tcPr marL="35725" marR="35725" marT="26800" marB="2680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7B867F"/>
                        </a:buClr>
                        <a:buSzPts val="800"/>
                        <a:buFont typeface="Palatino"/>
                        <a:buNone/>
                      </a:pPr>
                      <a:r>
                        <a:rPr lang="en-US" b="0" u="none" strike="noStrike" cap="none">
                          <a:solidFill>
                            <a:srgbClr val="000000"/>
                          </a:solidFill>
                        </a:rPr>
                        <a:t>2</a:t>
                      </a:r>
                      <a:endParaRPr b="0" u="none" strike="noStrike" cap="none">
                        <a:solidFill>
                          <a:srgbClr val="000000"/>
                        </a:solidFill>
                      </a:endParaRPr>
                    </a:p>
                  </a:txBody>
                  <a:tcPr marL="35725" marR="35725" marT="26800" marB="2680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7B867F"/>
                        </a:buClr>
                        <a:buSzPts val="800"/>
                        <a:buFont typeface="Palatino"/>
                        <a:buNone/>
                      </a:pPr>
                      <a:r>
                        <a:rPr lang="en-US" b="0" u="none" strike="noStrike" cap="none">
                          <a:solidFill>
                            <a:srgbClr val="000000"/>
                          </a:solidFill>
                        </a:rPr>
                        <a:t>0.120</a:t>
                      </a:r>
                      <a:endParaRPr b="0" u="none" strike="noStrike" cap="none">
                        <a:solidFill>
                          <a:srgbClr val="000000"/>
                        </a:solidFill>
                      </a:endParaRPr>
                    </a:p>
                  </a:txBody>
                  <a:tcPr marL="35725" marR="35725" marT="26800" marB="2680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5"/>
                  </a:ext>
                </a:extLst>
              </a:tr>
              <a:tr h="406150">
                <a:tc>
                  <a:txBody>
                    <a:bodyPr/>
                    <a:lstStyle/>
                    <a:p>
                      <a:pPr marL="0" marR="0" lvl="0" indent="0" algn="l" rtl="0">
                        <a:lnSpc>
                          <a:spcPct val="100000"/>
                        </a:lnSpc>
                        <a:spcBef>
                          <a:spcPts val="0"/>
                        </a:spcBef>
                        <a:spcAft>
                          <a:spcPts val="0"/>
                        </a:spcAft>
                        <a:buClr>
                          <a:srgbClr val="7B867F"/>
                        </a:buClr>
                        <a:buSzPts val="800"/>
                        <a:buFont typeface="Palatino"/>
                        <a:buNone/>
                      </a:pPr>
                      <a:r>
                        <a:rPr lang="en-US" b="0" u="none" strike="noStrike" cap="none">
                          <a:solidFill>
                            <a:srgbClr val="000000"/>
                          </a:solidFill>
                        </a:rPr>
                        <a:t>6. Economic uncertainty </a:t>
                      </a:r>
                      <a:endParaRPr b="0" u="none" strike="noStrike" cap="none">
                        <a:solidFill>
                          <a:srgbClr val="000000"/>
                        </a:solidFill>
                      </a:endParaRPr>
                    </a:p>
                  </a:txBody>
                  <a:tcPr marL="35725" marR="35725" marT="26800" marB="2680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7B867F"/>
                        </a:buClr>
                        <a:buSzPts val="800"/>
                        <a:buFont typeface="Palatino"/>
                        <a:buNone/>
                      </a:pPr>
                      <a:r>
                        <a:rPr lang="en-US" b="0" u="none" strike="noStrike" cap="none">
                          <a:solidFill>
                            <a:srgbClr val="000000"/>
                          </a:solidFill>
                        </a:rPr>
                        <a:t>0.080</a:t>
                      </a:r>
                      <a:endParaRPr b="0" u="none" strike="noStrike" cap="none">
                        <a:solidFill>
                          <a:srgbClr val="000000"/>
                        </a:solidFill>
                      </a:endParaRPr>
                    </a:p>
                  </a:txBody>
                  <a:tcPr marL="35725" marR="35725" marT="26800" marB="2680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7B867F"/>
                        </a:buClr>
                        <a:buSzPts val="800"/>
                        <a:buFont typeface="Palatino"/>
                        <a:buNone/>
                      </a:pPr>
                      <a:r>
                        <a:rPr lang="en-US" b="0" u="none" strike="noStrike" cap="none">
                          <a:solidFill>
                            <a:srgbClr val="000000"/>
                          </a:solidFill>
                        </a:rPr>
                        <a:t>4</a:t>
                      </a:r>
                      <a:endParaRPr b="0" u="none" strike="noStrike" cap="none">
                        <a:solidFill>
                          <a:srgbClr val="000000"/>
                        </a:solidFill>
                      </a:endParaRPr>
                    </a:p>
                  </a:txBody>
                  <a:tcPr marL="35725" marR="35725" marT="26800" marB="2680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7B867F"/>
                        </a:buClr>
                        <a:buSzPts val="800"/>
                        <a:buFont typeface="Palatino"/>
                        <a:buNone/>
                      </a:pPr>
                      <a:r>
                        <a:rPr lang="en-US" b="0" u="none" strike="noStrike" cap="none">
                          <a:solidFill>
                            <a:srgbClr val="000000"/>
                          </a:solidFill>
                        </a:rPr>
                        <a:t>0.320</a:t>
                      </a:r>
                      <a:endParaRPr b="0" u="none" strike="noStrike" cap="none">
                        <a:solidFill>
                          <a:srgbClr val="000000"/>
                        </a:solidFill>
                      </a:endParaRPr>
                    </a:p>
                  </a:txBody>
                  <a:tcPr marL="35725" marR="35725" marT="26800" marB="2680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6"/>
                  </a:ext>
                </a:extLst>
              </a:tr>
              <a:tr h="406150">
                <a:tc>
                  <a:txBody>
                    <a:bodyPr/>
                    <a:lstStyle/>
                    <a:p>
                      <a:pPr marL="0" marR="0" lvl="0" indent="0" algn="l" rtl="0">
                        <a:lnSpc>
                          <a:spcPct val="100000"/>
                        </a:lnSpc>
                        <a:spcBef>
                          <a:spcPts val="0"/>
                        </a:spcBef>
                        <a:spcAft>
                          <a:spcPts val="0"/>
                        </a:spcAft>
                        <a:buClr>
                          <a:srgbClr val="7B867F"/>
                        </a:buClr>
                        <a:buSzPts val="800"/>
                        <a:buFont typeface="Palatino"/>
                        <a:buNone/>
                      </a:pPr>
                      <a:r>
                        <a:rPr lang="en-US" b="0" u="none" strike="noStrike" cap="none">
                          <a:solidFill>
                            <a:srgbClr val="000000"/>
                          </a:solidFill>
                        </a:rPr>
                        <a:t>7. Increase competition from local new entrants market </a:t>
                      </a:r>
                      <a:endParaRPr b="0" u="none" strike="noStrike" cap="none">
                        <a:solidFill>
                          <a:srgbClr val="000000"/>
                        </a:solidFill>
                      </a:endParaRPr>
                    </a:p>
                  </a:txBody>
                  <a:tcPr marL="35725" marR="35725" marT="26800" marB="2680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7B867F"/>
                        </a:buClr>
                        <a:buSzPts val="800"/>
                        <a:buFont typeface="Palatino"/>
                        <a:buNone/>
                      </a:pPr>
                      <a:r>
                        <a:rPr lang="en-US" b="0" u="none" strike="noStrike" cap="none">
                          <a:solidFill>
                            <a:srgbClr val="000000"/>
                          </a:solidFill>
                        </a:rPr>
                        <a:t>0.025</a:t>
                      </a:r>
                      <a:endParaRPr b="0" u="none" strike="noStrike" cap="none">
                        <a:solidFill>
                          <a:srgbClr val="000000"/>
                        </a:solidFill>
                      </a:endParaRPr>
                    </a:p>
                  </a:txBody>
                  <a:tcPr marL="35725" marR="35725" marT="26800" marB="2680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7B867F"/>
                        </a:buClr>
                        <a:buSzPts val="800"/>
                        <a:buFont typeface="Palatino"/>
                        <a:buNone/>
                      </a:pPr>
                      <a:r>
                        <a:rPr lang="en-US" b="0" u="none" strike="noStrike" cap="none">
                          <a:solidFill>
                            <a:srgbClr val="000000"/>
                          </a:solidFill>
                        </a:rPr>
                        <a:t>4</a:t>
                      </a:r>
                      <a:endParaRPr b="0" u="none" strike="noStrike" cap="none">
                        <a:solidFill>
                          <a:srgbClr val="000000"/>
                        </a:solidFill>
                      </a:endParaRPr>
                    </a:p>
                  </a:txBody>
                  <a:tcPr marL="35725" marR="35725" marT="26800" marB="2680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7B867F"/>
                        </a:buClr>
                        <a:buSzPts val="800"/>
                        <a:buFont typeface="Palatino"/>
                        <a:buNone/>
                      </a:pPr>
                      <a:r>
                        <a:rPr lang="en-US" b="0" u="none" strike="noStrike" cap="none">
                          <a:solidFill>
                            <a:srgbClr val="000000"/>
                          </a:solidFill>
                        </a:rPr>
                        <a:t>0.100</a:t>
                      </a:r>
                      <a:endParaRPr b="0" u="none" strike="noStrike" cap="none">
                        <a:solidFill>
                          <a:srgbClr val="000000"/>
                        </a:solidFill>
                      </a:endParaRPr>
                    </a:p>
                  </a:txBody>
                  <a:tcPr marL="35725" marR="35725" marT="26800" marB="2680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7"/>
                  </a:ext>
                </a:extLst>
              </a:tr>
              <a:tr h="406150">
                <a:tc>
                  <a:txBody>
                    <a:bodyPr/>
                    <a:lstStyle/>
                    <a:p>
                      <a:pPr marL="0" marR="0" lvl="0" indent="0" algn="l" rtl="0">
                        <a:lnSpc>
                          <a:spcPct val="100000"/>
                        </a:lnSpc>
                        <a:spcBef>
                          <a:spcPts val="0"/>
                        </a:spcBef>
                        <a:spcAft>
                          <a:spcPts val="0"/>
                        </a:spcAft>
                        <a:buClr>
                          <a:srgbClr val="7B867F"/>
                        </a:buClr>
                        <a:buSzPts val="800"/>
                        <a:buFont typeface="Palatino"/>
                        <a:buNone/>
                      </a:pPr>
                      <a:r>
                        <a:rPr lang="en-US" b="0" u="none" strike="noStrike" cap="none">
                          <a:solidFill>
                            <a:srgbClr val="000000"/>
                          </a:solidFill>
                        </a:rPr>
                        <a:t>8. Trademark infringement  </a:t>
                      </a:r>
                      <a:endParaRPr b="0" u="none" strike="noStrike" cap="none">
                        <a:solidFill>
                          <a:srgbClr val="000000"/>
                        </a:solidFill>
                      </a:endParaRPr>
                    </a:p>
                  </a:txBody>
                  <a:tcPr marL="35725" marR="35725" marT="26800" marB="2680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7B867F"/>
                        </a:buClr>
                        <a:buSzPts val="800"/>
                        <a:buFont typeface="Palatino"/>
                        <a:buNone/>
                      </a:pPr>
                      <a:r>
                        <a:rPr lang="en-US" b="0" u="none" strike="noStrike" cap="none">
                          <a:solidFill>
                            <a:srgbClr val="000000"/>
                          </a:solidFill>
                        </a:rPr>
                        <a:t>0.090</a:t>
                      </a:r>
                      <a:endParaRPr b="0" u="none" strike="noStrike" cap="none">
                        <a:solidFill>
                          <a:srgbClr val="000000"/>
                        </a:solidFill>
                      </a:endParaRPr>
                    </a:p>
                  </a:txBody>
                  <a:tcPr marL="35725" marR="35725" marT="26800" marB="2680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7B867F"/>
                        </a:buClr>
                        <a:buSzPts val="800"/>
                        <a:buFont typeface="Palatino"/>
                        <a:buNone/>
                      </a:pPr>
                      <a:r>
                        <a:rPr lang="en-US" b="0" u="none" strike="noStrike" cap="none">
                          <a:solidFill>
                            <a:srgbClr val="000000"/>
                          </a:solidFill>
                        </a:rPr>
                        <a:t>2</a:t>
                      </a:r>
                      <a:endParaRPr b="0" u="none" strike="noStrike" cap="none">
                        <a:solidFill>
                          <a:srgbClr val="000000"/>
                        </a:solidFill>
                      </a:endParaRPr>
                    </a:p>
                  </a:txBody>
                  <a:tcPr marL="35725" marR="35725" marT="26800" marB="2680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7B867F"/>
                        </a:buClr>
                        <a:buSzPts val="800"/>
                        <a:buFont typeface="Palatino"/>
                        <a:buNone/>
                      </a:pPr>
                      <a:r>
                        <a:rPr lang="en-US" b="0" u="none" strike="noStrike" cap="none">
                          <a:solidFill>
                            <a:srgbClr val="000000"/>
                          </a:solidFill>
                        </a:rPr>
                        <a:t>0.180</a:t>
                      </a:r>
                      <a:endParaRPr b="0" u="none" strike="noStrike" cap="none">
                        <a:solidFill>
                          <a:srgbClr val="000000"/>
                        </a:solidFill>
                      </a:endParaRPr>
                    </a:p>
                  </a:txBody>
                  <a:tcPr marL="35725" marR="35725" marT="26800" marB="2680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8"/>
                  </a:ext>
                </a:extLst>
              </a:tr>
              <a:tr h="406150">
                <a:tc>
                  <a:txBody>
                    <a:bodyPr/>
                    <a:lstStyle/>
                    <a:p>
                      <a:pPr marL="0" marR="0" lvl="0" indent="0" algn="l" rtl="0">
                        <a:lnSpc>
                          <a:spcPct val="100000"/>
                        </a:lnSpc>
                        <a:spcBef>
                          <a:spcPts val="0"/>
                        </a:spcBef>
                        <a:spcAft>
                          <a:spcPts val="0"/>
                        </a:spcAft>
                        <a:buClr>
                          <a:srgbClr val="7B867F"/>
                        </a:buClr>
                        <a:buSzPts val="800"/>
                        <a:buFont typeface="Palatino"/>
                        <a:buNone/>
                      </a:pPr>
                      <a:r>
                        <a:rPr lang="en-US" b="0" u="none" strike="noStrike" cap="none">
                          <a:solidFill>
                            <a:srgbClr val="000000"/>
                          </a:solidFill>
                        </a:rPr>
                        <a:t>9. Price sensitivity of customers </a:t>
                      </a:r>
                      <a:endParaRPr b="0" u="none" strike="noStrike" cap="none">
                        <a:solidFill>
                          <a:srgbClr val="000000"/>
                        </a:solidFill>
                      </a:endParaRPr>
                    </a:p>
                  </a:txBody>
                  <a:tcPr marL="35725" marR="35725" marT="26800" marB="2680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7B867F"/>
                        </a:buClr>
                        <a:buSzPts val="800"/>
                        <a:buFont typeface="Palatino"/>
                        <a:buNone/>
                      </a:pPr>
                      <a:r>
                        <a:rPr lang="en-US" b="0" u="none" strike="noStrike" cap="none">
                          <a:solidFill>
                            <a:srgbClr val="000000"/>
                          </a:solidFill>
                        </a:rPr>
                        <a:t>0.085</a:t>
                      </a:r>
                      <a:endParaRPr b="0" u="none" strike="noStrike" cap="none">
                        <a:solidFill>
                          <a:srgbClr val="000000"/>
                        </a:solidFill>
                      </a:endParaRPr>
                    </a:p>
                  </a:txBody>
                  <a:tcPr marL="35725" marR="35725" marT="26800" marB="2680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7B867F"/>
                        </a:buClr>
                        <a:buSzPts val="800"/>
                        <a:buFont typeface="Palatino"/>
                        <a:buNone/>
                      </a:pPr>
                      <a:r>
                        <a:rPr lang="en-US" b="0" u="none" strike="noStrike" cap="none">
                          <a:solidFill>
                            <a:srgbClr val="000000"/>
                          </a:solidFill>
                        </a:rPr>
                        <a:t>3</a:t>
                      </a:r>
                      <a:endParaRPr b="0" u="none" strike="noStrike" cap="none">
                        <a:solidFill>
                          <a:srgbClr val="000000"/>
                        </a:solidFill>
                      </a:endParaRPr>
                    </a:p>
                  </a:txBody>
                  <a:tcPr marL="35725" marR="35725" marT="26800" marB="2680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7B867F"/>
                        </a:buClr>
                        <a:buSzPts val="800"/>
                        <a:buFont typeface="Palatino"/>
                        <a:buNone/>
                      </a:pPr>
                      <a:r>
                        <a:rPr lang="en-US" b="0" u="none" strike="noStrike" cap="none">
                          <a:solidFill>
                            <a:srgbClr val="000000"/>
                          </a:solidFill>
                        </a:rPr>
                        <a:t>0.255</a:t>
                      </a:r>
                      <a:endParaRPr b="0" u="none" strike="noStrike" cap="none">
                        <a:solidFill>
                          <a:srgbClr val="000000"/>
                        </a:solidFill>
                      </a:endParaRPr>
                    </a:p>
                  </a:txBody>
                  <a:tcPr marL="35725" marR="35725" marT="26800" marB="2680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9"/>
                  </a:ext>
                </a:extLst>
              </a:tr>
              <a:tr h="406150">
                <a:tc>
                  <a:txBody>
                    <a:bodyPr/>
                    <a:lstStyle/>
                    <a:p>
                      <a:pPr marL="0" marR="0" lvl="0" indent="0" algn="l" rtl="0">
                        <a:lnSpc>
                          <a:spcPct val="100000"/>
                        </a:lnSpc>
                        <a:spcBef>
                          <a:spcPts val="0"/>
                        </a:spcBef>
                        <a:spcAft>
                          <a:spcPts val="0"/>
                        </a:spcAft>
                        <a:buClr>
                          <a:srgbClr val="7B867F"/>
                        </a:buClr>
                        <a:buSzPts val="800"/>
                        <a:buFont typeface="Palatino"/>
                        <a:buNone/>
                      </a:pPr>
                      <a:r>
                        <a:rPr lang="en-US" b="0" u="none" strike="noStrike" cap="none">
                          <a:solidFill>
                            <a:srgbClr val="000000"/>
                          </a:solidFill>
                        </a:rPr>
                        <a:t>10. Rising market </a:t>
                      </a:r>
                      <a:endParaRPr b="0" u="none" strike="noStrike" cap="none">
                        <a:solidFill>
                          <a:srgbClr val="000000"/>
                        </a:solidFill>
                      </a:endParaRPr>
                    </a:p>
                  </a:txBody>
                  <a:tcPr marL="35725" marR="35725" marT="26800" marB="2680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7B867F"/>
                        </a:buClr>
                        <a:buSzPts val="800"/>
                        <a:buFont typeface="Palatino"/>
                        <a:buNone/>
                      </a:pPr>
                      <a:r>
                        <a:rPr lang="en-US" b="0" u="none" strike="noStrike" cap="none">
                          <a:solidFill>
                            <a:srgbClr val="000000"/>
                          </a:solidFill>
                        </a:rPr>
                        <a:t>0.080</a:t>
                      </a:r>
                      <a:endParaRPr b="0" u="none" strike="noStrike" cap="none">
                        <a:solidFill>
                          <a:srgbClr val="000000"/>
                        </a:solidFill>
                      </a:endParaRPr>
                    </a:p>
                  </a:txBody>
                  <a:tcPr marL="35725" marR="35725" marT="26800" marB="2680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7B867F"/>
                        </a:buClr>
                        <a:buSzPts val="800"/>
                        <a:buFont typeface="Palatino"/>
                        <a:buNone/>
                      </a:pPr>
                      <a:r>
                        <a:rPr lang="en-US" b="0" u="none" strike="noStrike" cap="none">
                          <a:solidFill>
                            <a:srgbClr val="000000"/>
                          </a:solidFill>
                        </a:rPr>
                        <a:t>1</a:t>
                      </a:r>
                      <a:endParaRPr b="0" u="none" strike="noStrike" cap="none">
                        <a:solidFill>
                          <a:srgbClr val="000000"/>
                        </a:solidFill>
                      </a:endParaRPr>
                    </a:p>
                  </a:txBody>
                  <a:tcPr marL="35725" marR="35725" marT="26800" marB="2680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7B867F"/>
                        </a:buClr>
                        <a:buSzPts val="800"/>
                        <a:buFont typeface="Palatino"/>
                        <a:buNone/>
                      </a:pPr>
                      <a:r>
                        <a:rPr lang="en-US" b="0" u="none" strike="noStrike" cap="none">
                          <a:solidFill>
                            <a:srgbClr val="000000"/>
                          </a:solidFill>
                        </a:rPr>
                        <a:t>0.080</a:t>
                      </a:r>
                      <a:endParaRPr b="0" u="none" strike="noStrike" cap="none">
                        <a:solidFill>
                          <a:srgbClr val="000000"/>
                        </a:solidFill>
                      </a:endParaRPr>
                    </a:p>
                  </a:txBody>
                  <a:tcPr marL="35725" marR="35725" marT="26800" marB="2680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10"/>
                  </a:ext>
                </a:extLst>
              </a:tr>
            </a:tbl>
          </a:graphicData>
        </a:graphic>
      </p:graphicFrame>
      <p:graphicFrame>
        <p:nvGraphicFramePr>
          <p:cNvPr id="259" name="Google Shape;259;g6bc836f9db_0_225"/>
          <p:cNvGraphicFramePr/>
          <p:nvPr/>
        </p:nvGraphicFramePr>
        <p:xfrm>
          <a:off x="3565525" y="4667250"/>
          <a:ext cx="3000000" cy="3000000"/>
        </p:xfrm>
        <a:graphic>
          <a:graphicData uri="http://schemas.openxmlformats.org/drawingml/2006/table">
            <a:tbl>
              <a:tblPr>
                <a:noFill/>
                <a:tableStyleId>{E47524D7-2335-4AB9-8CF1-0D968FAC3876}</a:tableStyleId>
              </a:tblPr>
              <a:tblGrid>
                <a:gridCol w="2987675">
                  <a:extLst>
                    <a:ext uri="{9D8B030D-6E8A-4147-A177-3AD203B41FA5}">
                      <a16:colId xmlns:a16="http://schemas.microsoft.com/office/drawing/2014/main" val="20000"/>
                    </a:ext>
                  </a:extLst>
                </a:gridCol>
                <a:gridCol w="2590800">
                  <a:extLst>
                    <a:ext uri="{9D8B030D-6E8A-4147-A177-3AD203B41FA5}">
                      <a16:colId xmlns:a16="http://schemas.microsoft.com/office/drawing/2014/main" val="20001"/>
                    </a:ext>
                  </a:extLst>
                </a:gridCol>
              </a:tblGrid>
              <a:tr h="381000">
                <a:tc>
                  <a:txBody>
                    <a:bodyPr/>
                    <a:lstStyle/>
                    <a:p>
                      <a:pPr marL="0" lvl="0" indent="0" algn="l" rtl="0">
                        <a:spcBef>
                          <a:spcPts val="0"/>
                        </a:spcBef>
                        <a:spcAft>
                          <a:spcPts val="0"/>
                        </a:spcAft>
                        <a:buNone/>
                      </a:pPr>
                      <a:r>
                        <a:rPr lang="en-US" b="1">
                          <a:latin typeface="Palatino"/>
                          <a:ea typeface="Palatino"/>
                          <a:cs typeface="Palatino"/>
                          <a:sym typeface="Palatino"/>
                        </a:rPr>
                        <a:t>Total Weight:            1.000</a:t>
                      </a:r>
                      <a:endParaRPr b="1">
                        <a:latin typeface="Palatino"/>
                        <a:ea typeface="Palatino"/>
                        <a:cs typeface="Palatino"/>
                        <a:sym typeface="Palatino"/>
                      </a:endParaRPr>
                    </a:p>
                  </a:txBody>
                  <a:tcPr marL="91425" marR="91425" marT="91425" marB="91425"/>
                </a:tc>
                <a:tc>
                  <a:txBody>
                    <a:bodyPr/>
                    <a:lstStyle/>
                    <a:p>
                      <a:pPr marL="0" lvl="0" indent="0" algn="l" rtl="0">
                        <a:spcBef>
                          <a:spcPts val="0"/>
                        </a:spcBef>
                        <a:spcAft>
                          <a:spcPts val="0"/>
                        </a:spcAft>
                        <a:buNone/>
                      </a:pPr>
                      <a:r>
                        <a:rPr lang="en-US" b="1">
                          <a:latin typeface="Palatino"/>
                          <a:ea typeface="Palatino"/>
                          <a:cs typeface="Palatino"/>
                          <a:sym typeface="Palatino"/>
                        </a:rPr>
                        <a:t>Total Score:            2.655</a:t>
                      </a:r>
                      <a:endParaRPr b="1">
                        <a:latin typeface="Palatino"/>
                        <a:ea typeface="Palatino"/>
                        <a:cs typeface="Palatino"/>
                        <a:sym typeface="Palatino"/>
                      </a:endParaRPr>
                    </a:p>
                  </a:txBody>
                  <a:tcPr marL="91425" marR="91425" marT="91425" marB="91425"/>
                </a:tc>
                <a:extLst>
                  <a:ext uri="{0D108BD9-81ED-4DB2-BD59-A6C34878D82A}">
                    <a16:rowId xmlns:a16="http://schemas.microsoft.com/office/drawing/2014/main" val="10000"/>
                  </a:ext>
                </a:extLst>
              </a:tr>
            </a:tbl>
          </a:graphicData>
        </a:graphic>
      </p:graphicFrame>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63"/>
        <p:cNvGrpSpPr/>
        <p:nvPr/>
      </p:nvGrpSpPr>
      <p:grpSpPr>
        <a:xfrm>
          <a:off x="0" y="0"/>
          <a:ext cx="0" cy="0"/>
          <a:chOff x="0" y="0"/>
          <a:chExt cx="0" cy="0"/>
        </a:xfrm>
      </p:grpSpPr>
      <p:sp>
        <p:nvSpPr>
          <p:cNvPr id="264" name="Google Shape;264;g6bc836f9db_0_242"/>
          <p:cNvSpPr txBox="1">
            <a:spLocks noGrp="1"/>
          </p:cNvSpPr>
          <p:nvPr>
            <p:ph type="title"/>
          </p:nvPr>
        </p:nvSpPr>
        <p:spPr>
          <a:xfrm>
            <a:off x="729450" y="1318650"/>
            <a:ext cx="7688700" cy="535200"/>
          </a:xfrm>
          <a:prstGeom prst="rect">
            <a:avLst/>
          </a:prstGeom>
        </p:spPr>
        <p:txBody>
          <a:bodyPr spcFirstLastPara="1" wrap="square" lIns="93125" tIns="93125" rIns="93125" bIns="93125" anchor="t" anchorCtr="0">
            <a:noAutofit/>
          </a:bodyPr>
          <a:lstStyle/>
          <a:p>
            <a:pPr marL="0" lvl="0" indent="0" algn="l" rtl="0">
              <a:spcBef>
                <a:spcPts val="0"/>
              </a:spcBef>
              <a:spcAft>
                <a:spcPts val="0"/>
              </a:spcAft>
              <a:buNone/>
            </a:pPr>
            <a:r>
              <a:rPr lang="en-US" sz="4800">
                <a:solidFill>
                  <a:srgbClr val="FFFFFF"/>
                </a:solidFill>
                <a:latin typeface="Palatino"/>
                <a:ea typeface="Palatino"/>
                <a:cs typeface="Palatino"/>
                <a:sym typeface="Palatino"/>
              </a:rPr>
              <a:t>Internal Analysis</a:t>
            </a:r>
            <a:r>
              <a:rPr lang="en-US" sz="4800">
                <a:solidFill>
                  <a:srgbClr val="FFFFFF"/>
                </a:solidFill>
              </a:rPr>
              <a:t> </a:t>
            </a:r>
            <a:endParaRPr sz="4800">
              <a:solidFill>
                <a:srgbClr val="FFFFFF"/>
              </a:solidFill>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68"/>
        <p:cNvGrpSpPr/>
        <p:nvPr/>
      </p:nvGrpSpPr>
      <p:grpSpPr>
        <a:xfrm>
          <a:off x="0" y="0"/>
          <a:ext cx="0" cy="0"/>
          <a:chOff x="0" y="0"/>
          <a:chExt cx="0" cy="0"/>
        </a:xfrm>
      </p:grpSpPr>
      <p:sp>
        <p:nvSpPr>
          <p:cNvPr id="269" name="Google Shape;269;g6bc836f9db_0_281"/>
          <p:cNvSpPr txBox="1">
            <a:spLocks noGrp="1"/>
          </p:cNvSpPr>
          <p:nvPr>
            <p:ph type="title"/>
          </p:nvPr>
        </p:nvSpPr>
        <p:spPr>
          <a:xfrm>
            <a:off x="727650" y="0"/>
            <a:ext cx="7688700" cy="535200"/>
          </a:xfrm>
          <a:prstGeom prst="rect">
            <a:avLst/>
          </a:prstGeom>
        </p:spPr>
        <p:txBody>
          <a:bodyPr spcFirstLastPara="1" wrap="square" lIns="93125" tIns="93125" rIns="93125" bIns="93125" anchor="t" anchorCtr="0">
            <a:noAutofit/>
          </a:bodyPr>
          <a:lstStyle/>
          <a:p>
            <a:pPr marL="0" lvl="0" indent="0" algn="ctr" rtl="0">
              <a:spcBef>
                <a:spcPts val="0"/>
              </a:spcBef>
              <a:spcAft>
                <a:spcPts val="0"/>
              </a:spcAft>
              <a:buNone/>
            </a:pPr>
            <a:r>
              <a:rPr lang="en-US" sz="2400">
                <a:latin typeface="Palatino"/>
                <a:ea typeface="Palatino"/>
                <a:cs typeface="Palatino"/>
                <a:sym typeface="Palatino"/>
              </a:rPr>
              <a:t>Five Year Financial Analysis-Liquidity </a:t>
            </a:r>
            <a:endParaRPr sz="2400">
              <a:latin typeface="Palatino"/>
              <a:ea typeface="Palatino"/>
              <a:cs typeface="Palatino"/>
              <a:sym typeface="Palatino"/>
            </a:endParaRPr>
          </a:p>
        </p:txBody>
      </p:sp>
      <p:graphicFrame>
        <p:nvGraphicFramePr>
          <p:cNvPr id="270" name="Google Shape;270;g6bc836f9db_0_281"/>
          <p:cNvGraphicFramePr/>
          <p:nvPr/>
        </p:nvGraphicFramePr>
        <p:xfrm>
          <a:off x="53200" y="692330"/>
          <a:ext cx="3000000" cy="3000000"/>
        </p:xfrm>
        <a:graphic>
          <a:graphicData uri="http://schemas.openxmlformats.org/drawingml/2006/table">
            <a:tbl>
              <a:tblPr>
                <a:noFill/>
                <a:tableStyleId>{E47524D7-2335-4AB9-8CF1-0D968FAC3876}</a:tableStyleId>
              </a:tblPr>
              <a:tblGrid>
                <a:gridCol w="2311050">
                  <a:extLst>
                    <a:ext uri="{9D8B030D-6E8A-4147-A177-3AD203B41FA5}">
                      <a16:colId xmlns:a16="http://schemas.microsoft.com/office/drawing/2014/main" val="20000"/>
                    </a:ext>
                  </a:extLst>
                </a:gridCol>
                <a:gridCol w="747325">
                  <a:extLst>
                    <a:ext uri="{9D8B030D-6E8A-4147-A177-3AD203B41FA5}">
                      <a16:colId xmlns:a16="http://schemas.microsoft.com/office/drawing/2014/main" val="20001"/>
                    </a:ext>
                  </a:extLst>
                </a:gridCol>
                <a:gridCol w="747375">
                  <a:extLst>
                    <a:ext uri="{9D8B030D-6E8A-4147-A177-3AD203B41FA5}">
                      <a16:colId xmlns:a16="http://schemas.microsoft.com/office/drawing/2014/main" val="20002"/>
                    </a:ext>
                  </a:extLst>
                </a:gridCol>
                <a:gridCol w="781600">
                  <a:extLst>
                    <a:ext uri="{9D8B030D-6E8A-4147-A177-3AD203B41FA5}">
                      <a16:colId xmlns:a16="http://schemas.microsoft.com/office/drawing/2014/main" val="20003"/>
                    </a:ext>
                  </a:extLst>
                </a:gridCol>
                <a:gridCol w="747375">
                  <a:extLst>
                    <a:ext uri="{9D8B030D-6E8A-4147-A177-3AD203B41FA5}">
                      <a16:colId xmlns:a16="http://schemas.microsoft.com/office/drawing/2014/main" val="20004"/>
                    </a:ext>
                  </a:extLst>
                </a:gridCol>
                <a:gridCol w="735975">
                  <a:extLst>
                    <a:ext uri="{9D8B030D-6E8A-4147-A177-3AD203B41FA5}">
                      <a16:colId xmlns:a16="http://schemas.microsoft.com/office/drawing/2014/main" val="20005"/>
                    </a:ext>
                  </a:extLst>
                </a:gridCol>
                <a:gridCol w="735975">
                  <a:extLst>
                    <a:ext uri="{9D8B030D-6E8A-4147-A177-3AD203B41FA5}">
                      <a16:colId xmlns:a16="http://schemas.microsoft.com/office/drawing/2014/main" val="20006"/>
                    </a:ext>
                  </a:extLst>
                </a:gridCol>
                <a:gridCol w="735975">
                  <a:extLst>
                    <a:ext uri="{9D8B030D-6E8A-4147-A177-3AD203B41FA5}">
                      <a16:colId xmlns:a16="http://schemas.microsoft.com/office/drawing/2014/main" val="20007"/>
                    </a:ext>
                  </a:extLst>
                </a:gridCol>
                <a:gridCol w="735975">
                  <a:extLst>
                    <a:ext uri="{9D8B030D-6E8A-4147-A177-3AD203B41FA5}">
                      <a16:colId xmlns:a16="http://schemas.microsoft.com/office/drawing/2014/main" val="20008"/>
                    </a:ext>
                  </a:extLst>
                </a:gridCol>
                <a:gridCol w="735975">
                  <a:extLst>
                    <a:ext uri="{9D8B030D-6E8A-4147-A177-3AD203B41FA5}">
                      <a16:colId xmlns:a16="http://schemas.microsoft.com/office/drawing/2014/main" val="20009"/>
                    </a:ext>
                  </a:extLst>
                </a:gridCol>
              </a:tblGrid>
              <a:tr h="546475">
                <a:tc>
                  <a:txBody>
                    <a:bodyPr/>
                    <a:lstStyle/>
                    <a:p>
                      <a:pPr marL="0" lvl="0" indent="0" algn="ctr" rtl="0">
                        <a:spcBef>
                          <a:spcPts val="0"/>
                        </a:spcBef>
                        <a:spcAft>
                          <a:spcPts val="0"/>
                        </a:spcAft>
                        <a:buNone/>
                      </a:pPr>
                      <a:r>
                        <a:rPr lang="en-US" b="1">
                          <a:latin typeface="Palatino"/>
                          <a:ea typeface="Palatino"/>
                          <a:cs typeface="Palatino"/>
                          <a:sym typeface="Palatino"/>
                        </a:rPr>
                        <a:t>Ratio</a:t>
                      </a:r>
                      <a:endParaRPr b="1">
                        <a:latin typeface="Palatino"/>
                        <a:ea typeface="Palatino"/>
                        <a:cs typeface="Palatino"/>
                        <a:sym typeface="Palatino"/>
                      </a:endParaRPr>
                    </a:p>
                  </a:txBody>
                  <a:tcPr marL="91425" marR="91425" marT="91425" marB="91425"/>
                </a:tc>
                <a:tc>
                  <a:txBody>
                    <a:bodyPr/>
                    <a:lstStyle/>
                    <a:p>
                      <a:pPr marL="0" lvl="0" indent="0" algn="ctr" rtl="0">
                        <a:spcBef>
                          <a:spcPts val="0"/>
                        </a:spcBef>
                        <a:spcAft>
                          <a:spcPts val="0"/>
                        </a:spcAft>
                        <a:buNone/>
                      </a:pPr>
                      <a:r>
                        <a:rPr lang="en-US" b="1">
                          <a:latin typeface="Palatino"/>
                          <a:ea typeface="Palatino"/>
                          <a:cs typeface="Palatino"/>
                          <a:sym typeface="Palatino"/>
                        </a:rPr>
                        <a:t>2014</a:t>
                      </a:r>
                      <a:endParaRPr b="1">
                        <a:latin typeface="Palatino"/>
                        <a:ea typeface="Palatino"/>
                        <a:cs typeface="Palatino"/>
                        <a:sym typeface="Palatino"/>
                      </a:endParaRPr>
                    </a:p>
                  </a:txBody>
                  <a:tcPr marL="91425" marR="91425" marT="91425" marB="91425"/>
                </a:tc>
                <a:tc>
                  <a:txBody>
                    <a:bodyPr/>
                    <a:lstStyle/>
                    <a:p>
                      <a:pPr marL="0" lvl="0" indent="0" algn="ctr" rtl="0">
                        <a:spcBef>
                          <a:spcPts val="0"/>
                        </a:spcBef>
                        <a:spcAft>
                          <a:spcPts val="0"/>
                        </a:spcAft>
                        <a:buNone/>
                      </a:pPr>
                      <a:r>
                        <a:rPr lang="en-US" b="1">
                          <a:latin typeface="Palatino"/>
                          <a:ea typeface="Palatino"/>
                          <a:cs typeface="Palatino"/>
                          <a:sym typeface="Palatino"/>
                        </a:rPr>
                        <a:t>2015</a:t>
                      </a:r>
                      <a:endParaRPr b="1">
                        <a:latin typeface="Palatino"/>
                        <a:ea typeface="Palatino"/>
                        <a:cs typeface="Palatino"/>
                        <a:sym typeface="Palatino"/>
                      </a:endParaRPr>
                    </a:p>
                  </a:txBody>
                  <a:tcPr marL="91425" marR="91425" marT="91425" marB="91425"/>
                </a:tc>
                <a:tc>
                  <a:txBody>
                    <a:bodyPr/>
                    <a:lstStyle/>
                    <a:p>
                      <a:pPr marL="0" lvl="0" indent="0" algn="ctr" rtl="0">
                        <a:spcBef>
                          <a:spcPts val="0"/>
                        </a:spcBef>
                        <a:spcAft>
                          <a:spcPts val="0"/>
                        </a:spcAft>
                        <a:buNone/>
                      </a:pPr>
                      <a:r>
                        <a:rPr lang="en-US" b="1">
                          <a:latin typeface="Palatino"/>
                          <a:ea typeface="Palatino"/>
                          <a:cs typeface="Palatino"/>
                          <a:sym typeface="Palatino"/>
                        </a:rPr>
                        <a:t>+/-</a:t>
                      </a:r>
                      <a:endParaRPr b="1">
                        <a:latin typeface="Palatino"/>
                        <a:ea typeface="Palatino"/>
                        <a:cs typeface="Palatino"/>
                        <a:sym typeface="Palatino"/>
                      </a:endParaRPr>
                    </a:p>
                  </a:txBody>
                  <a:tcPr marL="91425" marR="91425" marT="91425" marB="91425"/>
                </a:tc>
                <a:tc>
                  <a:txBody>
                    <a:bodyPr/>
                    <a:lstStyle/>
                    <a:p>
                      <a:pPr marL="0" lvl="0" indent="0" algn="ctr" rtl="0">
                        <a:spcBef>
                          <a:spcPts val="0"/>
                        </a:spcBef>
                        <a:spcAft>
                          <a:spcPts val="0"/>
                        </a:spcAft>
                        <a:buNone/>
                      </a:pPr>
                      <a:r>
                        <a:rPr lang="en-US" b="1">
                          <a:latin typeface="Palatino"/>
                          <a:ea typeface="Palatino"/>
                          <a:cs typeface="Palatino"/>
                          <a:sym typeface="Palatino"/>
                        </a:rPr>
                        <a:t>2016</a:t>
                      </a:r>
                      <a:endParaRPr b="1">
                        <a:latin typeface="Palatino"/>
                        <a:ea typeface="Palatino"/>
                        <a:cs typeface="Palatino"/>
                        <a:sym typeface="Palatino"/>
                      </a:endParaRPr>
                    </a:p>
                  </a:txBody>
                  <a:tcPr marL="91425" marR="91425" marT="91425" marB="91425"/>
                </a:tc>
                <a:tc>
                  <a:txBody>
                    <a:bodyPr/>
                    <a:lstStyle/>
                    <a:p>
                      <a:pPr marL="0" lvl="0" indent="0" algn="ctr" rtl="0">
                        <a:spcBef>
                          <a:spcPts val="0"/>
                        </a:spcBef>
                        <a:spcAft>
                          <a:spcPts val="0"/>
                        </a:spcAft>
                        <a:buNone/>
                      </a:pPr>
                      <a:r>
                        <a:rPr lang="en-US" b="1">
                          <a:latin typeface="Palatino"/>
                          <a:ea typeface="Palatino"/>
                          <a:cs typeface="Palatino"/>
                          <a:sym typeface="Palatino"/>
                        </a:rPr>
                        <a:t>+/-</a:t>
                      </a:r>
                      <a:endParaRPr b="1">
                        <a:latin typeface="Palatino"/>
                        <a:ea typeface="Palatino"/>
                        <a:cs typeface="Palatino"/>
                        <a:sym typeface="Palatino"/>
                      </a:endParaRPr>
                    </a:p>
                    <a:p>
                      <a:pPr marL="0" lvl="0" indent="0" algn="ctr" rtl="0">
                        <a:spcBef>
                          <a:spcPts val="0"/>
                        </a:spcBef>
                        <a:spcAft>
                          <a:spcPts val="0"/>
                        </a:spcAft>
                        <a:buNone/>
                      </a:pPr>
                      <a:endParaRPr b="1">
                        <a:latin typeface="Palatino"/>
                        <a:ea typeface="Palatino"/>
                        <a:cs typeface="Palatino"/>
                        <a:sym typeface="Palatino"/>
                      </a:endParaRPr>
                    </a:p>
                  </a:txBody>
                  <a:tcPr marL="91425" marR="91425" marT="91425" marB="91425"/>
                </a:tc>
                <a:tc>
                  <a:txBody>
                    <a:bodyPr/>
                    <a:lstStyle/>
                    <a:p>
                      <a:pPr marL="0" lvl="0" indent="0" algn="ctr" rtl="0">
                        <a:spcBef>
                          <a:spcPts val="0"/>
                        </a:spcBef>
                        <a:spcAft>
                          <a:spcPts val="0"/>
                        </a:spcAft>
                        <a:buNone/>
                      </a:pPr>
                      <a:r>
                        <a:rPr lang="en-US" b="1">
                          <a:latin typeface="Palatino"/>
                          <a:ea typeface="Palatino"/>
                          <a:cs typeface="Palatino"/>
                          <a:sym typeface="Palatino"/>
                        </a:rPr>
                        <a:t>2017</a:t>
                      </a:r>
                      <a:endParaRPr b="1">
                        <a:latin typeface="Palatino"/>
                        <a:ea typeface="Palatino"/>
                        <a:cs typeface="Palatino"/>
                        <a:sym typeface="Palatino"/>
                      </a:endParaRPr>
                    </a:p>
                  </a:txBody>
                  <a:tcPr marL="91425" marR="91425" marT="91425" marB="91425"/>
                </a:tc>
                <a:tc>
                  <a:txBody>
                    <a:bodyPr/>
                    <a:lstStyle/>
                    <a:p>
                      <a:pPr marL="0" lvl="0" indent="0" algn="ctr" rtl="0">
                        <a:spcBef>
                          <a:spcPts val="0"/>
                        </a:spcBef>
                        <a:spcAft>
                          <a:spcPts val="0"/>
                        </a:spcAft>
                        <a:buNone/>
                      </a:pPr>
                      <a:r>
                        <a:rPr lang="en-US" b="1">
                          <a:latin typeface="Palatino"/>
                          <a:ea typeface="Palatino"/>
                          <a:cs typeface="Palatino"/>
                          <a:sym typeface="Palatino"/>
                        </a:rPr>
                        <a:t>+/-</a:t>
                      </a:r>
                      <a:endParaRPr b="1">
                        <a:latin typeface="Palatino"/>
                        <a:ea typeface="Palatino"/>
                        <a:cs typeface="Palatino"/>
                        <a:sym typeface="Palatino"/>
                      </a:endParaRPr>
                    </a:p>
                  </a:txBody>
                  <a:tcPr marL="91425" marR="91425" marT="91425" marB="91425"/>
                </a:tc>
                <a:tc>
                  <a:txBody>
                    <a:bodyPr/>
                    <a:lstStyle/>
                    <a:p>
                      <a:pPr marL="0" lvl="0" indent="0" algn="ctr" rtl="0">
                        <a:spcBef>
                          <a:spcPts val="0"/>
                        </a:spcBef>
                        <a:spcAft>
                          <a:spcPts val="0"/>
                        </a:spcAft>
                        <a:buNone/>
                      </a:pPr>
                      <a:r>
                        <a:rPr lang="en-US" b="1">
                          <a:latin typeface="Palatino"/>
                          <a:ea typeface="Palatino"/>
                          <a:cs typeface="Palatino"/>
                          <a:sym typeface="Palatino"/>
                        </a:rPr>
                        <a:t>2018</a:t>
                      </a:r>
                      <a:endParaRPr b="1">
                        <a:latin typeface="Palatino"/>
                        <a:ea typeface="Palatino"/>
                        <a:cs typeface="Palatino"/>
                        <a:sym typeface="Palatino"/>
                      </a:endParaRPr>
                    </a:p>
                  </a:txBody>
                  <a:tcPr marL="91425" marR="91425" marT="91425" marB="91425"/>
                </a:tc>
                <a:tc>
                  <a:txBody>
                    <a:bodyPr/>
                    <a:lstStyle/>
                    <a:p>
                      <a:pPr marL="0" lvl="0" indent="0" algn="ctr" rtl="0">
                        <a:spcBef>
                          <a:spcPts val="0"/>
                        </a:spcBef>
                        <a:spcAft>
                          <a:spcPts val="0"/>
                        </a:spcAft>
                        <a:buNone/>
                      </a:pPr>
                      <a:r>
                        <a:rPr lang="en-US" b="1">
                          <a:latin typeface="Palatino"/>
                          <a:ea typeface="Palatino"/>
                          <a:cs typeface="Palatino"/>
                          <a:sym typeface="Palatino"/>
                        </a:rPr>
                        <a:t>+/-</a:t>
                      </a:r>
                      <a:endParaRPr b="1">
                        <a:latin typeface="Palatino"/>
                        <a:ea typeface="Palatino"/>
                        <a:cs typeface="Palatino"/>
                        <a:sym typeface="Palatino"/>
                      </a:endParaRPr>
                    </a:p>
                  </a:txBody>
                  <a:tcPr marL="91425" marR="91425" marT="91425" marB="91425"/>
                </a:tc>
                <a:extLst>
                  <a:ext uri="{0D108BD9-81ED-4DB2-BD59-A6C34878D82A}">
                    <a16:rowId xmlns:a16="http://schemas.microsoft.com/office/drawing/2014/main" val="10000"/>
                  </a:ext>
                </a:extLst>
              </a:tr>
              <a:tr h="402600">
                <a:tc>
                  <a:txBody>
                    <a:bodyPr/>
                    <a:lstStyle/>
                    <a:p>
                      <a:pPr marL="0" lvl="0" indent="0" algn="l" rtl="0">
                        <a:spcBef>
                          <a:spcPts val="0"/>
                        </a:spcBef>
                        <a:spcAft>
                          <a:spcPts val="0"/>
                        </a:spcAft>
                        <a:buNone/>
                      </a:pPr>
                      <a:r>
                        <a:rPr lang="en-US">
                          <a:highlight>
                            <a:srgbClr val="FFFF00"/>
                          </a:highlight>
                          <a:latin typeface="Palatino"/>
                          <a:ea typeface="Palatino"/>
                          <a:cs typeface="Palatino"/>
                          <a:sym typeface="Palatino"/>
                        </a:rPr>
                        <a:t>Current Ratios</a:t>
                      </a:r>
                      <a:endParaRPr>
                        <a:highlight>
                          <a:srgbClr val="FFFF00"/>
                        </a:highlight>
                        <a:latin typeface="Palatino"/>
                        <a:ea typeface="Palatino"/>
                        <a:cs typeface="Palatino"/>
                        <a:sym typeface="Palatino"/>
                      </a:endParaRPr>
                    </a:p>
                  </a:txBody>
                  <a:tcPr marL="91425" marR="91425" marT="91425" marB="91425"/>
                </a:tc>
                <a:tc>
                  <a:txBody>
                    <a:bodyPr/>
                    <a:lstStyle/>
                    <a:p>
                      <a:pPr marL="0" lvl="0" indent="0" algn="ctr" rtl="0">
                        <a:spcBef>
                          <a:spcPts val="0"/>
                        </a:spcBef>
                        <a:spcAft>
                          <a:spcPts val="0"/>
                        </a:spcAft>
                        <a:buNone/>
                      </a:pPr>
                      <a:r>
                        <a:rPr lang="en-US">
                          <a:highlight>
                            <a:srgbClr val="FFFF00"/>
                          </a:highlight>
                          <a:latin typeface="Palatino"/>
                          <a:ea typeface="Palatino"/>
                          <a:cs typeface="Palatino"/>
                          <a:sym typeface="Palatino"/>
                        </a:rPr>
                        <a:t>1.37</a:t>
                      </a:r>
                      <a:endParaRPr>
                        <a:highlight>
                          <a:srgbClr val="FFFF00"/>
                        </a:highlight>
                        <a:latin typeface="Palatino"/>
                        <a:ea typeface="Palatino"/>
                        <a:cs typeface="Palatino"/>
                        <a:sym typeface="Palatino"/>
                      </a:endParaRPr>
                    </a:p>
                  </a:txBody>
                  <a:tcPr marL="91425" marR="91425" marT="91425" marB="91425"/>
                </a:tc>
                <a:tc>
                  <a:txBody>
                    <a:bodyPr/>
                    <a:lstStyle/>
                    <a:p>
                      <a:pPr marL="0" lvl="0" indent="0" algn="ctr" rtl="0">
                        <a:spcBef>
                          <a:spcPts val="0"/>
                        </a:spcBef>
                        <a:spcAft>
                          <a:spcPts val="0"/>
                        </a:spcAft>
                        <a:buNone/>
                      </a:pPr>
                      <a:r>
                        <a:rPr lang="en-US">
                          <a:highlight>
                            <a:srgbClr val="FFFF00"/>
                          </a:highlight>
                          <a:latin typeface="Palatino"/>
                          <a:ea typeface="Palatino"/>
                          <a:cs typeface="Palatino"/>
                          <a:sym typeface="Palatino"/>
                        </a:rPr>
                        <a:t>1.08</a:t>
                      </a:r>
                      <a:endParaRPr>
                        <a:highlight>
                          <a:srgbClr val="FFFF00"/>
                        </a:highlight>
                        <a:latin typeface="Palatino"/>
                        <a:ea typeface="Palatino"/>
                        <a:cs typeface="Palatino"/>
                        <a:sym typeface="Palatino"/>
                      </a:endParaRPr>
                    </a:p>
                  </a:txBody>
                  <a:tcPr marL="91425" marR="91425" marT="91425" marB="91425"/>
                </a:tc>
                <a:tc>
                  <a:txBody>
                    <a:bodyPr/>
                    <a:lstStyle/>
                    <a:p>
                      <a:pPr marL="0" lvl="0" indent="0" algn="ctr" rtl="0">
                        <a:spcBef>
                          <a:spcPts val="0"/>
                        </a:spcBef>
                        <a:spcAft>
                          <a:spcPts val="0"/>
                        </a:spcAft>
                        <a:buNone/>
                      </a:pPr>
                      <a:r>
                        <a:rPr lang="en-US">
                          <a:highlight>
                            <a:srgbClr val="FFFF00"/>
                          </a:highlight>
                          <a:latin typeface="Palatino"/>
                          <a:ea typeface="Palatino"/>
                          <a:cs typeface="Palatino"/>
                          <a:sym typeface="Palatino"/>
                        </a:rPr>
                        <a:t>-0.29</a:t>
                      </a:r>
                      <a:endParaRPr>
                        <a:highlight>
                          <a:srgbClr val="FFFF00"/>
                        </a:highlight>
                        <a:latin typeface="Palatino"/>
                        <a:ea typeface="Palatino"/>
                        <a:cs typeface="Palatino"/>
                        <a:sym typeface="Palatino"/>
                      </a:endParaRPr>
                    </a:p>
                  </a:txBody>
                  <a:tcPr marL="91425" marR="91425" marT="91425" marB="91425"/>
                </a:tc>
                <a:tc>
                  <a:txBody>
                    <a:bodyPr/>
                    <a:lstStyle/>
                    <a:p>
                      <a:pPr marL="0" lvl="0" indent="0" algn="ctr" rtl="0">
                        <a:spcBef>
                          <a:spcPts val="0"/>
                        </a:spcBef>
                        <a:spcAft>
                          <a:spcPts val="0"/>
                        </a:spcAft>
                        <a:buNone/>
                      </a:pPr>
                      <a:r>
                        <a:rPr lang="en-US">
                          <a:highlight>
                            <a:srgbClr val="FFFF00"/>
                          </a:highlight>
                          <a:latin typeface="Palatino"/>
                          <a:ea typeface="Palatino"/>
                          <a:cs typeface="Palatino"/>
                          <a:sym typeface="Palatino"/>
                        </a:rPr>
                        <a:t>1.04</a:t>
                      </a:r>
                      <a:endParaRPr>
                        <a:highlight>
                          <a:srgbClr val="FFFF00"/>
                        </a:highlight>
                        <a:latin typeface="Palatino"/>
                        <a:ea typeface="Palatino"/>
                        <a:cs typeface="Palatino"/>
                        <a:sym typeface="Palatino"/>
                      </a:endParaRPr>
                    </a:p>
                  </a:txBody>
                  <a:tcPr marL="91425" marR="91425" marT="91425" marB="91425"/>
                </a:tc>
                <a:tc>
                  <a:txBody>
                    <a:bodyPr/>
                    <a:lstStyle/>
                    <a:p>
                      <a:pPr marL="0" lvl="0" indent="0" algn="ctr" rtl="0">
                        <a:spcBef>
                          <a:spcPts val="0"/>
                        </a:spcBef>
                        <a:spcAft>
                          <a:spcPts val="0"/>
                        </a:spcAft>
                        <a:buNone/>
                      </a:pPr>
                      <a:r>
                        <a:rPr lang="en-US">
                          <a:highlight>
                            <a:srgbClr val="FFFF00"/>
                          </a:highlight>
                          <a:latin typeface="Palatino"/>
                          <a:ea typeface="Palatino"/>
                          <a:cs typeface="Palatino"/>
                          <a:sym typeface="Palatino"/>
                        </a:rPr>
                        <a:t>-0.04</a:t>
                      </a:r>
                      <a:endParaRPr>
                        <a:highlight>
                          <a:srgbClr val="FFFF00"/>
                        </a:highlight>
                        <a:latin typeface="Palatino"/>
                        <a:ea typeface="Palatino"/>
                        <a:cs typeface="Palatino"/>
                        <a:sym typeface="Palatino"/>
                      </a:endParaRPr>
                    </a:p>
                  </a:txBody>
                  <a:tcPr marL="91425" marR="91425" marT="91425" marB="91425"/>
                </a:tc>
                <a:tc>
                  <a:txBody>
                    <a:bodyPr/>
                    <a:lstStyle/>
                    <a:p>
                      <a:pPr marL="0" lvl="0" indent="0" algn="ctr" rtl="0">
                        <a:spcBef>
                          <a:spcPts val="0"/>
                        </a:spcBef>
                        <a:spcAft>
                          <a:spcPts val="0"/>
                        </a:spcAft>
                        <a:buNone/>
                      </a:pPr>
                      <a:r>
                        <a:rPr lang="en-US">
                          <a:highlight>
                            <a:srgbClr val="FFFF00"/>
                          </a:highlight>
                          <a:latin typeface="Palatino"/>
                          <a:ea typeface="Palatino"/>
                          <a:cs typeface="Palatino"/>
                          <a:sym typeface="Palatino"/>
                        </a:rPr>
                        <a:t>1.25</a:t>
                      </a:r>
                      <a:endParaRPr>
                        <a:highlight>
                          <a:srgbClr val="FFFF00"/>
                        </a:highlight>
                        <a:latin typeface="Palatino"/>
                        <a:ea typeface="Palatino"/>
                        <a:cs typeface="Palatino"/>
                        <a:sym typeface="Palatino"/>
                      </a:endParaRPr>
                    </a:p>
                  </a:txBody>
                  <a:tcPr marL="91425" marR="91425" marT="91425" marB="91425"/>
                </a:tc>
                <a:tc>
                  <a:txBody>
                    <a:bodyPr/>
                    <a:lstStyle/>
                    <a:p>
                      <a:pPr marL="0" lvl="0" indent="0" algn="ctr" rtl="0">
                        <a:spcBef>
                          <a:spcPts val="0"/>
                        </a:spcBef>
                        <a:spcAft>
                          <a:spcPts val="0"/>
                        </a:spcAft>
                        <a:buNone/>
                      </a:pPr>
                      <a:r>
                        <a:rPr lang="en-US">
                          <a:highlight>
                            <a:srgbClr val="FFFF00"/>
                          </a:highlight>
                          <a:latin typeface="Palatino"/>
                          <a:ea typeface="Palatino"/>
                          <a:cs typeface="Palatino"/>
                          <a:sym typeface="Palatino"/>
                        </a:rPr>
                        <a:t>+0.21</a:t>
                      </a:r>
                      <a:endParaRPr>
                        <a:highlight>
                          <a:srgbClr val="FFFF00"/>
                        </a:highlight>
                        <a:latin typeface="Palatino"/>
                        <a:ea typeface="Palatino"/>
                        <a:cs typeface="Palatino"/>
                        <a:sym typeface="Palatino"/>
                      </a:endParaRPr>
                    </a:p>
                  </a:txBody>
                  <a:tcPr marL="91425" marR="91425" marT="91425" marB="91425"/>
                </a:tc>
                <a:tc>
                  <a:txBody>
                    <a:bodyPr/>
                    <a:lstStyle/>
                    <a:p>
                      <a:pPr marL="0" lvl="0" indent="0" algn="ctr" rtl="0">
                        <a:spcBef>
                          <a:spcPts val="0"/>
                        </a:spcBef>
                        <a:spcAft>
                          <a:spcPts val="0"/>
                        </a:spcAft>
                        <a:buNone/>
                      </a:pPr>
                      <a:r>
                        <a:rPr lang="en-US">
                          <a:highlight>
                            <a:srgbClr val="FFFF00"/>
                          </a:highlight>
                          <a:latin typeface="Palatino"/>
                          <a:ea typeface="Palatino"/>
                          <a:cs typeface="Palatino"/>
                          <a:sym typeface="Palatino"/>
                        </a:rPr>
                        <a:t>2.1</a:t>
                      </a:r>
                      <a:endParaRPr>
                        <a:highlight>
                          <a:srgbClr val="FFFF00"/>
                        </a:highlight>
                        <a:latin typeface="Palatino"/>
                        <a:ea typeface="Palatino"/>
                        <a:cs typeface="Palatino"/>
                        <a:sym typeface="Palatino"/>
                      </a:endParaRPr>
                    </a:p>
                  </a:txBody>
                  <a:tcPr marL="91425" marR="91425" marT="91425" marB="91425"/>
                </a:tc>
                <a:tc>
                  <a:txBody>
                    <a:bodyPr/>
                    <a:lstStyle/>
                    <a:p>
                      <a:pPr marL="0" lvl="0" indent="0" algn="ctr" rtl="0">
                        <a:spcBef>
                          <a:spcPts val="0"/>
                        </a:spcBef>
                        <a:spcAft>
                          <a:spcPts val="0"/>
                        </a:spcAft>
                        <a:buNone/>
                      </a:pPr>
                      <a:r>
                        <a:rPr lang="en-US">
                          <a:highlight>
                            <a:srgbClr val="FFFF00"/>
                          </a:highlight>
                          <a:latin typeface="Palatino"/>
                          <a:ea typeface="Palatino"/>
                          <a:cs typeface="Palatino"/>
                          <a:sym typeface="Palatino"/>
                        </a:rPr>
                        <a:t>+0.85</a:t>
                      </a:r>
                      <a:endParaRPr>
                        <a:highlight>
                          <a:srgbClr val="FFFF00"/>
                        </a:highlight>
                        <a:latin typeface="Palatino"/>
                        <a:ea typeface="Palatino"/>
                        <a:cs typeface="Palatino"/>
                        <a:sym typeface="Palatino"/>
                      </a:endParaRPr>
                    </a:p>
                  </a:txBody>
                  <a:tcPr marL="91425" marR="91425" marT="91425" marB="91425"/>
                </a:tc>
                <a:extLst>
                  <a:ext uri="{0D108BD9-81ED-4DB2-BD59-A6C34878D82A}">
                    <a16:rowId xmlns:a16="http://schemas.microsoft.com/office/drawing/2014/main" val="10001"/>
                  </a:ext>
                </a:extLst>
              </a:tr>
              <a:tr h="395350">
                <a:tc>
                  <a:txBody>
                    <a:bodyPr/>
                    <a:lstStyle/>
                    <a:p>
                      <a:pPr marL="0" lvl="0" indent="0" algn="l" rtl="0">
                        <a:spcBef>
                          <a:spcPts val="0"/>
                        </a:spcBef>
                        <a:spcAft>
                          <a:spcPts val="0"/>
                        </a:spcAft>
                        <a:buNone/>
                      </a:pPr>
                      <a:r>
                        <a:rPr lang="en-US">
                          <a:latin typeface="Palatino"/>
                          <a:ea typeface="Palatino"/>
                          <a:cs typeface="Palatino"/>
                          <a:sym typeface="Palatino"/>
                        </a:rPr>
                        <a:t>Quick or Acid-Test Ratio</a:t>
                      </a:r>
                      <a:endParaRPr>
                        <a:latin typeface="Palatino"/>
                        <a:ea typeface="Palatino"/>
                        <a:cs typeface="Palatino"/>
                        <a:sym typeface="Palatino"/>
                      </a:endParaRPr>
                    </a:p>
                  </a:txBody>
                  <a:tcPr marL="91425" marR="91425" marT="91425" marB="91425"/>
                </a:tc>
                <a:tc>
                  <a:txBody>
                    <a:bodyPr/>
                    <a:lstStyle/>
                    <a:p>
                      <a:pPr marL="0" lvl="0" indent="0" algn="ctr" rtl="0">
                        <a:spcBef>
                          <a:spcPts val="0"/>
                        </a:spcBef>
                        <a:spcAft>
                          <a:spcPts val="0"/>
                        </a:spcAft>
                        <a:buNone/>
                      </a:pPr>
                      <a:r>
                        <a:rPr lang="en-US">
                          <a:latin typeface="Palatino"/>
                          <a:ea typeface="Palatino"/>
                          <a:cs typeface="Palatino"/>
                          <a:sym typeface="Palatino"/>
                        </a:rPr>
                        <a:t>1.01</a:t>
                      </a:r>
                      <a:endParaRPr>
                        <a:latin typeface="Palatino"/>
                        <a:ea typeface="Palatino"/>
                        <a:cs typeface="Palatino"/>
                        <a:sym typeface="Palatino"/>
                      </a:endParaRPr>
                    </a:p>
                  </a:txBody>
                  <a:tcPr marL="91425" marR="91425" marT="91425" marB="91425"/>
                </a:tc>
                <a:tc>
                  <a:txBody>
                    <a:bodyPr/>
                    <a:lstStyle/>
                    <a:p>
                      <a:pPr marL="0" lvl="0" indent="0" algn="ctr" rtl="0">
                        <a:spcBef>
                          <a:spcPts val="0"/>
                        </a:spcBef>
                        <a:spcAft>
                          <a:spcPts val="0"/>
                        </a:spcAft>
                        <a:buNone/>
                      </a:pPr>
                      <a:r>
                        <a:rPr lang="en-US">
                          <a:latin typeface="Palatino"/>
                          <a:ea typeface="Palatino"/>
                          <a:cs typeface="Palatino"/>
                          <a:sym typeface="Palatino"/>
                        </a:rPr>
                        <a:t>0.73</a:t>
                      </a:r>
                      <a:endParaRPr>
                        <a:latin typeface="Palatino"/>
                        <a:ea typeface="Palatino"/>
                        <a:cs typeface="Palatino"/>
                        <a:sym typeface="Palatino"/>
                      </a:endParaRPr>
                    </a:p>
                  </a:txBody>
                  <a:tcPr marL="91425" marR="91425" marT="91425" marB="91425"/>
                </a:tc>
                <a:tc>
                  <a:txBody>
                    <a:bodyPr/>
                    <a:lstStyle/>
                    <a:p>
                      <a:pPr marL="0" lvl="0" indent="0" algn="ctr" rtl="0">
                        <a:spcBef>
                          <a:spcPts val="0"/>
                        </a:spcBef>
                        <a:spcAft>
                          <a:spcPts val="0"/>
                        </a:spcAft>
                        <a:buNone/>
                      </a:pPr>
                      <a:r>
                        <a:rPr lang="en-US">
                          <a:latin typeface="Palatino"/>
                          <a:ea typeface="Palatino"/>
                          <a:cs typeface="Palatino"/>
                          <a:sym typeface="Palatino"/>
                        </a:rPr>
                        <a:t>-0.28</a:t>
                      </a:r>
                      <a:endParaRPr>
                        <a:latin typeface="Palatino"/>
                        <a:ea typeface="Palatino"/>
                        <a:cs typeface="Palatino"/>
                        <a:sym typeface="Palatino"/>
                      </a:endParaRPr>
                    </a:p>
                  </a:txBody>
                  <a:tcPr marL="91425" marR="91425" marT="91425" marB="91425"/>
                </a:tc>
                <a:tc>
                  <a:txBody>
                    <a:bodyPr/>
                    <a:lstStyle/>
                    <a:p>
                      <a:pPr marL="0" lvl="0" indent="0" algn="ctr" rtl="0">
                        <a:spcBef>
                          <a:spcPts val="0"/>
                        </a:spcBef>
                        <a:spcAft>
                          <a:spcPts val="0"/>
                        </a:spcAft>
                        <a:buNone/>
                      </a:pPr>
                      <a:r>
                        <a:rPr lang="en-US">
                          <a:latin typeface="Palatino"/>
                          <a:ea typeface="Palatino"/>
                          <a:cs typeface="Palatino"/>
                          <a:sym typeface="Palatino"/>
                        </a:rPr>
                        <a:t>0.74</a:t>
                      </a:r>
                      <a:endParaRPr>
                        <a:latin typeface="Palatino"/>
                        <a:ea typeface="Palatino"/>
                        <a:cs typeface="Palatino"/>
                        <a:sym typeface="Palatino"/>
                      </a:endParaRPr>
                    </a:p>
                  </a:txBody>
                  <a:tcPr marL="91425" marR="91425" marT="91425" marB="91425"/>
                </a:tc>
                <a:tc>
                  <a:txBody>
                    <a:bodyPr/>
                    <a:lstStyle/>
                    <a:p>
                      <a:pPr marL="0" lvl="0" indent="0" algn="ctr" rtl="0">
                        <a:spcBef>
                          <a:spcPts val="0"/>
                        </a:spcBef>
                        <a:spcAft>
                          <a:spcPts val="0"/>
                        </a:spcAft>
                        <a:buNone/>
                      </a:pPr>
                      <a:r>
                        <a:rPr lang="en-US">
                          <a:latin typeface="Palatino"/>
                          <a:ea typeface="Palatino"/>
                          <a:cs typeface="Palatino"/>
                          <a:sym typeface="Palatino"/>
                        </a:rPr>
                        <a:t>+0.01</a:t>
                      </a:r>
                      <a:endParaRPr>
                        <a:latin typeface="Palatino"/>
                        <a:ea typeface="Palatino"/>
                        <a:cs typeface="Palatino"/>
                        <a:sym typeface="Palatino"/>
                      </a:endParaRPr>
                    </a:p>
                  </a:txBody>
                  <a:tcPr marL="91425" marR="91425" marT="91425" marB="91425"/>
                </a:tc>
                <a:tc>
                  <a:txBody>
                    <a:bodyPr/>
                    <a:lstStyle/>
                    <a:p>
                      <a:pPr marL="0" lvl="0" indent="0" algn="ctr" rtl="0">
                        <a:spcBef>
                          <a:spcPts val="0"/>
                        </a:spcBef>
                        <a:spcAft>
                          <a:spcPts val="0"/>
                        </a:spcAft>
                        <a:buNone/>
                      </a:pPr>
                      <a:r>
                        <a:rPr lang="en-US">
                          <a:latin typeface="Palatino"/>
                          <a:ea typeface="Palatino"/>
                          <a:cs typeface="Palatino"/>
                          <a:sym typeface="Palatino"/>
                        </a:rPr>
                        <a:t>0.93</a:t>
                      </a:r>
                      <a:endParaRPr>
                        <a:latin typeface="Palatino"/>
                        <a:ea typeface="Palatino"/>
                        <a:cs typeface="Palatino"/>
                        <a:sym typeface="Palatino"/>
                      </a:endParaRPr>
                    </a:p>
                  </a:txBody>
                  <a:tcPr marL="91425" marR="91425" marT="91425" marB="91425"/>
                </a:tc>
                <a:tc>
                  <a:txBody>
                    <a:bodyPr/>
                    <a:lstStyle/>
                    <a:p>
                      <a:pPr marL="0" lvl="0" indent="0" algn="ctr" rtl="0">
                        <a:spcBef>
                          <a:spcPts val="0"/>
                        </a:spcBef>
                        <a:spcAft>
                          <a:spcPts val="0"/>
                        </a:spcAft>
                        <a:buNone/>
                      </a:pPr>
                      <a:r>
                        <a:rPr lang="en-US">
                          <a:latin typeface="Palatino"/>
                          <a:ea typeface="Palatino"/>
                          <a:cs typeface="Palatino"/>
                          <a:sym typeface="Palatino"/>
                        </a:rPr>
                        <a:t>+0.19</a:t>
                      </a:r>
                      <a:endParaRPr>
                        <a:latin typeface="Palatino"/>
                        <a:ea typeface="Palatino"/>
                        <a:cs typeface="Palatino"/>
                        <a:sym typeface="Palatino"/>
                      </a:endParaRPr>
                    </a:p>
                  </a:txBody>
                  <a:tcPr marL="91425" marR="91425" marT="91425" marB="91425"/>
                </a:tc>
                <a:tc>
                  <a:txBody>
                    <a:bodyPr/>
                    <a:lstStyle/>
                    <a:p>
                      <a:pPr marL="0" lvl="0" indent="0" algn="ctr" rtl="0">
                        <a:spcBef>
                          <a:spcPts val="0"/>
                        </a:spcBef>
                        <a:spcAft>
                          <a:spcPts val="0"/>
                        </a:spcAft>
                        <a:buNone/>
                      </a:pPr>
                      <a:r>
                        <a:rPr lang="en-US">
                          <a:latin typeface="Palatino"/>
                          <a:ea typeface="Palatino"/>
                          <a:cs typeface="Palatino"/>
                          <a:sym typeface="Palatino"/>
                        </a:rPr>
                        <a:t>1.95</a:t>
                      </a:r>
                      <a:endParaRPr>
                        <a:latin typeface="Palatino"/>
                        <a:ea typeface="Palatino"/>
                        <a:cs typeface="Palatino"/>
                        <a:sym typeface="Palatino"/>
                      </a:endParaRPr>
                    </a:p>
                  </a:txBody>
                  <a:tcPr marL="91425" marR="91425" marT="91425" marB="91425"/>
                </a:tc>
                <a:tc>
                  <a:txBody>
                    <a:bodyPr/>
                    <a:lstStyle/>
                    <a:p>
                      <a:pPr marL="0" lvl="0" indent="0" algn="ctr" rtl="0">
                        <a:spcBef>
                          <a:spcPts val="0"/>
                        </a:spcBef>
                        <a:spcAft>
                          <a:spcPts val="0"/>
                        </a:spcAft>
                        <a:buNone/>
                      </a:pPr>
                      <a:r>
                        <a:rPr lang="en-US">
                          <a:latin typeface="Palatino"/>
                          <a:ea typeface="Palatino"/>
                          <a:cs typeface="Palatino"/>
                          <a:sym typeface="Palatino"/>
                        </a:rPr>
                        <a:t>+1.02</a:t>
                      </a:r>
                      <a:endParaRPr>
                        <a:latin typeface="Palatino"/>
                        <a:ea typeface="Palatino"/>
                        <a:cs typeface="Palatino"/>
                        <a:sym typeface="Palatino"/>
                      </a:endParaRPr>
                    </a:p>
                  </a:txBody>
                  <a:tcPr marL="91425" marR="91425" marT="91425" marB="91425"/>
                </a:tc>
                <a:extLst>
                  <a:ext uri="{0D108BD9-81ED-4DB2-BD59-A6C34878D82A}">
                    <a16:rowId xmlns:a16="http://schemas.microsoft.com/office/drawing/2014/main" val="10002"/>
                  </a:ext>
                </a:extLst>
              </a:tr>
            </a:tbl>
          </a:graphicData>
        </a:graphic>
      </p:graphicFrame>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274"/>
        <p:cNvGrpSpPr/>
        <p:nvPr/>
      </p:nvGrpSpPr>
      <p:grpSpPr>
        <a:xfrm>
          <a:off x="0" y="0"/>
          <a:ext cx="0" cy="0"/>
          <a:chOff x="0" y="0"/>
          <a:chExt cx="0" cy="0"/>
        </a:xfrm>
      </p:grpSpPr>
      <p:pic>
        <p:nvPicPr>
          <p:cNvPr id="275" name="Google Shape;275;g7a71133d84_0_34"/>
          <p:cNvPicPr preferRelativeResize="0"/>
          <p:nvPr/>
        </p:nvPicPr>
        <p:blipFill>
          <a:blip r:embed="rId3">
            <a:alphaModFix/>
          </a:blip>
          <a:stretch>
            <a:fillRect/>
          </a:stretch>
        </p:blipFill>
        <p:spPr>
          <a:xfrm>
            <a:off x="1183750" y="482025"/>
            <a:ext cx="6776500" cy="4590550"/>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279"/>
        <p:cNvGrpSpPr/>
        <p:nvPr/>
      </p:nvGrpSpPr>
      <p:grpSpPr>
        <a:xfrm>
          <a:off x="0" y="0"/>
          <a:ext cx="0" cy="0"/>
          <a:chOff x="0" y="0"/>
          <a:chExt cx="0" cy="0"/>
        </a:xfrm>
      </p:grpSpPr>
      <p:graphicFrame>
        <p:nvGraphicFramePr>
          <p:cNvPr id="280" name="Google Shape;280;g7a71133d84_0_1"/>
          <p:cNvGraphicFramePr/>
          <p:nvPr/>
        </p:nvGraphicFramePr>
        <p:xfrm>
          <a:off x="0" y="593905"/>
          <a:ext cx="3000000" cy="3000000"/>
        </p:xfrm>
        <a:graphic>
          <a:graphicData uri="http://schemas.openxmlformats.org/drawingml/2006/table">
            <a:tbl>
              <a:tblPr>
                <a:noFill/>
                <a:tableStyleId>{E47524D7-2335-4AB9-8CF1-0D968FAC3876}</a:tableStyleId>
              </a:tblPr>
              <a:tblGrid>
                <a:gridCol w="2084975">
                  <a:extLst>
                    <a:ext uri="{9D8B030D-6E8A-4147-A177-3AD203B41FA5}">
                      <a16:colId xmlns:a16="http://schemas.microsoft.com/office/drawing/2014/main" val="20000"/>
                    </a:ext>
                  </a:extLst>
                </a:gridCol>
                <a:gridCol w="841075">
                  <a:extLst>
                    <a:ext uri="{9D8B030D-6E8A-4147-A177-3AD203B41FA5}">
                      <a16:colId xmlns:a16="http://schemas.microsoft.com/office/drawing/2014/main" val="20001"/>
                    </a:ext>
                  </a:extLst>
                </a:gridCol>
                <a:gridCol w="718050">
                  <a:extLst>
                    <a:ext uri="{9D8B030D-6E8A-4147-A177-3AD203B41FA5}">
                      <a16:colId xmlns:a16="http://schemas.microsoft.com/office/drawing/2014/main" val="20002"/>
                    </a:ext>
                  </a:extLst>
                </a:gridCol>
                <a:gridCol w="778225">
                  <a:extLst>
                    <a:ext uri="{9D8B030D-6E8A-4147-A177-3AD203B41FA5}">
                      <a16:colId xmlns:a16="http://schemas.microsoft.com/office/drawing/2014/main" val="20003"/>
                    </a:ext>
                  </a:extLst>
                </a:gridCol>
                <a:gridCol w="788675">
                  <a:extLst>
                    <a:ext uri="{9D8B030D-6E8A-4147-A177-3AD203B41FA5}">
                      <a16:colId xmlns:a16="http://schemas.microsoft.com/office/drawing/2014/main" val="20004"/>
                    </a:ext>
                  </a:extLst>
                </a:gridCol>
                <a:gridCol w="799175">
                  <a:extLst>
                    <a:ext uri="{9D8B030D-6E8A-4147-A177-3AD203B41FA5}">
                      <a16:colId xmlns:a16="http://schemas.microsoft.com/office/drawing/2014/main" val="20005"/>
                    </a:ext>
                  </a:extLst>
                </a:gridCol>
                <a:gridCol w="788700">
                  <a:extLst>
                    <a:ext uri="{9D8B030D-6E8A-4147-A177-3AD203B41FA5}">
                      <a16:colId xmlns:a16="http://schemas.microsoft.com/office/drawing/2014/main" val="20006"/>
                    </a:ext>
                  </a:extLst>
                </a:gridCol>
                <a:gridCol w="746775">
                  <a:extLst>
                    <a:ext uri="{9D8B030D-6E8A-4147-A177-3AD203B41FA5}">
                      <a16:colId xmlns:a16="http://schemas.microsoft.com/office/drawing/2014/main" val="20007"/>
                    </a:ext>
                  </a:extLst>
                </a:gridCol>
                <a:gridCol w="870700">
                  <a:extLst>
                    <a:ext uri="{9D8B030D-6E8A-4147-A177-3AD203B41FA5}">
                      <a16:colId xmlns:a16="http://schemas.microsoft.com/office/drawing/2014/main" val="20008"/>
                    </a:ext>
                  </a:extLst>
                </a:gridCol>
                <a:gridCol w="727650">
                  <a:extLst>
                    <a:ext uri="{9D8B030D-6E8A-4147-A177-3AD203B41FA5}">
                      <a16:colId xmlns:a16="http://schemas.microsoft.com/office/drawing/2014/main" val="20009"/>
                    </a:ext>
                  </a:extLst>
                </a:gridCol>
              </a:tblGrid>
              <a:tr h="615300">
                <a:tc>
                  <a:txBody>
                    <a:bodyPr/>
                    <a:lstStyle/>
                    <a:p>
                      <a:pPr marL="0" lvl="0" indent="0" algn="ctr" rtl="0">
                        <a:spcBef>
                          <a:spcPts val="0"/>
                        </a:spcBef>
                        <a:spcAft>
                          <a:spcPts val="0"/>
                        </a:spcAft>
                        <a:buNone/>
                      </a:pPr>
                      <a:r>
                        <a:rPr lang="en-US" b="1">
                          <a:latin typeface="Palatino"/>
                          <a:ea typeface="Palatino"/>
                          <a:cs typeface="Palatino"/>
                          <a:sym typeface="Palatino"/>
                        </a:rPr>
                        <a:t>Ratio</a:t>
                      </a:r>
                      <a:endParaRPr sz="1200" b="1">
                        <a:latin typeface="Palatino"/>
                        <a:ea typeface="Palatino"/>
                        <a:cs typeface="Palatino"/>
                        <a:sym typeface="Palatino"/>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ctr" rtl="0">
                        <a:spcBef>
                          <a:spcPts val="0"/>
                        </a:spcBef>
                        <a:spcAft>
                          <a:spcPts val="0"/>
                        </a:spcAft>
                        <a:buNone/>
                      </a:pPr>
                      <a:r>
                        <a:rPr lang="en-US" b="1">
                          <a:latin typeface="Palatino"/>
                          <a:ea typeface="Palatino"/>
                          <a:cs typeface="Palatino"/>
                          <a:sym typeface="Palatino"/>
                        </a:rPr>
                        <a:t>2014</a:t>
                      </a:r>
                      <a:endParaRPr sz="1200" b="1">
                        <a:latin typeface="Palatino"/>
                        <a:ea typeface="Palatino"/>
                        <a:cs typeface="Palatino"/>
                        <a:sym typeface="Palatino"/>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ctr" rtl="0">
                        <a:spcBef>
                          <a:spcPts val="0"/>
                        </a:spcBef>
                        <a:spcAft>
                          <a:spcPts val="0"/>
                        </a:spcAft>
                        <a:buNone/>
                      </a:pPr>
                      <a:r>
                        <a:rPr lang="en-US" b="1">
                          <a:latin typeface="Palatino"/>
                          <a:ea typeface="Palatino"/>
                          <a:cs typeface="Palatino"/>
                          <a:sym typeface="Palatino"/>
                        </a:rPr>
                        <a:t>2015</a:t>
                      </a:r>
                      <a:endParaRPr sz="1200" b="1">
                        <a:latin typeface="Palatino"/>
                        <a:ea typeface="Palatino"/>
                        <a:cs typeface="Palatino"/>
                        <a:sym typeface="Palatino"/>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ctr" rtl="0">
                        <a:spcBef>
                          <a:spcPts val="0"/>
                        </a:spcBef>
                        <a:spcAft>
                          <a:spcPts val="0"/>
                        </a:spcAft>
                        <a:buNone/>
                      </a:pPr>
                      <a:r>
                        <a:rPr lang="en-US" b="1">
                          <a:latin typeface="Palatino"/>
                          <a:ea typeface="Palatino"/>
                          <a:cs typeface="Palatino"/>
                          <a:sym typeface="Palatino"/>
                        </a:rPr>
                        <a:t>+/-</a:t>
                      </a:r>
                      <a:endParaRPr sz="1200" b="1">
                        <a:latin typeface="Palatino"/>
                        <a:ea typeface="Palatino"/>
                        <a:cs typeface="Palatino"/>
                        <a:sym typeface="Palatino"/>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ctr" rtl="0">
                        <a:spcBef>
                          <a:spcPts val="0"/>
                        </a:spcBef>
                        <a:spcAft>
                          <a:spcPts val="0"/>
                        </a:spcAft>
                        <a:buNone/>
                      </a:pPr>
                      <a:r>
                        <a:rPr lang="en-US" b="1">
                          <a:latin typeface="Palatino"/>
                          <a:ea typeface="Palatino"/>
                          <a:cs typeface="Palatino"/>
                          <a:sym typeface="Palatino"/>
                        </a:rPr>
                        <a:t>2016</a:t>
                      </a:r>
                      <a:endParaRPr sz="1200" b="1">
                        <a:latin typeface="Palatino"/>
                        <a:ea typeface="Palatino"/>
                        <a:cs typeface="Palatino"/>
                        <a:sym typeface="Palatino"/>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ctr" rtl="0">
                        <a:spcBef>
                          <a:spcPts val="0"/>
                        </a:spcBef>
                        <a:spcAft>
                          <a:spcPts val="0"/>
                        </a:spcAft>
                        <a:buNone/>
                      </a:pPr>
                      <a:r>
                        <a:rPr lang="en-US" b="1">
                          <a:latin typeface="Palatino"/>
                          <a:ea typeface="Palatino"/>
                          <a:cs typeface="Palatino"/>
                          <a:sym typeface="Palatino"/>
                        </a:rPr>
                        <a:t>+/-</a:t>
                      </a:r>
                      <a:endParaRPr b="1">
                        <a:latin typeface="Palatino"/>
                        <a:ea typeface="Palatino"/>
                        <a:cs typeface="Palatino"/>
                        <a:sym typeface="Palatino"/>
                      </a:endParaRPr>
                    </a:p>
                    <a:p>
                      <a:pPr marL="0" lvl="0" indent="0" algn="ctr" rtl="0">
                        <a:spcBef>
                          <a:spcPts val="0"/>
                        </a:spcBef>
                        <a:spcAft>
                          <a:spcPts val="0"/>
                        </a:spcAft>
                        <a:buNone/>
                      </a:pPr>
                      <a:endParaRPr sz="1200" b="1">
                        <a:latin typeface="Palatino"/>
                        <a:ea typeface="Palatino"/>
                        <a:cs typeface="Palatino"/>
                        <a:sym typeface="Palatino"/>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ctr" rtl="0">
                        <a:spcBef>
                          <a:spcPts val="0"/>
                        </a:spcBef>
                        <a:spcAft>
                          <a:spcPts val="0"/>
                        </a:spcAft>
                        <a:buNone/>
                      </a:pPr>
                      <a:r>
                        <a:rPr lang="en-US" b="1">
                          <a:latin typeface="Palatino"/>
                          <a:ea typeface="Palatino"/>
                          <a:cs typeface="Palatino"/>
                          <a:sym typeface="Palatino"/>
                        </a:rPr>
                        <a:t>2017</a:t>
                      </a:r>
                      <a:endParaRPr sz="1200" b="1">
                        <a:latin typeface="Palatino"/>
                        <a:ea typeface="Palatino"/>
                        <a:cs typeface="Palatino"/>
                        <a:sym typeface="Palatino"/>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ctr" rtl="0">
                        <a:spcBef>
                          <a:spcPts val="0"/>
                        </a:spcBef>
                        <a:spcAft>
                          <a:spcPts val="0"/>
                        </a:spcAft>
                        <a:buNone/>
                      </a:pPr>
                      <a:r>
                        <a:rPr lang="en-US" b="1">
                          <a:latin typeface="Palatino"/>
                          <a:ea typeface="Palatino"/>
                          <a:cs typeface="Palatino"/>
                          <a:sym typeface="Palatino"/>
                        </a:rPr>
                        <a:t>+/-</a:t>
                      </a:r>
                      <a:endParaRPr sz="1200" b="1">
                        <a:latin typeface="Palatino"/>
                        <a:ea typeface="Palatino"/>
                        <a:cs typeface="Palatino"/>
                        <a:sym typeface="Palatino"/>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ctr" rtl="0">
                        <a:spcBef>
                          <a:spcPts val="0"/>
                        </a:spcBef>
                        <a:spcAft>
                          <a:spcPts val="0"/>
                        </a:spcAft>
                        <a:buNone/>
                      </a:pPr>
                      <a:r>
                        <a:rPr lang="en-US" b="1">
                          <a:latin typeface="Palatino"/>
                          <a:ea typeface="Palatino"/>
                          <a:cs typeface="Palatino"/>
                          <a:sym typeface="Palatino"/>
                        </a:rPr>
                        <a:t>2018</a:t>
                      </a:r>
                      <a:endParaRPr sz="1200" b="1">
                        <a:latin typeface="Palatino"/>
                        <a:ea typeface="Palatino"/>
                        <a:cs typeface="Palatino"/>
                        <a:sym typeface="Palatino"/>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ctr" rtl="0">
                        <a:spcBef>
                          <a:spcPts val="0"/>
                        </a:spcBef>
                        <a:spcAft>
                          <a:spcPts val="0"/>
                        </a:spcAft>
                        <a:buNone/>
                      </a:pPr>
                      <a:r>
                        <a:rPr lang="en-US" b="1">
                          <a:latin typeface="Palatino"/>
                          <a:ea typeface="Palatino"/>
                          <a:cs typeface="Palatino"/>
                          <a:sym typeface="Palatino"/>
                        </a:rPr>
                        <a:t>+/-</a:t>
                      </a:r>
                      <a:endParaRPr sz="1200" b="1">
                        <a:latin typeface="Palatino"/>
                        <a:ea typeface="Palatino"/>
                        <a:cs typeface="Palatino"/>
                        <a:sym typeface="Palatino"/>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0"/>
                  </a:ext>
                </a:extLst>
              </a:tr>
              <a:tr h="353700">
                <a:tc>
                  <a:txBody>
                    <a:bodyPr/>
                    <a:lstStyle/>
                    <a:p>
                      <a:pPr marL="0" lvl="0" indent="0" algn="l" rtl="0">
                        <a:spcBef>
                          <a:spcPts val="0"/>
                        </a:spcBef>
                        <a:spcAft>
                          <a:spcPts val="0"/>
                        </a:spcAft>
                        <a:buNone/>
                      </a:pPr>
                      <a:r>
                        <a:rPr lang="en-US" sz="1200">
                          <a:latin typeface="Palatino"/>
                          <a:ea typeface="Palatino"/>
                          <a:cs typeface="Palatino"/>
                          <a:sym typeface="Palatino"/>
                        </a:rPr>
                        <a:t>Debt-to-Total-Asset </a:t>
                      </a:r>
                      <a:endParaRPr sz="1200">
                        <a:latin typeface="Palatino"/>
                        <a:ea typeface="Palatino"/>
                        <a:cs typeface="Palatino"/>
                        <a:sym typeface="Palatino"/>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sz="1200">
                          <a:latin typeface="Palatino"/>
                          <a:ea typeface="Palatino"/>
                          <a:cs typeface="Palatino"/>
                          <a:sym typeface="Palatino"/>
                        </a:rPr>
                        <a:t>0.17</a:t>
                      </a:r>
                      <a:endParaRPr sz="1200">
                        <a:latin typeface="Palatino"/>
                        <a:ea typeface="Palatino"/>
                        <a:cs typeface="Palatino"/>
                        <a:sym typeface="Palatino"/>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sz="1200">
                          <a:latin typeface="Palatino"/>
                          <a:ea typeface="Palatino"/>
                          <a:cs typeface="Palatino"/>
                          <a:sym typeface="Palatino"/>
                        </a:rPr>
                        <a:t>0.19</a:t>
                      </a:r>
                      <a:endParaRPr sz="1200">
                        <a:latin typeface="Palatino"/>
                        <a:ea typeface="Palatino"/>
                        <a:cs typeface="Palatino"/>
                        <a:sym typeface="Palatino"/>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ctr" rtl="0">
                        <a:spcBef>
                          <a:spcPts val="0"/>
                        </a:spcBef>
                        <a:spcAft>
                          <a:spcPts val="0"/>
                        </a:spcAft>
                        <a:buNone/>
                      </a:pPr>
                      <a:r>
                        <a:rPr lang="en-US" sz="1200">
                          <a:latin typeface="Palatino"/>
                          <a:ea typeface="Palatino"/>
                          <a:cs typeface="Palatino"/>
                          <a:sym typeface="Palatino"/>
                        </a:rPr>
                        <a:t>+0.02</a:t>
                      </a:r>
                      <a:endParaRPr sz="1200">
                        <a:latin typeface="Palatino"/>
                        <a:ea typeface="Palatino"/>
                        <a:cs typeface="Palatino"/>
                        <a:sym typeface="Palatino"/>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sz="1200">
                          <a:latin typeface="Palatino"/>
                          <a:ea typeface="Palatino"/>
                          <a:cs typeface="Palatino"/>
                          <a:sym typeface="Palatino"/>
                        </a:rPr>
                        <a:t>0.22</a:t>
                      </a:r>
                      <a:endParaRPr sz="1200">
                        <a:latin typeface="Palatino"/>
                        <a:ea typeface="Palatino"/>
                        <a:cs typeface="Palatino"/>
                        <a:sym typeface="Palatino"/>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ctr" rtl="0">
                        <a:spcBef>
                          <a:spcPts val="0"/>
                        </a:spcBef>
                        <a:spcAft>
                          <a:spcPts val="0"/>
                        </a:spcAft>
                        <a:buNone/>
                      </a:pPr>
                      <a:r>
                        <a:rPr lang="en-US" sz="1200">
                          <a:latin typeface="Palatino"/>
                          <a:ea typeface="Palatino"/>
                          <a:cs typeface="Palatino"/>
                          <a:sym typeface="Palatino"/>
                        </a:rPr>
                        <a:t>+0.03</a:t>
                      </a:r>
                      <a:endParaRPr sz="1200">
                        <a:latin typeface="Palatino"/>
                        <a:ea typeface="Palatino"/>
                        <a:cs typeface="Palatino"/>
                        <a:sym typeface="Palatino"/>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sz="1200">
                          <a:latin typeface="Palatino"/>
                          <a:ea typeface="Palatino"/>
                          <a:cs typeface="Palatino"/>
                          <a:sym typeface="Palatino"/>
                        </a:rPr>
                        <a:t>0.27</a:t>
                      </a:r>
                      <a:endParaRPr sz="1200">
                        <a:latin typeface="Palatino"/>
                        <a:ea typeface="Palatino"/>
                        <a:cs typeface="Palatino"/>
                        <a:sym typeface="Palatino"/>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ctr" rtl="0">
                        <a:spcBef>
                          <a:spcPts val="0"/>
                        </a:spcBef>
                        <a:spcAft>
                          <a:spcPts val="0"/>
                        </a:spcAft>
                        <a:buNone/>
                      </a:pPr>
                      <a:r>
                        <a:rPr lang="en-US" sz="1200">
                          <a:latin typeface="Palatino"/>
                          <a:ea typeface="Palatino"/>
                          <a:cs typeface="Palatino"/>
                          <a:sym typeface="Palatino"/>
                        </a:rPr>
                        <a:t>+0.05</a:t>
                      </a:r>
                      <a:endParaRPr sz="1200">
                        <a:latin typeface="Palatino"/>
                        <a:ea typeface="Palatino"/>
                        <a:cs typeface="Palatino"/>
                        <a:sym typeface="Palatino"/>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sz="1200">
                          <a:latin typeface="Palatino"/>
                          <a:ea typeface="Palatino"/>
                          <a:cs typeface="Palatino"/>
                          <a:sym typeface="Palatino"/>
                        </a:rPr>
                        <a:t>0.38</a:t>
                      </a:r>
                      <a:endParaRPr sz="1200">
                        <a:latin typeface="Palatino"/>
                        <a:ea typeface="Palatino"/>
                        <a:cs typeface="Palatino"/>
                        <a:sym typeface="Palatino"/>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ctr" rtl="0">
                        <a:spcBef>
                          <a:spcPts val="0"/>
                        </a:spcBef>
                        <a:spcAft>
                          <a:spcPts val="0"/>
                        </a:spcAft>
                        <a:buNone/>
                      </a:pPr>
                      <a:r>
                        <a:rPr lang="en-US" sz="1200">
                          <a:latin typeface="Palatino"/>
                          <a:ea typeface="Palatino"/>
                          <a:cs typeface="Palatino"/>
                          <a:sym typeface="Palatino"/>
                        </a:rPr>
                        <a:t>+0.11</a:t>
                      </a:r>
                      <a:endParaRPr sz="1200">
                        <a:latin typeface="Palatino"/>
                        <a:ea typeface="Palatino"/>
                        <a:cs typeface="Palatino"/>
                        <a:sym typeface="Palatino"/>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1"/>
                  </a:ext>
                </a:extLst>
              </a:tr>
              <a:tr h="395625">
                <a:tc>
                  <a:txBody>
                    <a:bodyPr/>
                    <a:lstStyle/>
                    <a:p>
                      <a:pPr marL="0" lvl="0" indent="0" algn="l" rtl="0">
                        <a:spcBef>
                          <a:spcPts val="0"/>
                        </a:spcBef>
                        <a:spcAft>
                          <a:spcPts val="0"/>
                        </a:spcAft>
                        <a:buNone/>
                      </a:pPr>
                      <a:r>
                        <a:rPr lang="en-US" sz="1200">
                          <a:latin typeface="Palatino"/>
                          <a:ea typeface="Palatino"/>
                          <a:cs typeface="Palatino"/>
                          <a:sym typeface="Palatino"/>
                        </a:rPr>
                        <a:t>Debt-to-Equity </a:t>
                      </a:r>
                      <a:endParaRPr sz="1200">
                        <a:latin typeface="Palatino"/>
                        <a:ea typeface="Palatino"/>
                        <a:cs typeface="Palatino"/>
                        <a:sym typeface="Palatino"/>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sz="1200">
                          <a:latin typeface="Palatino"/>
                          <a:ea typeface="Palatino"/>
                          <a:cs typeface="Palatino"/>
                          <a:sym typeface="Palatino"/>
                        </a:rPr>
                        <a:t>0.38</a:t>
                      </a:r>
                      <a:endParaRPr sz="1200">
                        <a:latin typeface="Palatino"/>
                        <a:ea typeface="Palatino"/>
                        <a:cs typeface="Palatino"/>
                        <a:sym typeface="Palatino"/>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sz="1200">
                          <a:latin typeface="Palatino"/>
                          <a:ea typeface="Palatino"/>
                          <a:cs typeface="Palatino"/>
                          <a:sym typeface="Palatino"/>
                        </a:rPr>
                        <a:t>0.40</a:t>
                      </a:r>
                      <a:endParaRPr sz="1200">
                        <a:latin typeface="Palatino"/>
                        <a:ea typeface="Palatino"/>
                        <a:cs typeface="Palatino"/>
                        <a:sym typeface="Palatino"/>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ctr" rtl="0">
                        <a:spcBef>
                          <a:spcPts val="0"/>
                        </a:spcBef>
                        <a:spcAft>
                          <a:spcPts val="0"/>
                        </a:spcAft>
                        <a:buNone/>
                      </a:pPr>
                      <a:r>
                        <a:rPr lang="en-US" sz="1200">
                          <a:latin typeface="Palatino"/>
                          <a:ea typeface="Palatino"/>
                          <a:cs typeface="Palatino"/>
                          <a:sym typeface="Palatino"/>
                        </a:rPr>
                        <a:t>+0.02</a:t>
                      </a:r>
                      <a:endParaRPr sz="1200">
                        <a:latin typeface="Palatino"/>
                        <a:ea typeface="Palatino"/>
                        <a:cs typeface="Palatino"/>
                        <a:sym typeface="Palatino"/>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sz="1200">
                          <a:latin typeface="Palatino"/>
                          <a:ea typeface="Palatino"/>
                          <a:cs typeface="Palatino"/>
                          <a:sym typeface="Palatino"/>
                        </a:rPr>
                        <a:t>0.60</a:t>
                      </a:r>
                      <a:endParaRPr sz="1200">
                        <a:latin typeface="Palatino"/>
                        <a:ea typeface="Palatino"/>
                        <a:cs typeface="Palatino"/>
                        <a:sym typeface="Palatino"/>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ctr" rtl="0">
                        <a:spcBef>
                          <a:spcPts val="0"/>
                        </a:spcBef>
                        <a:spcAft>
                          <a:spcPts val="0"/>
                        </a:spcAft>
                        <a:buNone/>
                      </a:pPr>
                      <a:r>
                        <a:rPr lang="en-US" sz="1200">
                          <a:latin typeface="Palatino"/>
                          <a:ea typeface="Palatino"/>
                          <a:cs typeface="Palatino"/>
                          <a:sym typeface="Palatino"/>
                        </a:rPr>
                        <a:t>+0.20</a:t>
                      </a:r>
                      <a:endParaRPr sz="1200">
                        <a:latin typeface="Palatino"/>
                        <a:ea typeface="Palatino"/>
                        <a:cs typeface="Palatino"/>
                        <a:sym typeface="Palatino"/>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sz="1200">
                          <a:latin typeface="Palatino"/>
                          <a:ea typeface="Palatino"/>
                          <a:cs typeface="Palatino"/>
                          <a:sym typeface="Palatino"/>
                        </a:rPr>
                        <a:t>0.72</a:t>
                      </a:r>
                      <a:endParaRPr sz="1200">
                        <a:latin typeface="Palatino"/>
                        <a:ea typeface="Palatino"/>
                        <a:cs typeface="Palatino"/>
                        <a:sym typeface="Palatino"/>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ctr" rtl="0">
                        <a:spcBef>
                          <a:spcPts val="0"/>
                        </a:spcBef>
                        <a:spcAft>
                          <a:spcPts val="0"/>
                        </a:spcAft>
                        <a:buNone/>
                      </a:pPr>
                      <a:r>
                        <a:rPr lang="en-US" sz="1200">
                          <a:latin typeface="Palatino"/>
                          <a:ea typeface="Palatino"/>
                          <a:cs typeface="Palatino"/>
                          <a:sym typeface="Palatino"/>
                        </a:rPr>
                        <a:t>+0.12</a:t>
                      </a:r>
                      <a:endParaRPr sz="1200">
                        <a:latin typeface="Palatino"/>
                        <a:ea typeface="Palatino"/>
                        <a:cs typeface="Palatino"/>
                        <a:sym typeface="Palatino"/>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sz="1200">
                          <a:latin typeface="Palatino"/>
                          <a:ea typeface="Palatino"/>
                          <a:cs typeface="Palatino"/>
                          <a:sym typeface="Palatino"/>
                        </a:rPr>
                        <a:t>0.80</a:t>
                      </a:r>
                      <a:endParaRPr sz="1200">
                        <a:latin typeface="Palatino"/>
                        <a:ea typeface="Palatino"/>
                        <a:cs typeface="Palatino"/>
                        <a:sym typeface="Palatino"/>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ctr" rtl="0">
                        <a:spcBef>
                          <a:spcPts val="0"/>
                        </a:spcBef>
                        <a:spcAft>
                          <a:spcPts val="0"/>
                        </a:spcAft>
                        <a:buNone/>
                      </a:pPr>
                      <a:r>
                        <a:rPr lang="en-US" sz="1200">
                          <a:latin typeface="Palatino"/>
                          <a:ea typeface="Palatino"/>
                          <a:cs typeface="Palatino"/>
                          <a:sym typeface="Palatino"/>
                        </a:rPr>
                        <a:t>+0.08</a:t>
                      </a:r>
                      <a:endParaRPr sz="1200">
                        <a:latin typeface="Palatino"/>
                        <a:ea typeface="Palatino"/>
                        <a:cs typeface="Palatino"/>
                        <a:sym typeface="Palatino"/>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2"/>
                  </a:ext>
                </a:extLst>
              </a:tr>
              <a:tr h="395625">
                <a:tc>
                  <a:txBody>
                    <a:bodyPr/>
                    <a:lstStyle/>
                    <a:p>
                      <a:pPr marL="0" lvl="0" indent="0" algn="l" rtl="0">
                        <a:spcBef>
                          <a:spcPts val="0"/>
                        </a:spcBef>
                        <a:spcAft>
                          <a:spcPts val="0"/>
                        </a:spcAft>
                        <a:buNone/>
                      </a:pPr>
                      <a:r>
                        <a:rPr lang="en-US" sz="1200">
                          <a:latin typeface="Palatino"/>
                          <a:ea typeface="Palatino"/>
                          <a:cs typeface="Palatino"/>
                          <a:sym typeface="Palatino"/>
                        </a:rPr>
                        <a:t>Long-Term Debt-to-Equity</a:t>
                      </a:r>
                      <a:endParaRPr sz="1200">
                        <a:latin typeface="Palatino"/>
                        <a:ea typeface="Palatino"/>
                        <a:cs typeface="Palatino"/>
                        <a:sym typeface="Palatino"/>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sz="1200">
                          <a:latin typeface="Palatino"/>
                          <a:ea typeface="Palatino"/>
                          <a:cs typeface="Palatino"/>
                          <a:sym typeface="Palatino"/>
                        </a:rPr>
                        <a:t>0.27</a:t>
                      </a:r>
                      <a:endParaRPr sz="1200">
                        <a:latin typeface="Palatino"/>
                        <a:ea typeface="Palatino"/>
                        <a:cs typeface="Palatino"/>
                        <a:sym typeface="Palatino"/>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sz="1200">
                          <a:latin typeface="Palatino"/>
                          <a:ea typeface="Palatino"/>
                          <a:cs typeface="Palatino"/>
                          <a:sym typeface="Palatino"/>
                        </a:rPr>
                        <a:t>0.28</a:t>
                      </a:r>
                      <a:endParaRPr sz="1200">
                        <a:latin typeface="Palatino"/>
                        <a:ea typeface="Palatino"/>
                        <a:cs typeface="Palatino"/>
                        <a:sym typeface="Palatino"/>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ctr" rtl="0">
                        <a:spcBef>
                          <a:spcPts val="0"/>
                        </a:spcBef>
                        <a:spcAft>
                          <a:spcPts val="0"/>
                        </a:spcAft>
                        <a:buNone/>
                      </a:pPr>
                      <a:r>
                        <a:rPr lang="en-US" sz="1200">
                          <a:latin typeface="Palatino"/>
                          <a:ea typeface="Palatino"/>
                          <a:cs typeface="Palatino"/>
                          <a:sym typeface="Palatino"/>
                        </a:rPr>
                        <a:t>+0.01</a:t>
                      </a:r>
                      <a:endParaRPr sz="1200">
                        <a:latin typeface="Palatino"/>
                        <a:ea typeface="Palatino"/>
                        <a:cs typeface="Palatino"/>
                        <a:sym typeface="Palatino"/>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sz="1200">
                          <a:latin typeface="Palatino"/>
                          <a:ea typeface="Palatino"/>
                          <a:cs typeface="Palatino"/>
                          <a:sym typeface="Palatino"/>
                        </a:rPr>
                        <a:t>0.35</a:t>
                      </a:r>
                      <a:endParaRPr sz="1200">
                        <a:latin typeface="Palatino"/>
                        <a:ea typeface="Palatino"/>
                        <a:cs typeface="Palatino"/>
                        <a:sym typeface="Palatino"/>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ctr" rtl="0">
                        <a:spcBef>
                          <a:spcPts val="0"/>
                        </a:spcBef>
                        <a:spcAft>
                          <a:spcPts val="0"/>
                        </a:spcAft>
                        <a:buNone/>
                      </a:pPr>
                      <a:r>
                        <a:rPr lang="en-US" sz="1200">
                          <a:latin typeface="Palatino"/>
                          <a:ea typeface="Palatino"/>
                          <a:cs typeface="Palatino"/>
                          <a:sym typeface="Palatino"/>
                        </a:rPr>
                        <a:t>+0.07</a:t>
                      </a:r>
                      <a:endParaRPr sz="1200">
                        <a:latin typeface="Palatino"/>
                        <a:ea typeface="Palatino"/>
                        <a:cs typeface="Palatino"/>
                        <a:sym typeface="Palatino"/>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sz="1200">
                          <a:latin typeface="Palatino"/>
                          <a:ea typeface="Palatino"/>
                          <a:cs typeface="Palatino"/>
                          <a:sym typeface="Palatino"/>
                        </a:rPr>
                        <a:t>0.41</a:t>
                      </a:r>
                      <a:endParaRPr sz="1200">
                        <a:latin typeface="Palatino"/>
                        <a:ea typeface="Palatino"/>
                        <a:cs typeface="Palatino"/>
                        <a:sym typeface="Palatino"/>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ctr" rtl="0">
                        <a:spcBef>
                          <a:spcPts val="0"/>
                        </a:spcBef>
                        <a:spcAft>
                          <a:spcPts val="0"/>
                        </a:spcAft>
                        <a:buNone/>
                      </a:pPr>
                      <a:r>
                        <a:rPr lang="en-US" sz="1200">
                          <a:latin typeface="Palatino"/>
                          <a:ea typeface="Palatino"/>
                          <a:cs typeface="Palatino"/>
                          <a:sym typeface="Palatino"/>
                        </a:rPr>
                        <a:t>+0.06</a:t>
                      </a:r>
                      <a:endParaRPr sz="1200">
                        <a:latin typeface="Palatino"/>
                        <a:ea typeface="Palatino"/>
                        <a:cs typeface="Palatino"/>
                        <a:sym typeface="Palatino"/>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sz="1200">
                          <a:latin typeface="Palatino"/>
                          <a:ea typeface="Palatino"/>
                          <a:cs typeface="Palatino"/>
                          <a:sym typeface="Palatino"/>
                        </a:rPr>
                        <a:t>0.88</a:t>
                      </a:r>
                      <a:endParaRPr sz="1200">
                        <a:latin typeface="Palatino"/>
                        <a:ea typeface="Palatino"/>
                        <a:cs typeface="Palatino"/>
                        <a:sym typeface="Palatino"/>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ctr" rtl="0">
                        <a:spcBef>
                          <a:spcPts val="0"/>
                        </a:spcBef>
                        <a:spcAft>
                          <a:spcPts val="0"/>
                        </a:spcAft>
                        <a:buNone/>
                      </a:pPr>
                      <a:r>
                        <a:rPr lang="en-US" sz="1200">
                          <a:latin typeface="Palatino"/>
                          <a:ea typeface="Palatino"/>
                          <a:cs typeface="Palatino"/>
                          <a:sym typeface="Palatino"/>
                        </a:rPr>
                        <a:t>+0.47</a:t>
                      </a:r>
                      <a:endParaRPr sz="1200">
                        <a:latin typeface="Palatino"/>
                        <a:ea typeface="Palatino"/>
                        <a:cs typeface="Palatino"/>
                        <a:sym typeface="Palatino"/>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3"/>
                  </a:ext>
                </a:extLst>
              </a:tr>
            </a:tbl>
          </a:graphicData>
        </a:graphic>
      </p:graphicFrame>
      <p:sp>
        <p:nvSpPr>
          <p:cNvPr id="281" name="Google Shape;281;g7a71133d84_0_1"/>
          <p:cNvSpPr txBox="1">
            <a:spLocks noGrp="1"/>
          </p:cNvSpPr>
          <p:nvPr>
            <p:ph type="title"/>
          </p:nvPr>
        </p:nvSpPr>
        <p:spPr>
          <a:xfrm>
            <a:off x="727650" y="0"/>
            <a:ext cx="7688700" cy="535200"/>
          </a:xfrm>
          <a:prstGeom prst="rect">
            <a:avLst/>
          </a:prstGeom>
        </p:spPr>
        <p:txBody>
          <a:bodyPr spcFirstLastPara="1" wrap="square" lIns="93125" tIns="93125" rIns="93125" bIns="93125" anchor="t" anchorCtr="0">
            <a:noAutofit/>
          </a:bodyPr>
          <a:lstStyle/>
          <a:p>
            <a:pPr marL="0" lvl="0" indent="0" algn="ctr" rtl="0">
              <a:spcBef>
                <a:spcPts val="0"/>
              </a:spcBef>
              <a:spcAft>
                <a:spcPts val="0"/>
              </a:spcAft>
              <a:buNone/>
            </a:pPr>
            <a:r>
              <a:rPr lang="en-US" sz="2400">
                <a:latin typeface="Palatino"/>
                <a:ea typeface="Palatino"/>
                <a:cs typeface="Palatino"/>
                <a:sym typeface="Palatino"/>
              </a:rPr>
              <a:t>Five Year Financial Analysis-Leverage </a:t>
            </a:r>
            <a:endParaRPr sz="2400">
              <a:latin typeface="Palatino"/>
              <a:ea typeface="Palatino"/>
              <a:cs typeface="Palatino"/>
              <a:sym typeface="Palatino"/>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285"/>
        <p:cNvGrpSpPr/>
        <p:nvPr/>
      </p:nvGrpSpPr>
      <p:grpSpPr>
        <a:xfrm>
          <a:off x="0" y="0"/>
          <a:ext cx="0" cy="0"/>
          <a:chOff x="0" y="0"/>
          <a:chExt cx="0" cy="0"/>
        </a:xfrm>
      </p:grpSpPr>
      <p:pic>
        <p:nvPicPr>
          <p:cNvPr id="286" name="Google Shape;286;g7a71133d84_0_44"/>
          <p:cNvPicPr preferRelativeResize="0"/>
          <p:nvPr/>
        </p:nvPicPr>
        <p:blipFill>
          <a:blip r:embed="rId3">
            <a:alphaModFix/>
          </a:blip>
          <a:stretch>
            <a:fillRect/>
          </a:stretch>
        </p:blipFill>
        <p:spPr>
          <a:xfrm>
            <a:off x="1175350" y="491875"/>
            <a:ext cx="6675826" cy="4651625"/>
          </a:xfrm>
          <a:prstGeom prst="rect">
            <a:avLst/>
          </a:prstGeom>
          <a:noFill/>
          <a:ln>
            <a:noFill/>
          </a:ln>
        </p:spPr>
      </p:pic>
      <p:sp>
        <p:nvSpPr>
          <p:cNvPr id="287" name="Google Shape;287;g7a71133d84_0_44"/>
          <p:cNvSpPr txBox="1">
            <a:spLocks noGrp="1"/>
          </p:cNvSpPr>
          <p:nvPr>
            <p:ph type="title"/>
          </p:nvPr>
        </p:nvSpPr>
        <p:spPr>
          <a:xfrm>
            <a:off x="727650" y="0"/>
            <a:ext cx="7688700" cy="535200"/>
          </a:xfrm>
          <a:prstGeom prst="rect">
            <a:avLst/>
          </a:prstGeom>
        </p:spPr>
        <p:txBody>
          <a:bodyPr spcFirstLastPara="1" wrap="square" lIns="93125" tIns="93125" rIns="93125" bIns="93125" anchor="t" anchorCtr="0">
            <a:noAutofit/>
          </a:bodyPr>
          <a:lstStyle/>
          <a:p>
            <a:pPr marL="0" lvl="0" indent="0" algn="ctr" rtl="0">
              <a:spcBef>
                <a:spcPts val="0"/>
              </a:spcBef>
              <a:spcAft>
                <a:spcPts val="0"/>
              </a:spcAft>
              <a:buNone/>
            </a:pPr>
            <a:r>
              <a:rPr lang="en-US" sz="2400">
                <a:latin typeface="Palatino"/>
                <a:ea typeface="Palatino"/>
                <a:cs typeface="Palatino"/>
                <a:sym typeface="Palatino"/>
              </a:rPr>
              <a:t>Five Year Financial Analysis-Leverage </a:t>
            </a:r>
            <a:endParaRPr sz="2400">
              <a:latin typeface="Palatino"/>
              <a:ea typeface="Palatino"/>
              <a:cs typeface="Palatino"/>
              <a:sym typeface="Palatino"/>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291"/>
        <p:cNvGrpSpPr/>
        <p:nvPr/>
      </p:nvGrpSpPr>
      <p:grpSpPr>
        <a:xfrm>
          <a:off x="0" y="0"/>
          <a:ext cx="0" cy="0"/>
          <a:chOff x="0" y="0"/>
          <a:chExt cx="0" cy="0"/>
        </a:xfrm>
      </p:grpSpPr>
      <p:graphicFrame>
        <p:nvGraphicFramePr>
          <p:cNvPr id="292" name="Google Shape;292;g7a71133d84_0_8"/>
          <p:cNvGraphicFramePr/>
          <p:nvPr/>
        </p:nvGraphicFramePr>
        <p:xfrm>
          <a:off x="0" y="583430"/>
          <a:ext cx="3000000" cy="3000000"/>
        </p:xfrm>
        <a:graphic>
          <a:graphicData uri="http://schemas.openxmlformats.org/drawingml/2006/table">
            <a:tbl>
              <a:tblPr>
                <a:noFill/>
                <a:tableStyleId>{E47524D7-2335-4AB9-8CF1-0D968FAC3876}</a:tableStyleId>
              </a:tblPr>
              <a:tblGrid>
                <a:gridCol w="2084975">
                  <a:extLst>
                    <a:ext uri="{9D8B030D-6E8A-4147-A177-3AD203B41FA5}">
                      <a16:colId xmlns:a16="http://schemas.microsoft.com/office/drawing/2014/main" val="20000"/>
                    </a:ext>
                  </a:extLst>
                </a:gridCol>
                <a:gridCol w="841075">
                  <a:extLst>
                    <a:ext uri="{9D8B030D-6E8A-4147-A177-3AD203B41FA5}">
                      <a16:colId xmlns:a16="http://schemas.microsoft.com/office/drawing/2014/main" val="20001"/>
                    </a:ext>
                  </a:extLst>
                </a:gridCol>
                <a:gridCol w="718050">
                  <a:extLst>
                    <a:ext uri="{9D8B030D-6E8A-4147-A177-3AD203B41FA5}">
                      <a16:colId xmlns:a16="http://schemas.microsoft.com/office/drawing/2014/main" val="20002"/>
                    </a:ext>
                  </a:extLst>
                </a:gridCol>
                <a:gridCol w="778225">
                  <a:extLst>
                    <a:ext uri="{9D8B030D-6E8A-4147-A177-3AD203B41FA5}">
                      <a16:colId xmlns:a16="http://schemas.microsoft.com/office/drawing/2014/main" val="20003"/>
                    </a:ext>
                  </a:extLst>
                </a:gridCol>
                <a:gridCol w="788675">
                  <a:extLst>
                    <a:ext uri="{9D8B030D-6E8A-4147-A177-3AD203B41FA5}">
                      <a16:colId xmlns:a16="http://schemas.microsoft.com/office/drawing/2014/main" val="20004"/>
                    </a:ext>
                  </a:extLst>
                </a:gridCol>
                <a:gridCol w="799175">
                  <a:extLst>
                    <a:ext uri="{9D8B030D-6E8A-4147-A177-3AD203B41FA5}">
                      <a16:colId xmlns:a16="http://schemas.microsoft.com/office/drawing/2014/main" val="20005"/>
                    </a:ext>
                  </a:extLst>
                </a:gridCol>
                <a:gridCol w="788700">
                  <a:extLst>
                    <a:ext uri="{9D8B030D-6E8A-4147-A177-3AD203B41FA5}">
                      <a16:colId xmlns:a16="http://schemas.microsoft.com/office/drawing/2014/main" val="20006"/>
                    </a:ext>
                  </a:extLst>
                </a:gridCol>
                <a:gridCol w="746775">
                  <a:extLst>
                    <a:ext uri="{9D8B030D-6E8A-4147-A177-3AD203B41FA5}">
                      <a16:colId xmlns:a16="http://schemas.microsoft.com/office/drawing/2014/main" val="20007"/>
                    </a:ext>
                  </a:extLst>
                </a:gridCol>
                <a:gridCol w="870700">
                  <a:extLst>
                    <a:ext uri="{9D8B030D-6E8A-4147-A177-3AD203B41FA5}">
                      <a16:colId xmlns:a16="http://schemas.microsoft.com/office/drawing/2014/main" val="20008"/>
                    </a:ext>
                  </a:extLst>
                </a:gridCol>
                <a:gridCol w="727650">
                  <a:extLst>
                    <a:ext uri="{9D8B030D-6E8A-4147-A177-3AD203B41FA5}">
                      <a16:colId xmlns:a16="http://schemas.microsoft.com/office/drawing/2014/main" val="20009"/>
                    </a:ext>
                  </a:extLst>
                </a:gridCol>
              </a:tblGrid>
              <a:tr h="385125">
                <a:tc>
                  <a:txBody>
                    <a:bodyPr/>
                    <a:lstStyle/>
                    <a:p>
                      <a:pPr marL="0" lvl="0" indent="0" algn="ctr" rtl="0">
                        <a:spcBef>
                          <a:spcPts val="0"/>
                        </a:spcBef>
                        <a:spcAft>
                          <a:spcPts val="0"/>
                        </a:spcAft>
                        <a:buNone/>
                      </a:pPr>
                      <a:r>
                        <a:rPr lang="en-US" b="1">
                          <a:latin typeface="Palatino"/>
                          <a:ea typeface="Palatino"/>
                          <a:cs typeface="Palatino"/>
                          <a:sym typeface="Palatino"/>
                        </a:rPr>
                        <a:t>Ratio</a:t>
                      </a:r>
                      <a:endParaRPr sz="1200" b="1">
                        <a:latin typeface="Palatino"/>
                        <a:ea typeface="Palatino"/>
                        <a:cs typeface="Palatino"/>
                        <a:sym typeface="Palatino"/>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ctr" rtl="0">
                        <a:spcBef>
                          <a:spcPts val="0"/>
                        </a:spcBef>
                        <a:spcAft>
                          <a:spcPts val="0"/>
                        </a:spcAft>
                        <a:buNone/>
                      </a:pPr>
                      <a:r>
                        <a:rPr lang="en-US" b="1">
                          <a:latin typeface="Palatino"/>
                          <a:ea typeface="Palatino"/>
                          <a:cs typeface="Palatino"/>
                          <a:sym typeface="Palatino"/>
                        </a:rPr>
                        <a:t>2014</a:t>
                      </a:r>
                      <a:endParaRPr sz="1200" b="1">
                        <a:latin typeface="Palatino"/>
                        <a:ea typeface="Palatino"/>
                        <a:cs typeface="Palatino"/>
                        <a:sym typeface="Palatino"/>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ctr" rtl="0">
                        <a:spcBef>
                          <a:spcPts val="0"/>
                        </a:spcBef>
                        <a:spcAft>
                          <a:spcPts val="0"/>
                        </a:spcAft>
                        <a:buNone/>
                      </a:pPr>
                      <a:r>
                        <a:rPr lang="en-US" b="1">
                          <a:latin typeface="Palatino"/>
                          <a:ea typeface="Palatino"/>
                          <a:cs typeface="Palatino"/>
                          <a:sym typeface="Palatino"/>
                        </a:rPr>
                        <a:t>2015</a:t>
                      </a:r>
                      <a:endParaRPr sz="1200" b="1">
                        <a:latin typeface="Palatino"/>
                        <a:ea typeface="Palatino"/>
                        <a:cs typeface="Palatino"/>
                        <a:sym typeface="Palatino"/>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ctr" rtl="0">
                        <a:spcBef>
                          <a:spcPts val="0"/>
                        </a:spcBef>
                        <a:spcAft>
                          <a:spcPts val="0"/>
                        </a:spcAft>
                        <a:buNone/>
                      </a:pPr>
                      <a:r>
                        <a:rPr lang="en-US" b="1">
                          <a:latin typeface="Palatino"/>
                          <a:ea typeface="Palatino"/>
                          <a:cs typeface="Palatino"/>
                          <a:sym typeface="Palatino"/>
                        </a:rPr>
                        <a:t>% +/-</a:t>
                      </a:r>
                      <a:endParaRPr sz="1200" b="1">
                        <a:latin typeface="Palatino"/>
                        <a:ea typeface="Palatino"/>
                        <a:cs typeface="Palatino"/>
                        <a:sym typeface="Palatino"/>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ctr" rtl="0">
                        <a:spcBef>
                          <a:spcPts val="0"/>
                        </a:spcBef>
                        <a:spcAft>
                          <a:spcPts val="0"/>
                        </a:spcAft>
                        <a:buNone/>
                      </a:pPr>
                      <a:r>
                        <a:rPr lang="en-US" b="1">
                          <a:latin typeface="Palatino"/>
                          <a:ea typeface="Palatino"/>
                          <a:cs typeface="Palatino"/>
                          <a:sym typeface="Palatino"/>
                        </a:rPr>
                        <a:t>2016</a:t>
                      </a:r>
                      <a:endParaRPr sz="1200" b="1">
                        <a:latin typeface="Palatino"/>
                        <a:ea typeface="Palatino"/>
                        <a:cs typeface="Palatino"/>
                        <a:sym typeface="Palatino"/>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ctr" rtl="0">
                        <a:spcBef>
                          <a:spcPts val="0"/>
                        </a:spcBef>
                        <a:spcAft>
                          <a:spcPts val="0"/>
                        </a:spcAft>
                        <a:buNone/>
                      </a:pPr>
                      <a:r>
                        <a:rPr lang="en-US" b="1">
                          <a:latin typeface="Palatino"/>
                          <a:ea typeface="Palatino"/>
                          <a:cs typeface="Palatino"/>
                          <a:sym typeface="Palatino"/>
                        </a:rPr>
                        <a:t>% +/-</a:t>
                      </a:r>
                      <a:endParaRPr b="1">
                        <a:latin typeface="Palatino"/>
                        <a:ea typeface="Palatino"/>
                        <a:cs typeface="Palatino"/>
                        <a:sym typeface="Palatino"/>
                      </a:endParaRPr>
                    </a:p>
                    <a:p>
                      <a:pPr marL="0" lvl="0" indent="0" algn="ctr" rtl="0">
                        <a:spcBef>
                          <a:spcPts val="0"/>
                        </a:spcBef>
                        <a:spcAft>
                          <a:spcPts val="0"/>
                        </a:spcAft>
                        <a:buNone/>
                      </a:pPr>
                      <a:endParaRPr sz="1200" b="1">
                        <a:latin typeface="Palatino"/>
                        <a:ea typeface="Palatino"/>
                        <a:cs typeface="Palatino"/>
                        <a:sym typeface="Palatino"/>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ctr" rtl="0">
                        <a:spcBef>
                          <a:spcPts val="0"/>
                        </a:spcBef>
                        <a:spcAft>
                          <a:spcPts val="0"/>
                        </a:spcAft>
                        <a:buNone/>
                      </a:pPr>
                      <a:r>
                        <a:rPr lang="en-US" b="1">
                          <a:latin typeface="Palatino"/>
                          <a:ea typeface="Palatino"/>
                          <a:cs typeface="Palatino"/>
                          <a:sym typeface="Palatino"/>
                        </a:rPr>
                        <a:t>2017</a:t>
                      </a:r>
                      <a:endParaRPr sz="1200" b="1">
                        <a:latin typeface="Palatino"/>
                        <a:ea typeface="Palatino"/>
                        <a:cs typeface="Palatino"/>
                        <a:sym typeface="Palatino"/>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ctr" rtl="0">
                        <a:spcBef>
                          <a:spcPts val="0"/>
                        </a:spcBef>
                        <a:spcAft>
                          <a:spcPts val="0"/>
                        </a:spcAft>
                        <a:buNone/>
                      </a:pPr>
                      <a:r>
                        <a:rPr lang="en-US" b="1">
                          <a:latin typeface="Palatino"/>
                          <a:ea typeface="Palatino"/>
                          <a:cs typeface="Palatino"/>
                          <a:sym typeface="Palatino"/>
                        </a:rPr>
                        <a:t>% +/-</a:t>
                      </a:r>
                      <a:endParaRPr sz="1200" b="1">
                        <a:latin typeface="Palatino"/>
                        <a:ea typeface="Palatino"/>
                        <a:cs typeface="Palatino"/>
                        <a:sym typeface="Palatino"/>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ctr" rtl="0">
                        <a:spcBef>
                          <a:spcPts val="0"/>
                        </a:spcBef>
                        <a:spcAft>
                          <a:spcPts val="0"/>
                        </a:spcAft>
                        <a:buNone/>
                      </a:pPr>
                      <a:r>
                        <a:rPr lang="en-US" b="1">
                          <a:latin typeface="Palatino"/>
                          <a:ea typeface="Palatino"/>
                          <a:cs typeface="Palatino"/>
                          <a:sym typeface="Palatino"/>
                        </a:rPr>
                        <a:t>2018</a:t>
                      </a:r>
                      <a:endParaRPr sz="1200" b="1">
                        <a:latin typeface="Palatino"/>
                        <a:ea typeface="Palatino"/>
                        <a:cs typeface="Palatino"/>
                        <a:sym typeface="Palatino"/>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ctr" rtl="0">
                        <a:spcBef>
                          <a:spcPts val="0"/>
                        </a:spcBef>
                        <a:spcAft>
                          <a:spcPts val="0"/>
                        </a:spcAft>
                        <a:buNone/>
                      </a:pPr>
                      <a:r>
                        <a:rPr lang="en-US" b="1">
                          <a:latin typeface="Palatino"/>
                          <a:ea typeface="Palatino"/>
                          <a:cs typeface="Palatino"/>
                          <a:sym typeface="Palatino"/>
                        </a:rPr>
                        <a:t>% +/-</a:t>
                      </a:r>
                      <a:endParaRPr sz="1200" b="1">
                        <a:latin typeface="Palatino"/>
                        <a:ea typeface="Palatino"/>
                        <a:cs typeface="Palatino"/>
                        <a:sym typeface="Palatino"/>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0"/>
                  </a:ext>
                </a:extLst>
              </a:tr>
              <a:tr h="385125">
                <a:tc>
                  <a:txBody>
                    <a:bodyPr/>
                    <a:lstStyle/>
                    <a:p>
                      <a:pPr marL="0" lvl="0" indent="0" algn="l" rtl="0">
                        <a:spcBef>
                          <a:spcPts val="0"/>
                        </a:spcBef>
                        <a:spcAft>
                          <a:spcPts val="0"/>
                        </a:spcAft>
                        <a:buNone/>
                      </a:pPr>
                      <a:r>
                        <a:rPr lang="en-US" sz="1200">
                          <a:latin typeface="Palatino"/>
                          <a:ea typeface="Palatino"/>
                          <a:cs typeface="Palatino"/>
                          <a:sym typeface="Palatino"/>
                        </a:rPr>
                        <a:t>Inventory-Turnover Ratio</a:t>
                      </a:r>
                      <a:endParaRPr sz="1200">
                        <a:latin typeface="Palatino"/>
                        <a:ea typeface="Palatino"/>
                        <a:cs typeface="Palatino"/>
                        <a:sym typeface="Palatino"/>
                      </a:endParaRPr>
                    </a:p>
                  </a:txBody>
                  <a:tcPr marL="91425" marR="91425" marT="91425" marB="91425">
                    <a:lnT w="9525" cap="flat" cmpd="sng">
                      <a:solidFill>
                        <a:srgbClr val="9E9E9E"/>
                      </a:solidFill>
                      <a:prstDash val="solid"/>
                      <a:round/>
                      <a:headEnd type="none" w="sm" len="sm"/>
                      <a:tailEnd type="none" w="sm" len="sm"/>
                    </a:lnT>
                  </a:tcPr>
                </a:tc>
                <a:tc>
                  <a:txBody>
                    <a:bodyPr/>
                    <a:lstStyle/>
                    <a:p>
                      <a:pPr marL="0" lvl="0" indent="0" algn="l" rtl="0">
                        <a:spcBef>
                          <a:spcPts val="0"/>
                        </a:spcBef>
                        <a:spcAft>
                          <a:spcPts val="0"/>
                        </a:spcAft>
                        <a:buNone/>
                      </a:pPr>
                      <a:r>
                        <a:rPr lang="en-US" sz="1200">
                          <a:latin typeface="Palatino"/>
                          <a:ea typeface="Palatino"/>
                          <a:cs typeface="Palatino"/>
                          <a:sym typeface="Palatino"/>
                        </a:rPr>
                        <a:t>6.28</a:t>
                      </a:r>
                      <a:endParaRPr sz="1200">
                        <a:latin typeface="Palatino"/>
                        <a:ea typeface="Palatino"/>
                        <a:cs typeface="Palatino"/>
                        <a:sym typeface="Palatino"/>
                      </a:endParaRPr>
                    </a:p>
                  </a:txBody>
                  <a:tcPr marL="91425" marR="91425" marT="91425" marB="91425">
                    <a:lnT w="9525" cap="flat" cmpd="sng">
                      <a:solidFill>
                        <a:srgbClr val="9E9E9E"/>
                      </a:solidFill>
                      <a:prstDash val="solid"/>
                      <a:round/>
                      <a:headEnd type="none" w="sm" len="sm"/>
                      <a:tailEnd type="none" w="sm" len="sm"/>
                    </a:lnT>
                  </a:tcPr>
                </a:tc>
                <a:tc>
                  <a:txBody>
                    <a:bodyPr/>
                    <a:lstStyle/>
                    <a:p>
                      <a:pPr marL="0" lvl="0" indent="0" algn="l" rtl="0">
                        <a:spcBef>
                          <a:spcPts val="0"/>
                        </a:spcBef>
                        <a:spcAft>
                          <a:spcPts val="0"/>
                        </a:spcAft>
                        <a:buNone/>
                      </a:pPr>
                      <a:r>
                        <a:rPr lang="en-US" sz="1200">
                          <a:latin typeface="Palatino"/>
                          <a:ea typeface="Palatino"/>
                          <a:cs typeface="Palatino"/>
                          <a:sym typeface="Palatino"/>
                        </a:rPr>
                        <a:t>5.96</a:t>
                      </a:r>
                      <a:endParaRPr sz="1200">
                        <a:latin typeface="Palatino"/>
                        <a:ea typeface="Palatino"/>
                        <a:cs typeface="Palatino"/>
                        <a:sym typeface="Palatino"/>
                      </a:endParaRPr>
                    </a:p>
                  </a:txBody>
                  <a:tcPr marL="91425" marR="91425" marT="91425" marB="91425">
                    <a:lnT w="9525" cap="flat" cmpd="sng">
                      <a:solidFill>
                        <a:srgbClr val="9E9E9E"/>
                      </a:solidFill>
                      <a:prstDash val="solid"/>
                      <a:round/>
                      <a:headEnd type="none" w="sm" len="sm"/>
                      <a:tailEnd type="none" w="sm" len="sm"/>
                    </a:lnT>
                  </a:tcPr>
                </a:tc>
                <a:tc>
                  <a:txBody>
                    <a:bodyPr/>
                    <a:lstStyle/>
                    <a:p>
                      <a:pPr marL="0" lvl="0" indent="0" algn="l" rtl="0">
                        <a:spcBef>
                          <a:spcPts val="0"/>
                        </a:spcBef>
                        <a:spcAft>
                          <a:spcPts val="0"/>
                        </a:spcAft>
                        <a:buNone/>
                      </a:pPr>
                      <a:r>
                        <a:rPr lang="en-US" sz="1200">
                          <a:latin typeface="Palatino"/>
                          <a:ea typeface="Palatino"/>
                          <a:cs typeface="Palatino"/>
                          <a:sym typeface="Palatino"/>
                        </a:rPr>
                        <a:t>-0.32</a:t>
                      </a:r>
                      <a:endParaRPr sz="1200">
                        <a:latin typeface="Palatino"/>
                        <a:ea typeface="Palatino"/>
                        <a:cs typeface="Palatino"/>
                        <a:sym typeface="Palatino"/>
                      </a:endParaRPr>
                    </a:p>
                  </a:txBody>
                  <a:tcPr marL="91425" marR="91425" marT="91425" marB="91425">
                    <a:lnT w="9525" cap="flat" cmpd="sng">
                      <a:solidFill>
                        <a:srgbClr val="9E9E9E"/>
                      </a:solidFill>
                      <a:prstDash val="solid"/>
                      <a:round/>
                      <a:headEnd type="none" w="sm" len="sm"/>
                      <a:tailEnd type="none" w="sm" len="sm"/>
                    </a:lnT>
                  </a:tcPr>
                </a:tc>
                <a:tc>
                  <a:txBody>
                    <a:bodyPr/>
                    <a:lstStyle/>
                    <a:p>
                      <a:pPr marL="0" lvl="0" indent="0" algn="l" rtl="0">
                        <a:spcBef>
                          <a:spcPts val="0"/>
                        </a:spcBef>
                        <a:spcAft>
                          <a:spcPts val="0"/>
                        </a:spcAft>
                        <a:buNone/>
                      </a:pPr>
                      <a:r>
                        <a:rPr lang="en-US" sz="1200">
                          <a:latin typeface="Palatino"/>
                          <a:ea typeface="Palatino"/>
                          <a:cs typeface="Palatino"/>
                          <a:sym typeface="Palatino"/>
                        </a:rPr>
                        <a:t>6.17</a:t>
                      </a:r>
                      <a:endParaRPr sz="1200">
                        <a:latin typeface="Palatino"/>
                        <a:ea typeface="Palatino"/>
                        <a:cs typeface="Palatino"/>
                        <a:sym typeface="Palatino"/>
                      </a:endParaRPr>
                    </a:p>
                  </a:txBody>
                  <a:tcPr marL="91425" marR="91425" marT="91425" marB="91425">
                    <a:lnT w="9525" cap="flat" cmpd="sng">
                      <a:solidFill>
                        <a:srgbClr val="9E9E9E"/>
                      </a:solidFill>
                      <a:prstDash val="solid"/>
                      <a:round/>
                      <a:headEnd type="none" w="sm" len="sm"/>
                      <a:tailEnd type="none" w="sm" len="sm"/>
                    </a:lnT>
                  </a:tcPr>
                </a:tc>
                <a:tc>
                  <a:txBody>
                    <a:bodyPr/>
                    <a:lstStyle/>
                    <a:p>
                      <a:pPr marL="0" lvl="0" indent="0" algn="l" rtl="0">
                        <a:spcBef>
                          <a:spcPts val="0"/>
                        </a:spcBef>
                        <a:spcAft>
                          <a:spcPts val="0"/>
                        </a:spcAft>
                        <a:buNone/>
                      </a:pPr>
                      <a:r>
                        <a:rPr lang="en-US" sz="1200">
                          <a:latin typeface="Palatino"/>
                          <a:ea typeface="Palatino"/>
                          <a:cs typeface="Palatino"/>
                          <a:sym typeface="Palatino"/>
                        </a:rPr>
                        <a:t>0.21</a:t>
                      </a:r>
                      <a:endParaRPr sz="1200">
                        <a:latin typeface="Palatino"/>
                        <a:ea typeface="Palatino"/>
                        <a:cs typeface="Palatino"/>
                        <a:sym typeface="Palatino"/>
                      </a:endParaRPr>
                    </a:p>
                  </a:txBody>
                  <a:tcPr marL="91425" marR="91425" marT="91425" marB="91425">
                    <a:lnT w="9525" cap="flat" cmpd="sng">
                      <a:solidFill>
                        <a:srgbClr val="9E9E9E"/>
                      </a:solidFill>
                      <a:prstDash val="solid"/>
                      <a:round/>
                      <a:headEnd type="none" w="sm" len="sm"/>
                      <a:tailEnd type="none" w="sm" len="sm"/>
                    </a:lnT>
                  </a:tcPr>
                </a:tc>
                <a:tc>
                  <a:txBody>
                    <a:bodyPr/>
                    <a:lstStyle/>
                    <a:p>
                      <a:pPr marL="0" lvl="0" indent="0" algn="l" rtl="0">
                        <a:spcBef>
                          <a:spcPts val="0"/>
                        </a:spcBef>
                        <a:spcAft>
                          <a:spcPts val="0"/>
                        </a:spcAft>
                        <a:buNone/>
                      </a:pPr>
                      <a:r>
                        <a:rPr lang="en-US" sz="1200">
                          <a:latin typeface="Palatino"/>
                          <a:ea typeface="Palatino"/>
                          <a:cs typeface="Palatino"/>
                          <a:sym typeface="Palatino"/>
                        </a:rPr>
                        <a:t>5.18</a:t>
                      </a:r>
                      <a:endParaRPr sz="1200">
                        <a:latin typeface="Palatino"/>
                        <a:ea typeface="Palatino"/>
                        <a:cs typeface="Palatino"/>
                        <a:sym typeface="Palatino"/>
                      </a:endParaRPr>
                    </a:p>
                  </a:txBody>
                  <a:tcPr marL="91425" marR="91425" marT="91425" marB="91425">
                    <a:lnT w="9525" cap="flat" cmpd="sng">
                      <a:solidFill>
                        <a:srgbClr val="9E9E9E"/>
                      </a:solidFill>
                      <a:prstDash val="solid"/>
                      <a:round/>
                      <a:headEnd type="none" w="sm" len="sm"/>
                      <a:tailEnd type="none" w="sm" len="sm"/>
                    </a:lnT>
                  </a:tcPr>
                </a:tc>
                <a:tc>
                  <a:txBody>
                    <a:bodyPr/>
                    <a:lstStyle/>
                    <a:p>
                      <a:pPr marL="0" lvl="0" indent="0" algn="l" rtl="0">
                        <a:spcBef>
                          <a:spcPts val="0"/>
                        </a:spcBef>
                        <a:spcAft>
                          <a:spcPts val="0"/>
                        </a:spcAft>
                        <a:buNone/>
                      </a:pPr>
                      <a:r>
                        <a:rPr lang="en-US" sz="1200">
                          <a:latin typeface="Palatino"/>
                          <a:ea typeface="Palatino"/>
                          <a:cs typeface="Palatino"/>
                          <a:sym typeface="Palatino"/>
                        </a:rPr>
                        <a:t>-0.99</a:t>
                      </a:r>
                      <a:endParaRPr sz="1200">
                        <a:latin typeface="Palatino"/>
                        <a:ea typeface="Palatino"/>
                        <a:cs typeface="Palatino"/>
                        <a:sym typeface="Palatino"/>
                      </a:endParaRPr>
                    </a:p>
                  </a:txBody>
                  <a:tcPr marL="91425" marR="91425" marT="91425" marB="91425">
                    <a:lnT w="9525" cap="flat" cmpd="sng">
                      <a:solidFill>
                        <a:srgbClr val="9E9E9E"/>
                      </a:solidFill>
                      <a:prstDash val="solid"/>
                      <a:round/>
                      <a:headEnd type="none" w="sm" len="sm"/>
                      <a:tailEnd type="none" w="sm" len="sm"/>
                    </a:lnT>
                  </a:tcPr>
                </a:tc>
                <a:tc>
                  <a:txBody>
                    <a:bodyPr/>
                    <a:lstStyle/>
                    <a:p>
                      <a:pPr marL="0" lvl="0" indent="0" algn="l" rtl="0">
                        <a:spcBef>
                          <a:spcPts val="0"/>
                        </a:spcBef>
                        <a:spcAft>
                          <a:spcPts val="0"/>
                        </a:spcAft>
                        <a:buNone/>
                      </a:pPr>
                      <a:r>
                        <a:rPr lang="en-US" sz="1200">
                          <a:latin typeface="Palatino"/>
                          <a:ea typeface="Palatino"/>
                          <a:cs typeface="Palatino"/>
                          <a:sym typeface="Palatino"/>
                        </a:rPr>
                        <a:t>5.66</a:t>
                      </a:r>
                      <a:endParaRPr sz="1200">
                        <a:latin typeface="Palatino"/>
                        <a:ea typeface="Palatino"/>
                        <a:cs typeface="Palatino"/>
                        <a:sym typeface="Palatino"/>
                      </a:endParaRPr>
                    </a:p>
                  </a:txBody>
                  <a:tcPr marL="91425" marR="91425" marT="91425" marB="91425">
                    <a:lnT w="9525" cap="flat" cmpd="sng">
                      <a:solidFill>
                        <a:srgbClr val="9E9E9E"/>
                      </a:solidFill>
                      <a:prstDash val="solid"/>
                      <a:round/>
                      <a:headEnd type="none" w="sm" len="sm"/>
                      <a:tailEnd type="none" w="sm" len="sm"/>
                    </a:lnT>
                  </a:tcPr>
                </a:tc>
                <a:tc>
                  <a:txBody>
                    <a:bodyPr/>
                    <a:lstStyle/>
                    <a:p>
                      <a:pPr marL="0" lvl="0" indent="0" algn="l" rtl="0">
                        <a:spcBef>
                          <a:spcPts val="0"/>
                        </a:spcBef>
                        <a:spcAft>
                          <a:spcPts val="0"/>
                        </a:spcAft>
                        <a:buNone/>
                      </a:pPr>
                      <a:r>
                        <a:rPr lang="en-US" sz="1200">
                          <a:latin typeface="Palatino"/>
                          <a:ea typeface="Palatino"/>
                          <a:cs typeface="Palatino"/>
                          <a:sym typeface="Palatino"/>
                        </a:rPr>
                        <a:t>0.48</a:t>
                      </a:r>
                      <a:endParaRPr sz="1200">
                        <a:latin typeface="Palatino"/>
                        <a:ea typeface="Palatino"/>
                        <a:cs typeface="Palatino"/>
                        <a:sym typeface="Palatino"/>
                      </a:endParaRPr>
                    </a:p>
                  </a:txBody>
                  <a:tcPr marL="91425" marR="91425" marT="91425" marB="91425">
                    <a:lnT w="9525" cap="flat" cmpd="sng">
                      <a:solidFill>
                        <a:srgbClr val="9E9E9E"/>
                      </a:solidFill>
                      <a:prstDash val="solid"/>
                      <a:round/>
                      <a:headEnd type="none" w="sm" len="sm"/>
                      <a:tailEnd type="none" w="sm" len="sm"/>
                    </a:lnT>
                  </a:tcPr>
                </a:tc>
                <a:extLst>
                  <a:ext uri="{0D108BD9-81ED-4DB2-BD59-A6C34878D82A}">
                    <a16:rowId xmlns:a16="http://schemas.microsoft.com/office/drawing/2014/main" val="10001"/>
                  </a:ext>
                </a:extLst>
              </a:tr>
              <a:tr h="385125">
                <a:tc>
                  <a:txBody>
                    <a:bodyPr/>
                    <a:lstStyle/>
                    <a:p>
                      <a:pPr marL="0" lvl="0" indent="0" algn="l" rtl="0">
                        <a:spcBef>
                          <a:spcPts val="0"/>
                        </a:spcBef>
                        <a:spcAft>
                          <a:spcPts val="0"/>
                        </a:spcAft>
                        <a:buNone/>
                      </a:pPr>
                      <a:r>
                        <a:rPr lang="en-US" sz="1200">
                          <a:latin typeface="Palatino"/>
                          <a:ea typeface="Palatino"/>
                          <a:cs typeface="Palatino"/>
                          <a:sym typeface="Palatino"/>
                        </a:rPr>
                        <a:t>Total-Asset Turnover</a:t>
                      </a:r>
                      <a:endParaRPr sz="1200">
                        <a:latin typeface="Palatino"/>
                        <a:ea typeface="Palatino"/>
                        <a:cs typeface="Palatino"/>
                        <a:sym typeface="Palatino"/>
                      </a:endParaRPr>
                    </a:p>
                  </a:txBody>
                  <a:tcPr marL="91425" marR="91425" marT="91425" marB="91425"/>
                </a:tc>
                <a:tc>
                  <a:txBody>
                    <a:bodyPr/>
                    <a:lstStyle/>
                    <a:p>
                      <a:pPr marL="0" lvl="0" indent="0" algn="l" rtl="0">
                        <a:spcBef>
                          <a:spcPts val="0"/>
                        </a:spcBef>
                        <a:spcAft>
                          <a:spcPts val="0"/>
                        </a:spcAft>
                        <a:buNone/>
                      </a:pPr>
                      <a:r>
                        <a:rPr lang="en-US" sz="1200">
                          <a:latin typeface="Palatino"/>
                          <a:ea typeface="Palatino"/>
                          <a:cs typeface="Palatino"/>
                          <a:sym typeface="Palatino"/>
                        </a:rPr>
                        <a:t>1.48</a:t>
                      </a:r>
                      <a:endParaRPr sz="1200">
                        <a:latin typeface="Palatino"/>
                        <a:ea typeface="Palatino"/>
                        <a:cs typeface="Palatino"/>
                        <a:sym typeface="Palatino"/>
                      </a:endParaRPr>
                    </a:p>
                  </a:txBody>
                  <a:tcPr marL="91425" marR="91425" marT="91425" marB="91425"/>
                </a:tc>
                <a:tc>
                  <a:txBody>
                    <a:bodyPr/>
                    <a:lstStyle/>
                    <a:p>
                      <a:pPr marL="0" lvl="0" indent="0" algn="l" rtl="0">
                        <a:spcBef>
                          <a:spcPts val="0"/>
                        </a:spcBef>
                        <a:spcAft>
                          <a:spcPts val="0"/>
                        </a:spcAft>
                        <a:buNone/>
                      </a:pPr>
                      <a:r>
                        <a:rPr lang="en-US" sz="1200">
                          <a:latin typeface="Palatino"/>
                          <a:ea typeface="Palatino"/>
                          <a:cs typeface="Palatino"/>
                          <a:sym typeface="Palatino"/>
                        </a:rPr>
                        <a:t>1.65</a:t>
                      </a:r>
                      <a:endParaRPr sz="1200">
                        <a:latin typeface="Palatino"/>
                        <a:ea typeface="Palatino"/>
                        <a:cs typeface="Palatino"/>
                        <a:sym typeface="Palatino"/>
                      </a:endParaRPr>
                    </a:p>
                  </a:txBody>
                  <a:tcPr marL="91425" marR="91425" marT="91425" marB="91425"/>
                </a:tc>
                <a:tc>
                  <a:txBody>
                    <a:bodyPr/>
                    <a:lstStyle/>
                    <a:p>
                      <a:pPr marL="0" lvl="0" indent="0" algn="l" rtl="0">
                        <a:spcBef>
                          <a:spcPts val="0"/>
                        </a:spcBef>
                        <a:spcAft>
                          <a:spcPts val="0"/>
                        </a:spcAft>
                        <a:buNone/>
                      </a:pPr>
                      <a:r>
                        <a:rPr lang="en-US" sz="1200">
                          <a:latin typeface="Palatino"/>
                          <a:ea typeface="Palatino"/>
                          <a:cs typeface="Palatino"/>
                          <a:sym typeface="Palatino"/>
                        </a:rPr>
                        <a:t>0.16</a:t>
                      </a:r>
                      <a:endParaRPr sz="1200">
                        <a:latin typeface="Palatino"/>
                        <a:ea typeface="Palatino"/>
                        <a:cs typeface="Palatino"/>
                        <a:sym typeface="Palatino"/>
                      </a:endParaRPr>
                    </a:p>
                  </a:txBody>
                  <a:tcPr marL="91425" marR="91425" marT="91425" marB="91425"/>
                </a:tc>
                <a:tc>
                  <a:txBody>
                    <a:bodyPr/>
                    <a:lstStyle/>
                    <a:p>
                      <a:pPr marL="0" lvl="0" indent="0" algn="l" rtl="0">
                        <a:spcBef>
                          <a:spcPts val="0"/>
                        </a:spcBef>
                        <a:spcAft>
                          <a:spcPts val="0"/>
                        </a:spcAft>
                        <a:buNone/>
                      </a:pPr>
                      <a:r>
                        <a:rPr lang="en-US" sz="1200">
                          <a:latin typeface="Palatino"/>
                          <a:ea typeface="Palatino"/>
                          <a:cs typeface="Palatino"/>
                          <a:sym typeface="Palatino"/>
                        </a:rPr>
                        <a:t>1.59</a:t>
                      </a:r>
                      <a:endParaRPr sz="1200">
                        <a:latin typeface="Palatino"/>
                        <a:ea typeface="Palatino"/>
                        <a:cs typeface="Palatino"/>
                        <a:sym typeface="Palatino"/>
                      </a:endParaRPr>
                    </a:p>
                  </a:txBody>
                  <a:tcPr marL="91425" marR="91425" marT="91425" marB="91425"/>
                </a:tc>
                <a:tc>
                  <a:txBody>
                    <a:bodyPr/>
                    <a:lstStyle/>
                    <a:p>
                      <a:pPr marL="0" lvl="0" indent="0" algn="l" rtl="0">
                        <a:spcBef>
                          <a:spcPts val="0"/>
                        </a:spcBef>
                        <a:spcAft>
                          <a:spcPts val="0"/>
                        </a:spcAft>
                        <a:buNone/>
                      </a:pPr>
                      <a:r>
                        <a:rPr lang="en-US" sz="1200">
                          <a:latin typeface="Palatino"/>
                          <a:ea typeface="Palatino"/>
                          <a:cs typeface="Palatino"/>
                          <a:sym typeface="Palatino"/>
                        </a:rPr>
                        <a:t>-0.06</a:t>
                      </a:r>
                      <a:endParaRPr sz="1200">
                        <a:latin typeface="Palatino"/>
                        <a:ea typeface="Palatino"/>
                        <a:cs typeface="Palatino"/>
                        <a:sym typeface="Palatino"/>
                      </a:endParaRPr>
                    </a:p>
                  </a:txBody>
                  <a:tcPr marL="91425" marR="91425" marT="91425" marB="91425"/>
                </a:tc>
                <a:tc>
                  <a:txBody>
                    <a:bodyPr/>
                    <a:lstStyle/>
                    <a:p>
                      <a:pPr marL="0" lvl="0" indent="0" algn="l" rtl="0">
                        <a:spcBef>
                          <a:spcPts val="0"/>
                        </a:spcBef>
                        <a:spcAft>
                          <a:spcPts val="0"/>
                        </a:spcAft>
                        <a:buNone/>
                      </a:pPr>
                      <a:r>
                        <a:rPr lang="en-US" sz="1200">
                          <a:latin typeface="Palatino"/>
                          <a:ea typeface="Palatino"/>
                          <a:cs typeface="Palatino"/>
                          <a:sym typeface="Palatino"/>
                        </a:rPr>
                        <a:t>1.56</a:t>
                      </a:r>
                      <a:endParaRPr sz="1200">
                        <a:latin typeface="Palatino"/>
                        <a:ea typeface="Palatino"/>
                        <a:cs typeface="Palatino"/>
                        <a:sym typeface="Palatino"/>
                      </a:endParaRPr>
                    </a:p>
                  </a:txBody>
                  <a:tcPr marL="91425" marR="91425" marT="91425" marB="91425"/>
                </a:tc>
                <a:tc>
                  <a:txBody>
                    <a:bodyPr/>
                    <a:lstStyle/>
                    <a:p>
                      <a:pPr marL="0" lvl="0" indent="0" algn="l" rtl="0">
                        <a:spcBef>
                          <a:spcPts val="0"/>
                        </a:spcBef>
                        <a:spcAft>
                          <a:spcPts val="0"/>
                        </a:spcAft>
                        <a:buNone/>
                      </a:pPr>
                      <a:r>
                        <a:rPr lang="en-US" sz="1200">
                          <a:latin typeface="Palatino"/>
                          <a:ea typeface="Palatino"/>
                          <a:cs typeface="Palatino"/>
                          <a:sym typeface="Palatino"/>
                        </a:rPr>
                        <a:t>-0.03</a:t>
                      </a:r>
                      <a:endParaRPr sz="1200">
                        <a:latin typeface="Palatino"/>
                        <a:ea typeface="Palatino"/>
                        <a:cs typeface="Palatino"/>
                        <a:sym typeface="Palatino"/>
                      </a:endParaRPr>
                    </a:p>
                  </a:txBody>
                  <a:tcPr marL="91425" marR="91425" marT="91425" marB="91425"/>
                </a:tc>
                <a:tc>
                  <a:txBody>
                    <a:bodyPr/>
                    <a:lstStyle/>
                    <a:p>
                      <a:pPr marL="0" lvl="0" indent="0" algn="l" rtl="0">
                        <a:spcBef>
                          <a:spcPts val="0"/>
                        </a:spcBef>
                        <a:spcAft>
                          <a:spcPts val="0"/>
                        </a:spcAft>
                        <a:buNone/>
                      </a:pPr>
                      <a:r>
                        <a:rPr lang="en-US" sz="1200">
                          <a:latin typeface="Palatino"/>
                          <a:ea typeface="Palatino"/>
                          <a:cs typeface="Palatino"/>
                          <a:sym typeface="Palatino"/>
                        </a:rPr>
                        <a:t>1.28</a:t>
                      </a:r>
                      <a:endParaRPr sz="1200">
                        <a:latin typeface="Palatino"/>
                        <a:ea typeface="Palatino"/>
                        <a:cs typeface="Palatino"/>
                        <a:sym typeface="Palatino"/>
                      </a:endParaRPr>
                    </a:p>
                  </a:txBody>
                  <a:tcPr marL="91425" marR="91425" marT="91425" marB="91425"/>
                </a:tc>
                <a:tc>
                  <a:txBody>
                    <a:bodyPr/>
                    <a:lstStyle/>
                    <a:p>
                      <a:pPr marL="0" lvl="0" indent="0" algn="l" rtl="0">
                        <a:spcBef>
                          <a:spcPts val="0"/>
                        </a:spcBef>
                        <a:spcAft>
                          <a:spcPts val="0"/>
                        </a:spcAft>
                        <a:buNone/>
                      </a:pPr>
                      <a:r>
                        <a:rPr lang="en-US" sz="1200">
                          <a:latin typeface="Palatino"/>
                          <a:ea typeface="Palatino"/>
                          <a:cs typeface="Palatino"/>
                          <a:sym typeface="Palatino"/>
                        </a:rPr>
                        <a:t>-0.28</a:t>
                      </a:r>
                      <a:endParaRPr sz="1200">
                        <a:latin typeface="Palatino"/>
                        <a:ea typeface="Palatino"/>
                        <a:cs typeface="Palatino"/>
                        <a:sym typeface="Palatino"/>
                      </a:endParaRPr>
                    </a:p>
                  </a:txBody>
                  <a:tcPr marL="91425" marR="91425" marT="91425" marB="91425"/>
                </a:tc>
                <a:extLst>
                  <a:ext uri="{0D108BD9-81ED-4DB2-BD59-A6C34878D82A}">
                    <a16:rowId xmlns:a16="http://schemas.microsoft.com/office/drawing/2014/main" val="10002"/>
                  </a:ext>
                </a:extLst>
              </a:tr>
              <a:tr h="385125">
                <a:tc>
                  <a:txBody>
                    <a:bodyPr/>
                    <a:lstStyle/>
                    <a:p>
                      <a:pPr marL="0" lvl="0" indent="0" algn="l" rtl="0">
                        <a:spcBef>
                          <a:spcPts val="0"/>
                        </a:spcBef>
                        <a:spcAft>
                          <a:spcPts val="0"/>
                        </a:spcAft>
                        <a:buNone/>
                      </a:pPr>
                      <a:r>
                        <a:rPr lang="en-US" sz="1200">
                          <a:latin typeface="Palatino"/>
                          <a:ea typeface="Palatino"/>
                          <a:cs typeface="Palatino"/>
                          <a:sym typeface="Palatino"/>
                        </a:rPr>
                        <a:t>Fixed-Asset Turnover</a:t>
                      </a:r>
                      <a:endParaRPr sz="1200">
                        <a:latin typeface="Palatino"/>
                        <a:ea typeface="Palatino"/>
                        <a:cs typeface="Palatino"/>
                        <a:sym typeface="Palatino"/>
                      </a:endParaRPr>
                    </a:p>
                  </a:txBody>
                  <a:tcPr marL="91425" marR="91425" marT="91425" marB="91425"/>
                </a:tc>
                <a:tc>
                  <a:txBody>
                    <a:bodyPr/>
                    <a:lstStyle/>
                    <a:p>
                      <a:pPr marL="0" lvl="0" indent="0" algn="l" rtl="0">
                        <a:spcBef>
                          <a:spcPts val="0"/>
                        </a:spcBef>
                        <a:spcAft>
                          <a:spcPts val="0"/>
                        </a:spcAft>
                        <a:buNone/>
                      </a:pPr>
                      <a:r>
                        <a:rPr lang="en-US" sz="1200">
                          <a:latin typeface="Palatino"/>
                          <a:ea typeface="Palatino"/>
                          <a:cs typeface="Palatino"/>
                          <a:sym typeface="Palatino"/>
                        </a:rPr>
                        <a:t>4.90</a:t>
                      </a:r>
                      <a:endParaRPr sz="1200">
                        <a:latin typeface="Palatino"/>
                        <a:ea typeface="Palatino"/>
                        <a:cs typeface="Palatino"/>
                        <a:sym typeface="Palatino"/>
                      </a:endParaRPr>
                    </a:p>
                  </a:txBody>
                  <a:tcPr marL="91425" marR="91425" marT="91425" marB="91425"/>
                </a:tc>
                <a:tc>
                  <a:txBody>
                    <a:bodyPr/>
                    <a:lstStyle/>
                    <a:p>
                      <a:pPr marL="0" lvl="0" indent="0" algn="l" rtl="0">
                        <a:spcBef>
                          <a:spcPts val="0"/>
                        </a:spcBef>
                        <a:spcAft>
                          <a:spcPts val="0"/>
                        </a:spcAft>
                        <a:buNone/>
                      </a:pPr>
                      <a:r>
                        <a:rPr lang="en-US" sz="1200">
                          <a:latin typeface="Palatino"/>
                          <a:ea typeface="Palatino"/>
                          <a:cs typeface="Palatino"/>
                          <a:sym typeface="Palatino"/>
                        </a:rPr>
                        <a:t>5.04</a:t>
                      </a:r>
                      <a:endParaRPr sz="1200">
                        <a:latin typeface="Palatino"/>
                        <a:ea typeface="Palatino"/>
                        <a:cs typeface="Palatino"/>
                        <a:sym typeface="Palatino"/>
                      </a:endParaRPr>
                    </a:p>
                  </a:txBody>
                  <a:tcPr marL="91425" marR="91425" marT="91425" marB="91425"/>
                </a:tc>
                <a:tc>
                  <a:txBody>
                    <a:bodyPr/>
                    <a:lstStyle/>
                    <a:p>
                      <a:pPr marL="0" lvl="0" indent="0" algn="l" rtl="0">
                        <a:spcBef>
                          <a:spcPts val="0"/>
                        </a:spcBef>
                        <a:spcAft>
                          <a:spcPts val="0"/>
                        </a:spcAft>
                        <a:buNone/>
                      </a:pPr>
                      <a:r>
                        <a:rPr lang="en-US" sz="1200">
                          <a:latin typeface="Palatino"/>
                          <a:ea typeface="Palatino"/>
                          <a:cs typeface="Palatino"/>
                          <a:sym typeface="Palatino"/>
                        </a:rPr>
                        <a:t>0.14</a:t>
                      </a:r>
                      <a:endParaRPr sz="1200">
                        <a:latin typeface="Palatino"/>
                        <a:ea typeface="Palatino"/>
                        <a:cs typeface="Palatino"/>
                        <a:sym typeface="Palatino"/>
                      </a:endParaRPr>
                    </a:p>
                  </a:txBody>
                  <a:tcPr marL="91425" marR="91425" marT="91425" marB="91425"/>
                </a:tc>
                <a:tc>
                  <a:txBody>
                    <a:bodyPr/>
                    <a:lstStyle/>
                    <a:p>
                      <a:pPr marL="0" lvl="0" indent="0" algn="l" rtl="0">
                        <a:spcBef>
                          <a:spcPts val="0"/>
                        </a:spcBef>
                        <a:spcAft>
                          <a:spcPts val="0"/>
                        </a:spcAft>
                        <a:buNone/>
                      </a:pPr>
                      <a:r>
                        <a:rPr lang="en-US" sz="1200">
                          <a:latin typeface="Palatino"/>
                          <a:ea typeface="Palatino"/>
                          <a:cs typeface="Palatino"/>
                          <a:sym typeface="Palatino"/>
                        </a:rPr>
                        <a:t>4.94</a:t>
                      </a:r>
                      <a:endParaRPr sz="1200">
                        <a:latin typeface="Palatino"/>
                        <a:ea typeface="Palatino"/>
                        <a:cs typeface="Palatino"/>
                        <a:sym typeface="Palatino"/>
                      </a:endParaRPr>
                    </a:p>
                  </a:txBody>
                  <a:tcPr marL="91425" marR="91425" marT="91425" marB="91425"/>
                </a:tc>
                <a:tc>
                  <a:txBody>
                    <a:bodyPr/>
                    <a:lstStyle/>
                    <a:p>
                      <a:pPr marL="0" lvl="0" indent="0" algn="l" rtl="0">
                        <a:spcBef>
                          <a:spcPts val="0"/>
                        </a:spcBef>
                        <a:spcAft>
                          <a:spcPts val="0"/>
                        </a:spcAft>
                        <a:buNone/>
                      </a:pPr>
                      <a:r>
                        <a:rPr lang="en-US" sz="1200">
                          <a:latin typeface="Palatino"/>
                          <a:ea typeface="Palatino"/>
                          <a:cs typeface="Palatino"/>
                          <a:sym typeface="Palatino"/>
                        </a:rPr>
                        <a:t>-0.1</a:t>
                      </a:r>
                      <a:endParaRPr sz="1200">
                        <a:latin typeface="Palatino"/>
                        <a:ea typeface="Palatino"/>
                        <a:cs typeface="Palatino"/>
                        <a:sym typeface="Palatino"/>
                      </a:endParaRPr>
                    </a:p>
                  </a:txBody>
                  <a:tcPr marL="91425" marR="91425" marT="91425" marB="91425"/>
                </a:tc>
                <a:tc>
                  <a:txBody>
                    <a:bodyPr/>
                    <a:lstStyle/>
                    <a:p>
                      <a:pPr marL="0" lvl="0" indent="0" algn="l" rtl="0">
                        <a:spcBef>
                          <a:spcPts val="0"/>
                        </a:spcBef>
                        <a:spcAft>
                          <a:spcPts val="0"/>
                        </a:spcAft>
                        <a:buNone/>
                      </a:pPr>
                      <a:r>
                        <a:rPr lang="en-US" sz="1200">
                          <a:latin typeface="Palatino"/>
                          <a:ea typeface="Palatino"/>
                          <a:cs typeface="Palatino"/>
                          <a:sym typeface="Palatino"/>
                        </a:rPr>
                        <a:t>4.74</a:t>
                      </a:r>
                      <a:endParaRPr sz="1200">
                        <a:latin typeface="Palatino"/>
                        <a:ea typeface="Palatino"/>
                        <a:cs typeface="Palatino"/>
                        <a:sym typeface="Palatino"/>
                      </a:endParaRPr>
                    </a:p>
                  </a:txBody>
                  <a:tcPr marL="91425" marR="91425" marT="91425" marB="91425"/>
                </a:tc>
                <a:tc>
                  <a:txBody>
                    <a:bodyPr/>
                    <a:lstStyle/>
                    <a:p>
                      <a:pPr marL="0" lvl="0" indent="0" algn="l" rtl="0">
                        <a:spcBef>
                          <a:spcPts val="0"/>
                        </a:spcBef>
                        <a:spcAft>
                          <a:spcPts val="0"/>
                        </a:spcAft>
                        <a:buNone/>
                      </a:pPr>
                      <a:r>
                        <a:rPr lang="en-US" sz="1200">
                          <a:latin typeface="Palatino"/>
                          <a:ea typeface="Palatino"/>
                          <a:cs typeface="Palatino"/>
                          <a:sym typeface="Palatino"/>
                        </a:rPr>
                        <a:t>-0.20</a:t>
                      </a:r>
                      <a:endParaRPr sz="1200">
                        <a:latin typeface="Palatino"/>
                        <a:ea typeface="Palatino"/>
                        <a:cs typeface="Palatino"/>
                        <a:sym typeface="Palatino"/>
                      </a:endParaRPr>
                    </a:p>
                  </a:txBody>
                  <a:tcPr marL="91425" marR="91425" marT="91425" marB="91425"/>
                </a:tc>
                <a:tc>
                  <a:txBody>
                    <a:bodyPr/>
                    <a:lstStyle/>
                    <a:p>
                      <a:pPr marL="0" lvl="0" indent="0" algn="l" rtl="0">
                        <a:spcBef>
                          <a:spcPts val="0"/>
                        </a:spcBef>
                        <a:spcAft>
                          <a:spcPts val="0"/>
                        </a:spcAft>
                        <a:buNone/>
                      </a:pPr>
                      <a:r>
                        <a:rPr lang="en-US" sz="1200">
                          <a:latin typeface="Palatino"/>
                          <a:ea typeface="Palatino"/>
                          <a:cs typeface="Palatino"/>
                          <a:sym typeface="Palatino"/>
                        </a:rPr>
                        <a:t>4.56</a:t>
                      </a:r>
                      <a:endParaRPr sz="1200">
                        <a:latin typeface="Palatino"/>
                        <a:ea typeface="Palatino"/>
                        <a:cs typeface="Palatino"/>
                        <a:sym typeface="Palatino"/>
                      </a:endParaRPr>
                    </a:p>
                  </a:txBody>
                  <a:tcPr marL="91425" marR="91425" marT="91425" marB="91425"/>
                </a:tc>
                <a:tc>
                  <a:txBody>
                    <a:bodyPr/>
                    <a:lstStyle/>
                    <a:p>
                      <a:pPr marL="0" lvl="0" indent="0" algn="l" rtl="0">
                        <a:spcBef>
                          <a:spcPts val="0"/>
                        </a:spcBef>
                        <a:spcAft>
                          <a:spcPts val="0"/>
                        </a:spcAft>
                        <a:buNone/>
                      </a:pPr>
                      <a:r>
                        <a:rPr lang="en-US" sz="1200">
                          <a:latin typeface="Palatino"/>
                          <a:ea typeface="Palatino"/>
                          <a:cs typeface="Palatino"/>
                          <a:sym typeface="Palatino"/>
                        </a:rPr>
                        <a:t>-0.18</a:t>
                      </a:r>
                      <a:endParaRPr sz="1200">
                        <a:latin typeface="Palatino"/>
                        <a:ea typeface="Palatino"/>
                        <a:cs typeface="Palatino"/>
                        <a:sym typeface="Palatino"/>
                      </a:endParaRPr>
                    </a:p>
                  </a:txBody>
                  <a:tcPr marL="91425" marR="91425" marT="91425" marB="91425"/>
                </a:tc>
                <a:extLst>
                  <a:ext uri="{0D108BD9-81ED-4DB2-BD59-A6C34878D82A}">
                    <a16:rowId xmlns:a16="http://schemas.microsoft.com/office/drawing/2014/main" val="10003"/>
                  </a:ext>
                </a:extLst>
              </a:tr>
            </a:tbl>
          </a:graphicData>
        </a:graphic>
      </p:graphicFrame>
      <p:sp>
        <p:nvSpPr>
          <p:cNvPr id="293" name="Google Shape;293;g7a71133d84_0_8"/>
          <p:cNvSpPr txBox="1">
            <a:spLocks noGrp="1"/>
          </p:cNvSpPr>
          <p:nvPr>
            <p:ph type="title"/>
          </p:nvPr>
        </p:nvSpPr>
        <p:spPr>
          <a:xfrm>
            <a:off x="727650" y="0"/>
            <a:ext cx="7688700" cy="535200"/>
          </a:xfrm>
          <a:prstGeom prst="rect">
            <a:avLst/>
          </a:prstGeom>
        </p:spPr>
        <p:txBody>
          <a:bodyPr spcFirstLastPara="1" wrap="square" lIns="93125" tIns="93125" rIns="93125" bIns="93125" anchor="t" anchorCtr="0">
            <a:noAutofit/>
          </a:bodyPr>
          <a:lstStyle/>
          <a:p>
            <a:pPr marL="0" lvl="0" indent="0" algn="ctr" rtl="0">
              <a:spcBef>
                <a:spcPts val="0"/>
              </a:spcBef>
              <a:spcAft>
                <a:spcPts val="0"/>
              </a:spcAft>
              <a:buNone/>
            </a:pPr>
            <a:r>
              <a:rPr lang="en-US" sz="2400">
                <a:latin typeface="Palatino"/>
                <a:ea typeface="Palatino"/>
                <a:cs typeface="Palatino"/>
                <a:sym typeface="Palatino"/>
              </a:rPr>
              <a:t>Five Year Financial Analysis-Activity </a:t>
            </a:r>
            <a:endParaRPr sz="2400">
              <a:latin typeface="Palatino"/>
              <a:ea typeface="Palatino"/>
              <a:cs typeface="Palatino"/>
              <a:sym typeface="Palatino"/>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297"/>
        <p:cNvGrpSpPr/>
        <p:nvPr/>
      </p:nvGrpSpPr>
      <p:grpSpPr>
        <a:xfrm>
          <a:off x="0" y="0"/>
          <a:ext cx="0" cy="0"/>
          <a:chOff x="0" y="0"/>
          <a:chExt cx="0" cy="0"/>
        </a:xfrm>
      </p:grpSpPr>
      <p:sp>
        <p:nvSpPr>
          <p:cNvPr id="298" name="Google Shape;298;g7a71133d84_8_87"/>
          <p:cNvSpPr txBox="1">
            <a:spLocks noGrp="1"/>
          </p:cNvSpPr>
          <p:nvPr>
            <p:ph type="title"/>
          </p:nvPr>
        </p:nvSpPr>
        <p:spPr>
          <a:xfrm>
            <a:off x="727650" y="0"/>
            <a:ext cx="7688700" cy="535200"/>
          </a:xfrm>
          <a:prstGeom prst="rect">
            <a:avLst/>
          </a:prstGeom>
        </p:spPr>
        <p:txBody>
          <a:bodyPr spcFirstLastPara="1" wrap="square" lIns="93125" tIns="93125" rIns="93125" bIns="93125" anchor="t" anchorCtr="0">
            <a:noAutofit/>
          </a:bodyPr>
          <a:lstStyle/>
          <a:p>
            <a:pPr marL="0" lvl="0" indent="0" algn="ctr" rtl="0">
              <a:spcBef>
                <a:spcPts val="0"/>
              </a:spcBef>
              <a:spcAft>
                <a:spcPts val="0"/>
              </a:spcAft>
              <a:buNone/>
            </a:pPr>
            <a:r>
              <a:rPr lang="en-US" sz="2400">
                <a:latin typeface="Palatino"/>
                <a:ea typeface="Palatino"/>
                <a:cs typeface="Palatino"/>
                <a:sym typeface="Palatino"/>
              </a:rPr>
              <a:t>Five Year Financial Analysis-Activity </a:t>
            </a:r>
            <a:endParaRPr sz="2400">
              <a:latin typeface="Palatino"/>
              <a:ea typeface="Palatino"/>
              <a:cs typeface="Palatino"/>
              <a:sym typeface="Palatino"/>
            </a:endParaRPr>
          </a:p>
        </p:txBody>
      </p:sp>
      <p:pic>
        <p:nvPicPr>
          <p:cNvPr id="299" name="Google Shape;299;g7a71133d84_8_87"/>
          <p:cNvPicPr preferRelativeResize="0"/>
          <p:nvPr/>
        </p:nvPicPr>
        <p:blipFill>
          <a:blip r:embed="rId3">
            <a:alphaModFix/>
          </a:blip>
          <a:stretch>
            <a:fillRect/>
          </a:stretch>
        </p:blipFill>
        <p:spPr>
          <a:xfrm>
            <a:off x="1143450" y="535200"/>
            <a:ext cx="6498375" cy="4528850"/>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303"/>
        <p:cNvGrpSpPr/>
        <p:nvPr/>
      </p:nvGrpSpPr>
      <p:grpSpPr>
        <a:xfrm>
          <a:off x="0" y="0"/>
          <a:ext cx="0" cy="0"/>
          <a:chOff x="0" y="0"/>
          <a:chExt cx="0" cy="0"/>
        </a:xfrm>
      </p:grpSpPr>
      <p:graphicFrame>
        <p:nvGraphicFramePr>
          <p:cNvPr id="304" name="Google Shape;304;g7a71133d84_0_13"/>
          <p:cNvGraphicFramePr/>
          <p:nvPr/>
        </p:nvGraphicFramePr>
        <p:xfrm>
          <a:off x="0" y="587605"/>
          <a:ext cx="3000000" cy="3000000"/>
        </p:xfrm>
        <a:graphic>
          <a:graphicData uri="http://schemas.openxmlformats.org/drawingml/2006/table">
            <a:tbl>
              <a:tblPr>
                <a:noFill/>
                <a:tableStyleId>{E47524D7-2335-4AB9-8CF1-0D968FAC3876}</a:tableStyleId>
              </a:tblPr>
              <a:tblGrid>
                <a:gridCol w="2147825">
                  <a:extLst>
                    <a:ext uri="{9D8B030D-6E8A-4147-A177-3AD203B41FA5}">
                      <a16:colId xmlns:a16="http://schemas.microsoft.com/office/drawing/2014/main" val="20000"/>
                    </a:ext>
                  </a:extLst>
                </a:gridCol>
                <a:gridCol w="778225">
                  <a:extLst>
                    <a:ext uri="{9D8B030D-6E8A-4147-A177-3AD203B41FA5}">
                      <a16:colId xmlns:a16="http://schemas.microsoft.com/office/drawing/2014/main" val="20001"/>
                    </a:ext>
                  </a:extLst>
                </a:gridCol>
                <a:gridCol w="718050">
                  <a:extLst>
                    <a:ext uri="{9D8B030D-6E8A-4147-A177-3AD203B41FA5}">
                      <a16:colId xmlns:a16="http://schemas.microsoft.com/office/drawing/2014/main" val="20002"/>
                    </a:ext>
                  </a:extLst>
                </a:gridCol>
                <a:gridCol w="778225">
                  <a:extLst>
                    <a:ext uri="{9D8B030D-6E8A-4147-A177-3AD203B41FA5}">
                      <a16:colId xmlns:a16="http://schemas.microsoft.com/office/drawing/2014/main" val="20003"/>
                    </a:ext>
                  </a:extLst>
                </a:gridCol>
                <a:gridCol w="788675">
                  <a:extLst>
                    <a:ext uri="{9D8B030D-6E8A-4147-A177-3AD203B41FA5}">
                      <a16:colId xmlns:a16="http://schemas.microsoft.com/office/drawing/2014/main" val="20004"/>
                    </a:ext>
                  </a:extLst>
                </a:gridCol>
                <a:gridCol w="799175">
                  <a:extLst>
                    <a:ext uri="{9D8B030D-6E8A-4147-A177-3AD203B41FA5}">
                      <a16:colId xmlns:a16="http://schemas.microsoft.com/office/drawing/2014/main" val="20005"/>
                    </a:ext>
                  </a:extLst>
                </a:gridCol>
                <a:gridCol w="788700">
                  <a:extLst>
                    <a:ext uri="{9D8B030D-6E8A-4147-A177-3AD203B41FA5}">
                      <a16:colId xmlns:a16="http://schemas.microsoft.com/office/drawing/2014/main" val="20006"/>
                    </a:ext>
                  </a:extLst>
                </a:gridCol>
                <a:gridCol w="746775">
                  <a:extLst>
                    <a:ext uri="{9D8B030D-6E8A-4147-A177-3AD203B41FA5}">
                      <a16:colId xmlns:a16="http://schemas.microsoft.com/office/drawing/2014/main" val="20007"/>
                    </a:ext>
                  </a:extLst>
                </a:gridCol>
                <a:gridCol w="870700">
                  <a:extLst>
                    <a:ext uri="{9D8B030D-6E8A-4147-A177-3AD203B41FA5}">
                      <a16:colId xmlns:a16="http://schemas.microsoft.com/office/drawing/2014/main" val="20008"/>
                    </a:ext>
                  </a:extLst>
                </a:gridCol>
                <a:gridCol w="727650">
                  <a:extLst>
                    <a:ext uri="{9D8B030D-6E8A-4147-A177-3AD203B41FA5}">
                      <a16:colId xmlns:a16="http://schemas.microsoft.com/office/drawing/2014/main" val="20009"/>
                    </a:ext>
                  </a:extLst>
                </a:gridCol>
              </a:tblGrid>
              <a:tr h="615300">
                <a:tc>
                  <a:txBody>
                    <a:bodyPr/>
                    <a:lstStyle/>
                    <a:p>
                      <a:pPr marL="0" lvl="0" indent="0" algn="ctr" rtl="0">
                        <a:spcBef>
                          <a:spcPts val="0"/>
                        </a:spcBef>
                        <a:spcAft>
                          <a:spcPts val="0"/>
                        </a:spcAft>
                        <a:buNone/>
                      </a:pPr>
                      <a:r>
                        <a:rPr lang="en-US" b="1">
                          <a:latin typeface="Palatino"/>
                          <a:ea typeface="Palatino"/>
                          <a:cs typeface="Palatino"/>
                          <a:sym typeface="Palatino"/>
                        </a:rPr>
                        <a:t>Ratio</a:t>
                      </a:r>
                      <a:endParaRPr sz="1200" b="1">
                        <a:latin typeface="Palatino"/>
                        <a:ea typeface="Palatino"/>
                        <a:cs typeface="Palatino"/>
                        <a:sym typeface="Palatino"/>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ctr" rtl="0">
                        <a:spcBef>
                          <a:spcPts val="0"/>
                        </a:spcBef>
                        <a:spcAft>
                          <a:spcPts val="0"/>
                        </a:spcAft>
                        <a:buNone/>
                      </a:pPr>
                      <a:r>
                        <a:rPr lang="en-US" b="1">
                          <a:latin typeface="Palatino"/>
                          <a:ea typeface="Palatino"/>
                          <a:cs typeface="Palatino"/>
                          <a:sym typeface="Palatino"/>
                        </a:rPr>
                        <a:t>2014</a:t>
                      </a:r>
                      <a:endParaRPr sz="1200" b="1">
                        <a:latin typeface="Palatino"/>
                        <a:ea typeface="Palatino"/>
                        <a:cs typeface="Palatino"/>
                        <a:sym typeface="Palatino"/>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ctr" rtl="0">
                        <a:spcBef>
                          <a:spcPts val="0"/>
                        </a:spcBef>
                        <a:spcAft>
                          <a:spcPts val="0"/>
                        </a:spcAft>
                        <a:buNone/>
                      </a:pPr>
                      <a:r>
                        <a:rPr lang="en-US" b="1">
                          <a:latin typeface="Palatino"/>
                          <a:ea typeface="Palatino"/>
                          <a:cs typeface="Palatino"/>
                          <a:sym typeface="Palatino"/>
                        </a:rPr>
                        <a:t>2015</a:t>
                      </a:r>
                      <a:endParaRPr sz="1200" b="1">
                        <a:latin typeface="Palatino"/>
                        <a:ea typeface="Palatino"/>
                        <a:cs typeface="Palatino"/>
                        <a:sym typeface="Palatino"/>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ctr" rtl="0">
                        <a:spcBef>
                          <a:spcPts val="0"/>
                        </a:spcBef>
                        <a:spcAft>
                          <a:spcPts val="0"/>
                        </a:spcAft>
                        <a:buNone/>
                      </a:pPr>
                      <a:r>
                        <a:rPr lang="en-US" b="1">
                          <a:latin typeface="Palatino"/>
                          <a:ea typeface="Palatino"/>
                          <a:cs typeface="Palatino"/>
                          <a:sym typeface="Palatino"/>
                        </a:rPr>
                        <a:t>% +/-</a:t>
                      </a:r>
                      <a:endParaRPr sz="1200" b="1">
                        <a:latin typeface="Palatino"/>
                        <a:ea typeface="Palatino"/>
                        <a:cs typeface="Palatino"/>
                        <a:sym typeface="Palatino"/>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ctr" rtl="0">
                        <a:spcBef>
                          <a:spcPts val="0"/>
                        </a:spcBef>
                        <a:spcAft>
                          <a:spcPts val="0"/>
                        </a:spcAft>
                        <a:buNone/>
                      </a:pPr>
                      <a:r>
                        <a:rPr lang="en-US" b="1">
                          <a:latin typeface="Palatino"/>
                          <a:ea typeface="Palatino"/>
                          <a:cs typeface="Palatino"/>
                          <a:sym typeface="Palatino"/>
                        </a:rPr>
                        <a:t>2016</a:t>
                      </a:r>
                      <a:endParaRPr sz="1200" b="1">
                        <a:latin typeface="Palatino"/>
                        <a:ea typeface="Palatino"/>
                        <a:cs typeface="Palatino"/>
                        <a:sym typeface="Palatino"/>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ctr" rtl="0">
                        <a:spcBef>
                          <a:spcPts val="0"/>
                        </a:spcBef>
                        <a:spcAft>
                          <a:spcPts val="0"/>
                        </a:spcAft>
                        <a:buNone/>
                      </a:pPr>
                      <a:r>
                        <a:rPr lang="en-US" b="1">
                          <a:latin typeface="Palatino"/>
                          <a:ea typeface="Palatino"/>
                          <a:cs typeface="Palatino"/>
                          <a:sym typeface="Palatino"/>
                        </a:rPr>
                        <a:t>% +/-</a:t>
                      </a:r>
                      <a:endParaRPr b="1">
                        <a:latin typeface="Palatino"/>
                        <a:ea typeface="Palatino"/>
                        <a:cs typeface="Palatino"/>
                        <a:sym typeface="Palatino"/>
                      </a:endParaRPr>
                    </a:p>
                    <a:p>
                      <a:pPr marL="0" lvl="0" indent="0" algn="ctr" rtl="0">
                        <a:spcBef>
                          <a:spcPts val="0"/>
                        </a:spcBef>
                        <a:spcAft>
                          <a:spcPts val="0"/>
                        </a:spcAft>
                        <a:buNone/>
                      </a:pPr>
                      <a:endParaRPr sz="1200" b="1">
                        <a:latin typeface="Palatino"/>
                        <a:ea typeface="Palatino"/>
                        <a:cs typeface="Palatino"/>
                        <a:sym typeface="Palatino"/>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ctr" rtl="0">
                        <a:spcBef>
                          <a:spcPts val="0"/>
                        </a:spcBef>
                        <a:spcAft>
                          <a:spcPts val="0"/>
                        </a:spcAft>
                        <a:buNone/>
                      </a:pPr>
                      <a:r>
                        <a:rPr lang="en-US" b="1">
                          <a:latin typeface="Palatino"/>
                          <a:ea typeface="Palatino"/>
                          <a:cs typeface="Palatino"/>
                          <a:sym typeface="Palatino"/>
                        </a:rPr>
                        <a:t>2017</a:t>
                      </a:r>
                      <a:endParaRPr sz="1200" b="1">
                        <a:latin typeface="Palatino"/>
                        <a:ea typeface="Palatino"/>
                        <a:cs typeface="Palatino"/>
                        <a:sym typeface="Palatino"/>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ctr" rtl="0">
                        <a:spcBef>
                          <a:spcPts val="0"/>
                        </a:spcBef>
                        <a:spcAft>
                          <a:spcPts val="0"/>
                        </a:spcAft>
                        <a:buNone/>
                      </a:pPr>
                      <a:r>
                        <a:rPr lang="en-US" b="1">
                          <a:latin typeface="Palatino"/>
                          <a:ea typeface="Palatino"/>
                          <a:cs typeface="Palatino"/>
                          <a:sym typeface="Palatino"/>
                        </a:rPr>
                        <a:t>% +/-</a:t>
                      </a:r>
                      <a:endParaRPr sz="1200" b="1">
                        <a:latin typeface="Palatino"/>
                        <a:ea typeface="Palatino"/>
                        <a:cs typeface="Palatino"/>
                        <a:sym typeface="Palatino"/>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ctr" rtl="0">
                        <a:spcBef>
                          <a:spcPts val="0"/>
                        </a:spcBef>
                        <a:spcAft>
                          <a:spcPts val="0"/>
                        </a:spcAft>
                        <a:buNone/>
                      </a:pPr>
                      <a:r>
                        <a:rPr lang="en-US" b="1">
                          <a:latin typeface="Palatino"/>
                          <a:ea typeface="Palatino"/>
                          <a:cs typeface="Palatino"/>
                          <a:sym typeface="Palatino"/>
                        </a:rPr>
                        <a:t>2018</a:t>
                      </a:r>
                      <a:endParaRPr sz="1200" b="1">
                        <a:latin typeface="Palatino"/>
                        <a:ea typeface="Palatino"/>
                        <a:cs typeface="Palatino"/>
                        <a:sym typeface="Palatino"/>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ctr" rtl="0">
                        <a:spcBef>
                          <a:spcPts val="0"/>
                        </a:spcBef>
                        <a:spcAft>
                          <a:spcPts val="0"/>
                        </a:spcAft>
                        <a:buNone/>
                      </a:pPr>
                      <a:r>
                        <a:rPr lang="en-US" b="1">
                          <a:latin typeface="Palatino"/>
                          <a:ea typeface="Palatino"/>
                          <a:cs typeface="Palatino"/>
                          <a:sym typeface="Palatino"/>
                        </a:rPr>
                        <a:t>% +/-</a:t>
                      </a:r>
                      <a:endParaRPr sz="1200" b="1">
                        <a:latin typeface="Palatino"/>
                        <a:ea typeface="Palatino"/>
                        <a:cs typeface="Palatino"/>
                        <a:sym typeface="Palatino"/>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0"/>
                  </a:ext>
                </a:extLst>
              </a:tr>
              <a:tr h="353700">
                <a:tc>
                  <a:txBody>
                    <a:bodyPr/>
                    <a:lstStyle/>
                    <a:p>
                      <a:pPr marL="0" lvl="0" indent="0" algn="l" rtl="0">
                        <a:spcBef>
                          <a:spcPts val="0"/>
                        </a:spcBef>
                        <a:spcAft>
                          <a:spcPts val="0"/>
                        </a:spcAft>
                        <a:buNone/>
                      </a:pPr>
                      <a:r>
                        <a:rPr lang="en-US" sz="1200">
                          <a:latin typeface="Palatino"/>
                          <a:ea typeface="Palatino"/>
                          <a:cs typeface="Palatino"/>
                          <a:sym typeface="Palatino"/>
                        </a:rPr>
                        <a:t>Gross Margin </a:t>
                      </a:r>
                      <a:endParaRPr sz="1200">
                        <a:latin typeface="Palatino"/>
                        <a:ea typeface="Palatino"/>
                        <a:cs typeface="Palatino"/>
                        <a:sym typeface="Palatino"/>
                      </a:endParaRPr>
                    </a:p>
                  </a:txBody>
                  <a:tcPr marL="91425" marR="91425" marT="91425" marB="91425">
                    <a:lnT w="9525" cap="flat" cmpd="sng">
                      <a:solidFill>
                        <a:srgbClr val="9E9E9E"/>
                      </a:solidFill>
                      <a:prstDash val="solid"/>
                      <a:round/>
                      <a:headEnd type="none" w="sm" len="sm"/>
                      <a:tailEnd type="none" w="sm" len="sm"/>
                    </a:lnT>
                  </a:tcPr>
                </a:tc>
                <a:tc>
                  <a:txBody>
                    <a:bodyPr/>
                    <a:lstStyle/>
                    <a:p>
                      <a:pPr marL="0" lvl="0" indent="0" algn="l" rtl="0">
                        <a:spcBef>
                          <a:spcPts val="0"/>
                        </a:spcBef>
                        <a:spcAft>
                          <a:spcPts val="0"/>
                        </a:spcAft>
                        <a:buNone/>
                      </a:pPr>
                      <a:r>
                        <a:rPr lang="en-US" sz="1200">
                          <a:latin typeface="Palatino"/>
                          <a:ea typeface="Palatino"/>
                          <a:cs typeface="Palatino"/>
                          <a:sym typeface="Palatino"/>
                        </a:rPr>
                        <a:t>58.29</a:t>
                      </a:r>
                      <a:endParaRPr sz="1200">
                        <a:latin typeface="Palatino"/>
                        <a:ea typeface="Palatino"/>
                        <a:cs typeface="Palatino"/>
                        <a:sym typeface="Palatino"/>
                      </a:endParaRPr>
                    </a:p>
                  </a:txBody>
                  <a:tcPr marL="91425" marR="91425" marT="91425" marB="91425">
                    <a:lnT w="9525" cap="flat" cmpd="sng">
                      <a:solidFill>
                        <a:srgbClr val="9E9E9E"/>
                      </a:solidFill>
                      <a:prstDash val="solid"/>
                      <a:round/>
                      <a:headEnd type="none" w="sm" len="sm"/>
                      <a:tailEnd type="none" w="sm" len="sm"/>
                    </a:lnT>
                  </a:tcPr>
                </a:tc>
                <a:tc>
                  <a:txBody>
                    <a:bodyPr/>
                    <a:lstStyle/>
                    <a:p>
                      <a:pPr marL="0" lvl="0" indent="0" algn="l" rtl="0">
                        <a:spcBef>
                          <a:spcPts val="0"/>
                        </a:spcBef>
                        <a:spcAft>
                          <a:spcPts val="0"/>
                        </a:spcAft>
                        <a:buNone/>
                      </a:pPr>
                      <a:r>
                        <a:rPr lang="en-US" sz="1200">
                          <a:latin typeface="Palatino"/>
                          <a:ea typeface="Palatino"/>
                          <a:cs typeface="Palatino"/>
                          <a:sym typeface="Palatino"/>
                        </a:rPr>
                        <a:t>59.36</a:t>
                      </a:r>
                      <a:endParaRPr sz="1200">
                        <a:latin typeface="Palatino"/>
                        <a:ea typeface="Palatino"/>
                        <a:cs typeface="Palatino"/>
                        <a:sym typeface="Palatino"/>
                      </a:endParaRPr>
                    </a:p>
                  </a:txBody>
                  <a:tcPr marL="91425" marR="91425" marT="91425" marB="91425">
                    <a:lnT w="9525" cap="flat" cmpd="sng">
                      <a:solidFill>
                        <a:srgbClr val="9E9E9E"/>
                      </a:solidFill>
                      <a:prstDash val="solid"/>
                      <a:round/>
                      <a:headEnd type="none" w="sm" len="sm"/>
                      <a:tailEnd type="none" w="sm" len="sm"/>
                    </a:lnT>
                  </a:tcPr>
                </a:tc>
                <a:tc>
                  <a:txBody>
                    <a:bodyPr/>
                    <a:lstStyle/>
                    <a:p>
                      <a:pPr marL="0" lvl="0" indent="0" algn="l" rtl="0">
                        <a:spcBef>
                          <a:spcPts val="0"/>
                        </a:spcBef>
                        <a:spcAft>
                          <a:spcPts val="0"/>
                        </a:spcAft>
                        <a:buNone/>
                      </a:pPr>
                      <a:r>
                        <a:rPr lang="en-US" sz="1200">
                          <a:latin typeface="Palatino"/>
                          <a:ea typeface="Palatino"/>
                          <a:cs typeface="Palatino"/>
                          <a:sym typeface="Palatino"/>
                        </a:rPr>
                        <a:t>+1.07</a:t>
                      </a:r>
                      <a:endParaRPr sz="1200">
                        <a:latin typeface="Palatino"/>
                        <a:ea typeface="Palatino"/>
                        <a:cs typeface="Palatino"/>
                        <a:sym typeface="Palatino"/>
                      </a:endParaRPr>
                    </a:p>
                  </a:txBody>
                  <a:tcPr marL="91425" marR="91425" marT="91425" marB="91425">
                    <a:lnT w="9525" cap="flat" cmpd="sng">
                      <a:solidFill>
                        <a:srgbClr val="9E9E9E"/>
                      </a:solidFill>
                      <a:prstDash val="solid"/>
                      <a:round/>
                      <a:headEnd type="none" w="sm" len="sm"/>
                      <a:tailEnd type="none" w="sm" len="sm"/>
                    </a:lnT>
                  </a:tcPr>
                </a:tc>
                <a:tc>
                  <a:txBody>
                    <a:bodyPr/>
                    <a:lstStyle/>
                    <a:p>
                      <a:pPr marL="0" lvl="0" indent="0" algn="l" rtl="0">
                        <a:spcBef>
                          <a:spcPts val="0"/>
                        </a:spcBef>
                        <a:spcAft>
                          <a:spcPts val="0"/>
                        </a:spcAft>
                        <a:buNone/>
                      </a:pPr>
                      <a:r>
                        <a:rPr lang="en-US" sz="1200">
                          <a:latin typeface="Palatino"/>
                          <a:ea typeface="Palatino"/>
                          <a:cs typeface="Palatino"/>
                          <a:sym typeface="Palatino"/>
                        </a:rPr>
                        <a:t>60.08</a:t>
                      </a:r>
                      <a:endParaRPr sz="1200">
                        <a:latin typeface="Palatino"/>
                        <a:ea typeface="Palatino"/>
                        <a:cs typeface="Palatino"/>
                        <a:sym typeface="Palatino"/>
                      </a:endParaRPr>
                    </a:p>
                  </a:txBody>
                  <a:tcPr marL="91425" marR="91425" marT="91425" marB="91425">
                    <a:lnT w="9525" cap="flat" cmpd="sng">
                      <a:solidFill>
                        <a:srgbClr val="9E9E9E"/>
                      </a:solidFill>
                      <a:prstDash val="solid"/>
                      <a:round/>
                      <a:headEnd type="none" w="sm" len="sm"/>
                      <a:tailEnd type="none" w="sm" len="sm"/>
                    </a:lnT>
                  </a:tcPr>
                </a:tc>
                <a:tc>
                  <a:txBody>
                    <a:bodyPr/>
                    <a:lstStyle/>
                    <a:p>
                      <a:pPr marL="0" lvl="0" indent="0" algn="l" rtl="0">
                        <a:spcBef>
                          <a:spcPts val="0"/>
                        </a:spcBef>
                        <a:spcAft>
                          <a:spcPts val="0"/>
                        </a:spcAft>
                        <a:buNone/>
                      </a:pPr>
                      <a:r>
                        <a:rPr lang="en-US" sz="1200">
                          <a:latin typeface="Palatino"/>
                          <a:ea typeface="Palatino"/>
                          <a:cs typeface="Palatino"/>
                          <a:sym typeface="Palatino"/>
                        </a:rPr>
                        <a:t>+0.72</a:t>
                      </a:r>
                      <a:endParaRPr sz="1200">
                        <a:latin typeface="Palatino"/>
                        <a:ea typeface="Palatino"/>
                        <a:cs typeface="Palatino"/>
                        <a:sym typeface="Palatino"/>
                      </a:endParaRPr>
                    </a:p>
                  </a:txBody>
                  <a:tcPr marL="91425" marR="91425" marT="91425" marB="91425">
                    <a:lnT w="9525" cap="flat" cmpd="sng">
                      <a:solidFill>
                        <a:srgbClr val="9E9E9E"/>
                      </a:solidFill>
                      <a:prstDash val="solid"/>
                      <a:round/>
                      <a:headEnd type="none" w="sm" len="sm"/>
                      <a:tailEnd type="none" w="sm" len="sm"/>
                    </a:lnT>
                  </a:tcPr>
                </a:tc>
                <a:tc>
                  <a:txBody>
                    <a:bodyPr/>
                    <a:lstStyle/>
                    <a:p>
                      <a:pPr marL="0" lvl="0" indent="0" algn="l" rtl="0">
                        <a:spcBef>
                          <a:spcPts val="0"/>
                        </a:spcBef>
                        <a:spcAft>
                          <a:spcPts val="0"/>
                        </a:spcAft>
                        <a:buNone/>
                      </a:pPr>
                      <a:r>
                        <a:rPr lang="en-US" sz="1200">
                          <a:latin typeface="Palatino"/>
                          <a:ea typeface="Palatino"/>
                          <a:cs typeface="Palatino"/>
                          <a:sym typeface="Palatino"/>
                        </a:rPr>
                        <a:t>68.43</a:t>
                      </a:r>
                      <a:endParaRPr sz="1200">
                        <a:latin typeface="Palatino"/>
                        <a:ea typeface="Palatino"/>
                        <a:cs typeface="Palatino"/>
                        <a:sym typeface="Palatino"/>
                      </a:endParaRPr>
                    </a:p>
                  </a:txBody>
                  <a:tcPr marL="91425" marR="91425" marT="91425" marB="91425">
                    <a:lnT w="9525" cap="flat" cmpd="sng">
                      <a:solidFill>
                        <a:srgbClr val="9E9E9E"/>
                      </a:solidFill>
                      <a:prstDash val="solid"/>
                      <a:round/>
                      <a:headEnd type="none" w="sm" len="sm"/>
                      <a:tailEnd type="none" w="sm" len="sm"/>
                    </a:lnT>
                  </a:tcPr>
                </a:tc>
                <a:tc>
                  <a:txBody>
                    <a:bodyPr/>
                    <a:lstStyle/>
                    <a:p>
                      <a:pPr marL="0" lvl="0" indent="0" algn="l" rtl="0">
                        <a:spcBef>
                          <a:spcPts val="0"/>
                        </a:spcBef>
                        <a:spcAft>
                          <a:spcPts val="0"/>
                        </a:spcAft>
                        <a:buNone/>
                      </a:pPr>
                      <a:r>
                        <a:rPr lang="en-US" sz="1200">
                          <a:latin typeface="Palatino"/>
                          <a:ea typeface="Palatino"/>
                          <a:cs typeface="Palatino"/>
                          <a:sym typeface="Palatino"/>
                        </a:rPr>
                        <a:t>+8.35</a:t>
                      </a:r>
                      <a:endParaRPr sz="1200">
                        <a:latin typeface="Palatino"/>
                        <a:ea typeface="Palatino"/>
                        <a:cs typeface="Palatino"/>
                        <a:sym typeface="Palatino"/>
                      </a:endParaRPr>
                    </a:p>
                  </a:txBody>
                  <a:tcPr marL="91425" marR="91425" marT="91425" marB="91425">
                    <a:lnT w="9525" cap="flat" cmpd="sng">
                      <a:solidFill>
                        <a:srgbClr val="9E9E9E"/>
                      </a:solidFill>
                      <a:prstDash val="solid"/>
                      <a:round/>
                      <a:headEnd type="none" w="sm" len="sm"/>
                      <a:tailEnd type="none" w="sm" len="sm"/>
                    </a:lnT>
                  </a:tcPr>
                </a:tc>
                <a:tc>
                  <a:txBody>
                    <a:bodyPr/>
                    <a:lstStyle/>
                    <a:p>
                      <a:pPr marL="0" lvl="0" indent="0" algn="l" rtl="0">
                        <a:spcBef>
                          <a:spcPts val="0"/>
                        </a:spcBef>
                        <a:spcAft>
                          <a:spcPts val="0"/>
                        </a:spcAft>
                        <a:buNone/>
                      </a:pPr>
                      <a:r>
                        <a:rPr lang="en-US" sz="1200">
                          <a:latin typeface="Palatino"/>
                          <a:ea typeface="Palatino"/>
                          <a:cs typeface="Palatino"/>
                          <a:sym typeface="Palatino"/>
                        </a:rPr>
                        <a:t>67.91</a:t>
                      </a:r>
                      <a:endParaRPr sz="1200">
                        <a:latin typeface="Palatino"/>
                        <a:ea typeface="Palatino"/>
                        <a:cs typeface="Palatino"/>
                        <a:sym typeface="Palatino"/>
                      </a:endParaRPr>
                    </a:p>
                  </a:txBody>
                  <a:tcPr marL="91425" marR="91425" marT="91425" marB="91425">
                    <a:lnT w="9525" cap="flat" cmpd="sng">
                      <a:solidFill>
                        <a:srgbClr val="9E9E9E"/>
                      </a:solidFill>
                      <a:prstDash val="solid"/>
                      <a:round/>
                      <a:headEnd type="none" w="sm" len="sm"/>
                      <a:tailEnd type="none" w="sm" len="sm"/>
                    </a:lnT>
                  </a:tcPr>
                </a:tc>
                <a:tc>
                  <a:txBody>
                    <a:bodyPr/>
                    <a:lstStyle/>
                    <a:p>
                      <a:pPr marL="0" lvl="0" indent="0" algn="l" rtl="0">
                        <a:spcBef>
                          <a:spcPts val="0"/>
                        </a:spcBef>
                        <a:spcAft>
                          <a:spcPts val="0"/>
                        </a:spcAft>
                        <a:buNone/>
                      </a:pPr>
                      <a:r>
                        <a:rPr lang="en-US" sz="1200">
                          <a:latin typeface="Palatino"/>
                          <a:ea typeface="Palatino"/>
                          <a:cs typeface="Palatino"/>
                          <a:sym typeface="Palatino"/>
                        </a:rPr>
                        <a:t>-0.52</a:t>
                      </a:r>
                      <a:endParaRPr sz="1200">
                        <a:latin typeface="Palatino"/>
                        <a:ea typeface="Palatino"/>
                        <a:cs typeface="Palatino"/>
                        <a:sym typeface="Palatino"/>
                      </a:endParaRPr>
                    </a:p>
                  </a:txBody>
                  <a:tcPr marL="91425" marR="91425" marT="91425" marB="91425">
                    <a:lnT w="9525" cap="flat" cmpd="sng">
                      <a:solidFill>
                        <a:srgbClr val="9E9E9E"/>
                      </a:solidFill>
                      <a:prstDash val="solid"/>
                      <a:round/>
                      <a:headEnd type="none" w="sm" len="sm"/>
                      <a:tailEnd type="none" w="sm" len="sm"/>
                    </a:lnT>
                  </a:tcPr>
                </a:tc>
                <a:extLst>
                  <a:ext uri="{0D108BD9-81ED-4DB2-BD59-A6C34878D82A}">
                    <a16:rowId xmlns:a16="http://schemas.microsoft.com/office/drawing/2014/main" val="10001"/>
                  </a:ext>
                </a:extLst>
              </a:tr>
              <a:tr h="395625">
                <a:tc>
                  <a:txBody>
                    <a:bodyPr/>
                    <a:lstStyle/>
                    <a:p>
                      <a:pPr marL="0" lvl="0" indent="0" algn="l" rtl="0">
                        <a:spcBef>
                          <a:spcPts val="0"/>
                        </a:spcBef>
                        <a:spcAft>
                          <a:spcPts val="0"/>
                        </a:spcAft>
                        <a:buNone/>
                      </a:pPr>
                      <a:r>
                        <a:rPr lang="en-US" sz="1200">
                          <a:latin typeface="Palatino"/>
                          <a:ea typeface="Palatino"/>
                          <a:cs typeface="Palatino"/>
                          <a:sym typeface="Palatino"/>
                        </a:rPr>
                        <a:t>Operating Margin </a:t>
                      </a:r>
                      <a:endParaRPr sz="1200">
                        <a:latin typeface="Palatino"/>
                        <a:ea typeface="Palatino"/>
                        <a:cs typeface="Palatino"/>
                        <a:sym typeface="Palatino"/>
                      </a:endParaRPr>
                    </a:p>
                  </a:txBody>
                  <a:tcPr marL="91425" marR="91425" marT="91425" marB="91425"/>
                </a:tc>
                <a:tc>
                  <a:txBody>
                    <a:bodyPr/>
                    <a:lstStyle/>
                    <a:p>
                      <a:pPr marL="0" lvl="0" indent="0" algn="l" rtl="0">
                        <a:spcBef>
                          <a:spcPts val="0"/>
                        </a:spcBef>
                        <a:spcAft>
                          <a:spcPts val="0"/>
                        </a:spcAft>
                        <a:buNone/>
                      </a:pPr>
                      <a:r>
                        <a:rPr lang="en-US" sz="1200">
                          <a:latin typeface="Palatino"/>
                          <a:ea typeface="Palatino"/>
                          <a:cs typeface="Palatino"/>
                          <a:sym typeface="Palatino"/>
                        </a:rPr>
                        <a:t>16.98</a:t>
                      </a:r>
                      <a:endParaRPr sz="1200">
                        <a:latin typeface="Palatino"/>
                        <a:ea typeface="Palatino"/>
                        <a:cs typeface="Palatino"/>
                        <a:sym typeface="Palatino"/>
                      </a:endParaRPr>
                    </a:p>
                  </a:txBody>
                  <a:tcPr marL="91425" marR="91425" marT="91425" marB="91425"/>
                </a:tc>
                <a:tc>
                  <a:txBody>
                    <a:bodyPr/>
                    <a:lstStyle/>
                    <a:p>
                      <a:pPr marL="0" lvl="0" indent="0" algn="l" rtl="0">
                        <a:spcBef>
                          <a:spcPts val="0"/>
                        </a:spcBef>
                        <a:spcAft>
                          <a:spcPts val="0"/>
                        </a:spcAft>
                        <a:buNone/>
                      </a:pPr>
                      <a:r>
                        <a:rPr lang="en-US" sz="1200">
                          <a:latin typeface="Palatino"/>
                          <a:ea typeface="Palatino"/>
                          <a:cs typeface="Palatino"/>
                          <a:sym typeface="Palatino"/>
                        </a:rPr>
                        <a:t>17.49</a:t>
                      </a:r>
                      <a:endParaRPr sz="1200">
                        <a:latin typeface="Palatino"/>
                        <a:ea typeface="Palatino"/>
                        <a:cs typeface="Palatino"/>
                        <a:sym typeface="Palatino"/>
                      </a:endParaRPr>
                    </a:p>
                  </a:txBody>
                  <a:tcPr marL="91425" marR="91425" marT="91425" marB="91425"/>
                </a:tc>
                <a:tc>
                  <a:txBody>
                    <a:bodyPr/>
                    <a:lstStyle/>
                    <a:p>
                      <a:pPr marL="0" lvl="0" indent="0" algn="l" rtl="0">
                        <a:spcBef>
                          <a:spcPts val="0"/>
                        </a:spcBef>
                        <a:spcAft>
                          <a:spcPts val="0"/>
                        </a:spcAft>
                        <a:buNone/>
                      </a:pPr>
                      <a:r>
                        <a:rPr lang="en-US" sz="1200">
                          <a:latin typeface="Palatino"/>
                          <a:ea typeface="Palatino"/>
                          <a:cs typeface="Palatino"/>
                          <a:sym typeface="Palatino"/>
                        </a:rPr>
                        <a:t>+0.51</a:t>
                      </a:r>
                      <a:endParaRPr sz="1200">
                        <a:latin typeface="Palatino"/>
                        <a:ea typeface="Palatino"/>
                        <a:cs typeface="Palatino"/>
                        <a:sym typeface="Palatino"/>
                      </a:endParaRPr>
                    </a:p>
                  </a:txBody>
                  <a:tcPr marL="91425" marR="91425" marT="91425" marB="91425"/>
                </a:tc>
                <a:tc>
                  <a:txBody>
                    <a:bodyPr/>
                    <a:lstStyle/>
                    <a:p>
                      <a:pPr marL="0" lvl="0" indent="0" algn="l" rtl="0">
                        <a:spcBef>
                          <a:spcPts val="0"/>
                        </a:spcBef>
                        <a:spcAft>
                          <a:spcPts val="0"/>
                        </a:spcAft>
                        <a:buNone/>
                      </a:pPr>
                      <a:r>
                        <a:rPr lang="en-US" sz="1200">
                          <a:latin typeface="Palatino"/>
                          <a:ea typeface="Palatino"/>
                          <a:cs typeface="Palatino"/>
                          <a:sym typeface="Palatino"/>
                        </a:rPr>
                        <a:t>18.08</a:t>
                      </a:r>
                      <a:endParaRPr sz="1200">
                        <a:latin typeface="Palatino"/>
                        <a:ea typeface="Palatino"/>
                        <a:cs typeface="Palatino"/>
                        <a:sym typeface="Palatino"/>
                      </a:endParaRPr>
                    </a:p>
                  </a:txBody>
                  <a:tcPr marL="91425" marR="91425" marT="91425" marB="91425"/>
                </a:tc>
                <a:tc>
                  <a:txBody>
                    <a:bodyPr/>
                    <a:lstStyle/>
                    <a:p>
                      <a:pPr marL="0" lvl="0" indent="0" algn="l" rtl="0">
                        <a:spcBef>
                          <a:spcPts val="0"/>
                        </a:spcBef>
                        <a:spcAft>
                          <a:spcPts val="0"/>
                        </a:spcAft>
                        <a:buNone/>
                      </a:pPr>
                      <a:r>
                        <a:rPr lang="en-US" sz="1200">
                          <a:latin typeface="Palatino"/>
                          <a:ea typeface="Palatino"/>
                          <a:cs typeface="Palatino"/>
                          <a:sym typeface="Palatino"/>
                        </a:rPr>
                        <a:t>+0.59</a:t>
                      </a:r>
                      <a:endParaRPr sz="1200">
                        <a:latin typeface="Palatino"/>
                        <a:ea typeface="Palatino"/>
                        <a:cs typeface="Palatino"/>
                        <a:sym typeface="Palatino"/>
                      </a:endParaRPr>
                    </a:p>
                  </a:txBody>
                  <a:tcPr marL="91425" marR="91425" marT="91425" marB="91425"/>
                </a:tc>
                <a:tc>
                  <a:txBody>
                    <a:bodyPr/>
                    <a:lstStyle/>
                    <a:p>
                      <a:pPr marL="0" lvl="0" indent="0" algn="l" rtl="0">
                        <a:spcBef>
                          <a:spcPts val="0"/>
                        </a:spcBef>
                        <a:spcAft>
                          <a:spcPts val="0"/>
                        </a:spcAft>
                        <a:buNone/>
                      </a:pPr>
                      <a:r>
                        <a:rPr lang="en-US" sz="1200">
                          <a:latin typeface="Palatino"/>
                          <a:ea typeface="Palatino"/>
                          <a:cs typeface="Palatino"/>
                          <a:sym typeface="Palatino"/>
                        </a:rPr>
                        <a:t>17.41</a:t>
                      </a:r>
                      <a:endParaRPr sz="1200">
                        <a:latin typeface="Palatino"/>
                        <a:ea typeface="Palatino"/>
                        <a:cs typeface="Palatino"/>
                        <a:sym typeface="Palatino"/>
                      </a:endParaRPr>
                    </a:p>
                  </a:txBody>
                  <a:tcPr marL="91425" marR="91425" marT="91425" marB="91425"/>
                </a:tc>
                <a:tc>
                  <a:txBody>
                    <a:bodyPr/>
                    <a:lstStyle/>
                    <a:p>
                      <a:pPr marL="0" lvl="0" indent="0" algn="l" rtl="0">
                        <a:spcBef>
                          <a:spcPts val="0"/>
                        </a:spcBef>
                        <a:spcAft>
                          <a:spcPts val="0"/>
                        </a:spcAft>
                        <a:buNone/>
                      </a:pPr>
                      <a:r>
                        <a:rPr lang="en-US" sz="1200">
                          <a:latin typeface="Palatino"/>
                          <a:ea typeface="Palatino"/>
                          <a:cs typeface="Palatino"/>
                          <a:sym typeface="Palatino"/>
                        </a:rPr>
                        <a:t>-0.67</a:t>
                      </a:r>
                      <a:endParaRPr sz="1200">
                        <a:latin typeface="Palatino"/>
                        <a:ea typeface="Palatino"/>
                        <a:cs typeface="Palatino"/>
                        <a:sym typeface="Palatino"/>
                      </a:endParaRPr>
                    </a:p>
                  </a:txBody>
                  <a:tcPr marL="91425" marR="91425" marT="91425" marB="91425"/>
                </a:tc>
                <a:tc>
                  <a:txBody>
                    <a:bodyPr/>
                    <a:lstStyle/>
                    <a:p>
                      <a:pPr marL="0" lvl="0" indent="0" algn="l" rtl="0">
                        <a:spcBef>
                          <a:spcPts val="0"/>
                        </a:spcBef>
                        <a:spcAft>
                          <a:spcPts val="0"/>
                        </a:spcAft>
                        <a:buNone/>
                      </a:pPr>
                      <a:r>
                        <a:rPr lang="en-US" sz="1200">
                          <a:latin typeface="Palatino"/>
                          <a:ea typeface="Palatino"/>
                          <a:cs typeface="Palatino"/>
                          <a:sym typeface="Palatino"/>
                        </a:rPr>
                        <a:t>15.40</a:t>
                      </a:r>
                      <a:endParaRPr sz="1200">
                        <a:latin typeface="Palatino"/>
                        <a:ea typeface="Palatino"/>
                        <a:cs typeface="Palatino"/>
                        <a:sym typeface="Palatino"/>
                      </a:endParaRPr>
                    </a:p>
                  </a:txBody>
                  <a:tcPr marL="91425" marR="91425" marT="91425" marB="91425"/>
                </a:tc>
                <a:tc>
                  <a:txBody>
                    <a:bodyPr/>
                    <a:lstStyle/>
                    <a:p>
                      <a:pPr marL="0" lvl="0" indent="0" algn="l" rtl="0">
                        <a:spcBef>
                          <a:spcPts val="0"/>
                        </a:spcBef>
                        <a:spcAft>
                          <a:spcPts val="0"/>
                        </a:spcAft>
                        <a:buNone/>
                      </a:pPr>
                      <a:r>
                        <a:rPr lang="en-US" sz="1200">
                          <a:latin typeface="Palatino"/>
                          <a:ea typeface="Palatino"/>
                          <a:cs typeface="Palatino"/>
                          <a:sym typeface="Palatino"/>
                        </a:rPr>
                        <a:t>-2.01</a:t>
                      </a:r>
                      <a:endParaRPr sz="1200">
                        <a:latin typeface="Palatino"/>
                        <a:ea typeface="Palatino"/>
                        <a:cs typeface="Palatino"/>
                        <a:sym typeface="Palatino"/>
                      </a:endParaRPr>
                    </a:p>
                  </a:txBody>
                  <a:tcPr marL="91425" marR="91425" marT="91425" marB="91425"/>
                </a:tc>
                <a:extLst>
                  <a:ext uri="{0D108BD9-81ED-4DB2-BD59-A6C34878D82A}">
                    <a16:rowId xmlns:a16="http://schemas.microsoft.com/office/drawing/2014/main" val="10002"/>
                  </a:ext>
                </a:extLst>
              </a:tr>
              <a:tr h="395625">
                <a:tc>
                  <a:txBody>
                    <a:bodyPr/>
                    <a:lstStyle/>
                    <a:p>
                      <a:pPr marL="0" lvl="0" indent="0" algn="l" rtl="0">
                        <a:spcBef>
                          <a:spcPts val="0"/>
                        </a:spcBef>
                        <a:spcAft>
                          <a:spcPts val="0"/>
                        </a:spcAft>
                        <a:buNone/>
                      </a:pPr>
                      <a:r>
                        <a:rPr lang="en-US" sz="1200">
                          <a:latin typeface="Palatino"/>
                          <a:ea typeface="Palatino"/>
                          <a:cs typeface="Palatino"/>
                          <a:sym typeface="Palatino"/>
                        </a:rPr>
                        <a:t>Net Profit Margin </a:t>
                      </a:r>
                      <a:endParaRPr sz="1200">
                        <a:latin typeface="Palatino"/>
                        <a:ea typeface="Palatino"/>
                        <a:cs typeface="Palatino"/>
                        <a:sym typeface="Palatino"/>
                      </a:endParaRPr>
                    </a:p>
                  </a:txBody>
                  <a:tcPr marL="91425" marR="91425" marT="91425" marB="91425">
                    <a:lnB w="9525" cap="flat" cmpd="sng">
                      <a:solidFill>
                        <a:srgbClr val="9E9E9E"/>
                      </a:solidFill>
                      <a:prstDash val="solid"/>
                      <a:round/>
                      <a:headEnd type="none" w="sm" len="sm"/>
                      <a:tailEnd type="none" w="sm" len="sm"/>
                    </a:lnB>
                  </a:tcPr>
                </a:tc>
                <a:tc>
                  <a:txBody>
                    <a:bodyPr/>
                    <a:lstStyle/>
                    <a:p>
                      <a:pPr marL="0" lvl="0" indent="0" algn="l" rtl="0">
                        <a:spcBef>
                          <a:spcPts val="0"/>
                        </a:spcBef>
                        <a:spcAft>
                          <a:spcPts val="0"/>
                        </a:spcAft>
                        <a:buNone/>
                      </a:pPr>
                      <a:r>
                        <a:rPr lang="en-US" sz="1200">
                          <a:latin typeface="Palatino"/>
                          <a:ea typeface="Palatino"/>
                          <a:cs typeface="Palatino"/>
                          <a:sym typeface="Palatino"/>
                        </a:rPr>
                        <a:t>12.57</a:t>
                      </a:r>
                      <a:endParaRPr sz="1200">
                        <a:latin typeface="Palatino"/>
                        <a:ea typeface="Palatino"/>
                        <a:cs typeface="Palatino"/>
                        <a:sym typeface="Palatino"/>
                      </a:endParaRPr>
                    </a:p>
                  </a:txBody>
                  <a:tcPr marL="91425" marR="91425" marT="91425" marB="91425">
                    <a:lnB w="9525" cap="flat" cmpd="sng">
                      <a:solidFill>
                        <a:srgbClr val="9E9E9E"/>
                      </a:solidFill>
                      <a:prstDash val="solid"/>
                      <a:round/>
                      <a:headEnd type="none" w="sm" len="sm"/>
                      <a:tailEnd type="none" w="sm" len="sm"/>
                    </a:lnB>
                  </a:tcPr>
                </a:tc>
                <a:tc>
                  <a:txBody>
                    <a:bodyPr/>
                    <a:lstStyle/>
                    <a:p>
                      <a:pPr marL="0" lvl="0" indent="0" algn="l" rtl="0">
                        <a:spcBef>
                          <a:spcPts val="0"/>
                        </a:spcBef>
                        <a:spcAft>
                          <a:spcPts val="0"/>
                        </a:spcAft>
                        <a:buNone/>
                      </a:pPr>
                      <a:r>
                        <a:rPr lang="en-US" sz="1200">
                          <a:latin typeface="Palatino"/>
                          <a:ea typeface="Palatino"/>
                          <a:cs typeface="Palatino"/>
                          <a:sym typeface="Palatino"/>
                        </a:rPr>
                        <a:t>14.39</a:t>
                      </a:r>
                      <a:endParaRPr sz="1200">
                        <a:latin typeface="Palatino"/>
                        <a:ea typeface="Palatino"/>
                        <a:cs typeface="Palatino"/>
                        <a:sym typeface="Palatino"/>
                      </a:endParaRPr>
                    </a:p>
                  </a:txBody>
                  <a:tcPr marL="91425" marR="91425" marT="91425" marB="91425">
                    <a:lnB w="9525" cap="flat" cmpd="sng">
                      <a:solidFill>
                        <a:srgbClr val="9E9E9E"/>
                      </a:solidFill>
                      <a:prstDash val="solid"/>
                      <a:round/>
                      <a:headEnd type="none" w="sm" len="sm"/>
                      <a:tailEnd type="none" w="sm" len="sm"/>
                    </a:lnB>
                  </a:tcPr>
                </a:tc>
                <a:tc>
                  <a:txBody>
                    <a:bodyPr/>
                    <a:lstStyle/>
                    <a:p>
                      <a:pPr marL="0" lvl="0" indent="0" algn="l" rtl="0">
                        <a:spcBef>
                          <a:spcPts val="0"/>
                        </a:spcBef>
                        <a:spcAft>
                          <a:spcPts val="0"/>
                        </a:spcAft>
                        <a:buNone/>
                      </a:pPr>
                      <a:r>
                        <a:rPr lang="en-US" sz="1200">
                          <a:latin typeface="Palatino"/>
                          <a:ea typeface="Palatino"/>
                          <a:cs typeface="Palatino"/>
                          <a:sym typeface="Palatino"/>
                        </a:rPr>
                        <a:t>+1.82</a:t>
                      </a:r>
                      <a:endParaRPr sz="1200">
                        <a:latin typeface="Palatino"/>
                        <a:ea typeface="Palatino"/>
                        <a:cs typeface="Palatino"/>
                        <a:sym typeface="Palatino"/>
                      </a:endParaRPr>
                    </a:p>
                  </a:txBody>
                  <a:tcPr marL="91425" marR="91425" marT="91425" marB="91425">
                    <a:lnB w="9525" cap="flat" cmpd="sng">
                      <a:solidFill>
                        <a:srgbClr val="9E9E9E"/>
                      </a:solidFill>
                      <a:prstDash val="solid"/>
                      <a:round/>
                      <a:headEnd type="none" w="sm" len="sm"/>
                      <a:tailEnd type="none" w="sm" len="sm"/>
                    </a:lnB>
                  </a:tcPr>
                </a:tc>
                <a:tc>
                  <a:txBody>
                    <a:bodyPr/>
                    <a:lstStyle/>
                    <a:p>
                      <a:pPr marL="0" lvl="0" indent="0" algn="l" rtl="0">
                        <a:spcBef>
                          <a:spcPts val="0"/>
                        </a:spcBef>
                        <a:spcAft>
                          <a:spcPts val="0"/>
                        </a:spcAft>
                        <a:buNone/>
                      </a:pPr>
                      <a:r>
                        <a:rPr lang="en-US" sz="1200">
                          <a:latin typeface="Palatino"/>
                          <a:ea typeface="Palatino"/>
                          <a:cs typeface="Palatino"/>
                          <a:sym typeface="Palatino"/>
                        </a:rPr>
                        <a:t>13.22</a:t>
                      </a:r>
                      <a:endParaRPr sz="1200">
                        <a:latin typeface="Palatino"/>
                        <a:ea typeface="Palatino"/>
                        <a:cs typeface="Palatino"/>
                        <a:sym typeface="Palatino"/>
                      </a:endParaRPr>
                    </a:p>
                  </a:txBody>
                  <a:tcPr marL="91425" marR="91425" marT="91425" marB="91425">
                    <a:lnB w="9525" cap="flat" cmpd="sng">
                      <a:solidFill>
                        <a:srgbClr val="9E9E9E"/>
                      </a:solidFill>
                      <a:prstDash val="solid"/>
                      <a:round/>
                      <a:headEnd type="none" w="sm" len="sm"/>
                      <a:tailEnd type="none" w="sm" len="sm"/>
                    </a:lnB>
                  </a:tcPr>
                </a:tc>
                <a:tc>
                  <a:txBody>
                    <a:bodyPr/>
                    <a:lstStyle/>
                    <a:p>
                      <a:pPr marL="0" lvl="0" indent="0" algn="l" rtl="0">
                        <a:spcBef>
                          <a:spcPts val="0"/>
                        </a:spcBef>
                        <a:spcAft>
                          <a:spcPts val="0"/>
                        </a:spcAft>
                        <a:buNone/>
                      </a:pPr>
                      <a:r>
                        <a:rPr lang="en-US" sz="1200">
                          <a:latin typeface="Palatino"/>
                          <a:ea typeface="Palatino"/>
                          <a:cs typeface="Palatino"/>
                          <a:sym typeface="Palatino"/>
                        </a:rPr>
                        <a:t>-1.17</a:t>
                      </a:r>
                      <a:endParaRPr sz="1200">
                        <a:latin typeface="Palatino"/>
                        <a:ea typeface="Palatino"/>
                        <a:cs typeface="Palatino"/>
                        <a:sym typeface="Palatino"/>
                      </a:endParaRPr>
                    </a:p>
                  </a:txBody>
                  <a:tcPr marL="91425" marR="91425" marT="91425" marB="91425">
                    <a:lnB w="9525" cap="flat" cmpd="sng">
                      <a:solidFill>
                        <a:srgbClr val="9E9E9E"/>
                      </a:solidFill>
                      <a:prstDash val="solid"/>
                      <a:round/>
                      <a:headEnd type="none" w="sm" len="sm"/>
                      <a:tailEnd type="none" w="sm" len="sm"/>
                    </a:lnB>
                  </a:tcPr>
                </a:tc>
                <a:tc>
                  <a:txBody>
                    <a:bodyPr/>
                    <a:lstStyle/>
                    <a:p>
                      <a:pPr marL="0" lvl="0" indent="0" algn="l" rtl="0">
                        <a:spcBef>
                          <a:spcPts val="0"/>
                        </a:spcBef>
                        <a:spcAft>
                          <a:spcPts val="0"/>
                        </a:spcAft>
                        <a:buNone/>
                      </a:pPr>
                      <a:r>
                        <a:rPr lang="en-US" sz="1200">
                          <a:latin typeface="Palatino"/>
                          <a:ea typeface="Palatino"/>
                          <a:cs typeface="Palatino"/>
                          <a:sym typeface="Palatino"/>
                        </a:rPr>
                        <a:t>12.89</a:t>
                      </a:r>
                      <a:endParaRPr sz="1200">
                        <a:latin typeface="Palatino"/>
                        <a:ea typeface="Palatino"/>
                        <a:cs typeface="Palatino"/>
                        <a:sym typeface="Palatino"/>
                      </a:endParaRPr>
                    </a:p>
                  </a:txBody>
                  <a:tcPr marL="91425" marR="91425" marT="91425" marB="91425">
                    <a:lnB w="9525" cap="flat" cmpd="sng">
                      <a:solidFill>
                        <a:srgbClr val="9E9E9E"/>
                      </a:solidFill>
                      <a:prstDash val="solid"/>
                      <a:round/>
                      <a:headEnd type="none" w="sm" len="sm"/>
                      <a:tailEnd type="none" w="sm" len="sm"/>
                    </a:lnB>
                  </a:tcPr>
                </a:tc>
                <a:tc>
                  <a:txBody>
                    <a:bodyPr/>
                    <a:lstStyle/>
                    <a:p>
                      <a:pPr marL="0" lvl="0" indent="0" algn="l" rtl="0">
                        <a:spcBef>
                          <a:spcPts val="0"/>
                        </a:spcBef>
                        <a:spcAft>
                          <a:spcPts val="0"/>
                        </a:spcAft>
                        <a:buNone/>
                      </a:pPr>
                      <a:r>
                        <a:rPr lang="en-US" sz="1200">
                          <a:latin typeface="Palatino"/>
                          <a:ea typeface="Palatino"/>
                          <a:cs typeface="Palatino"/>
                          <a:sym typeface="Palatino"/>
                        </a:rPr>
                        <a:t>-0.33</a:t>
                      </a:r>
                      <a:endParaRPr sz="1200">
                        <a:latin typeface="Palatino"/>
                        <a:ea typeface="Palatino"/>
                        <a:cs typeface="Palatino"/>
                        <a:sym typeface="Palatino"/>
                      </a:endParaRPr>
                    </a:p>
                  </a:txBody>
                  <a:tcPr marL="91425" marR="91425" marT="91425" marB="91425">
                    <a:lnB w="9525" cap="flat" cmpd="sng">
                      <a:solidFill>
                        <a:srgbClr val="9E9E9E"/>
                      </a:solidFill>
                      <a:prstDash val="solid"/>
                      <a:round/>
                      <a:headEnd type="none" w="sm" len="sm"/>
                      <a:tailEnd type="none" w="sm" len="sm"/>
                    </a:lnB>
                  </a:tcPr>
                </a:tc>
                <a:tc>
                  <a:txBody>
                    <a:bodyPr/>
                    <a:lstStyle/>
                    <a:p>
                      <a:pPr marL="0" lvl="0" indent="0" algn="l" rtl="0">
                        <a:spcBef>
                          <a:spcPts val="0"/>
                        </a:spcBef>
                        <a:spcAft>
                          <a:spcPts val="0"/>
                        </a:spcAft>
                        <a:buNone/>
                      </a:pPr>
                      <a:r>
                        <a:rPr lang="en-US" sz="1200">
                          <a:latin typeface="Palatino"/>
                          <a:ea typeface="Palatino"/>
                          <a:cs typeface="Palatino"/>
                          <a:sym typeface="Palatino"/>
                        </a:rPr>
                        <a:t>18.28</a:t>
                      </a:r>
                      <a:endParaRPr sz="1200">
                        <a:latin typeface="Palatino"/>
                        <a:ea typeface="Palatino"/>
                        <a:cs typeface="Palatino"/>
                        <a:sym typeface="Palatino"/>
                      </a:endParaRPr>
                    </a:p>
                  </a:txBody>
                  <a:tcPr marL="91425" marR="91425" marT="91425" marB="91425">
                    <a:lnB w="9525" cap="flat" cmpd="sng">
                      <a:solidFill>
                        <a:srgbClr val="9E9E9E"/>
                      </a:solidFill>
                      <a:prstDash val="solid"/>
                      <a:round/>
                      <a:headEnd type="none" w="sm" len="sm"/>
                      <a:tailEnd type="none" w="sm" len="sm"/>
                    </a:lnB>
                  </a:tcPr>
                </a:tc>
                <a:tc>
                  <a:txBody>
                    <a:bodyPr/>
                    <a:lstStyle/>
                    <a:p>
                      <a:pPr marL="0" lvl="0" indent="0" algn="l" rtl="0">
                        <a:spcBef>
                          <a:spcPts val="0"/>
                        </a:spcBef>
                        <a:spcAft>
                          <a:spcPts val="0"/>
                        </a:spcAft>
                        <a:buNone/>
                      </a:pPr>
                      <a:r>
                        <a:rPr lang="en-US" sz="1200">
                          <a:latin typeface="Palatino"/>
                          <a:ea typeface="Palatino"/>
                          <a:cs typeface="Palatino"/>
                          <a:sym typeface="Palatino"/>
                        </a:rPr>
                        <a:t>+5.39</a:t>
                      </a:r>
                      <a:endParaRPr sz="1200">
                        <a:latin typeface="Palatino"/>
                        <a:ea typeface="Palatino"/>
                        <a:cs typeface="Palatino"/>
                        <a:sym typeface="Palatino"/>
                      </a:endParaRPr>
                    </a:p>
                  </a:txBody>
                  <a:tcPr marL="91425" marR="91425" marT="91425" marB="91425">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3"/>
                  </a:ext>
                </a:extLst>
              </a:tr>
              <a:tr h="385125">
                <a:tc>
                  <a:txBody>
                    <a:bodyPr/>
                    <a:lstStyle/>
                    <a:p>
                      <a:pPr marL="0" lvl="0" indent="0" algn="l" rtl="0">
                        <a:spcBef>
                          <a:spcPts val="0"/>
                        </a:spcBef>
                        <a:spcAft>
                          <a:spcPts val="0"/>
                        </a:spcAft>
                        <a:buNone/>
                      </a:pPr>
                      <a:r>
                        <a:rPr lang="en-US" sz="1200">
                          <a:latin typeface="Palatino"/>
                          <a:ea typeface="Palatino"/>
                          <a:cs typeface="Palatino"/>
                          <a:sym typeface="Palatino"/>
                        </a:rPr>
                        <a:t>Return on Total Asset (ROA)</a:t>
                      </a:r>
                      <a:endParaRPr sz="1200">
                        <a:latin typeface="Palatino"/>
                        <a:ea typeface="Palatino"/>
                        <a:cs typeface="Palatino"/>
                        <a:sym typeface="Palatino"/>
                      </a:endParaRPr>
                    </a:p>
                  </a:txBody>
                  <a:tcPr marL="91425" marR="91425" marT="91425" marB="91425">
                    <a:lnT w="9525" cap="flat" cmpd="sng">
                      <a:solidFill>
                        <a:srgbClr val="9E9E9E"/>
                      </a:solidFill>
                      <a:prstDash val="solid"/>
                      <a:round/>
                      <a:headEnd type="none" w="sm" len="sm"/>
                      <a:tailEnd type="none" w="sm" len="sm"/>
                    </a:lnT>
                  </a:tcPr>
                </a:tc>
                <a:tc>
                  <a:txBody>
                    <a:bodyPr/>
                    <a:lstStyle/>
                    <a:p>
                      <a:pPr marL="0" lvl="0" indent="0" algn="l" rtl="0">
                        <a:spcBef>
                          <a:spcPts val="0"/>
                        </a:spcBef>
                        <a:spcAft>
                          <a:spcPts val="0"/>
                        </a:spcAft>
                        <a:buNone/>
                      </a:pPr>
                      <a:r>
                        <a:rPr lang="en-US" sz="1200">
                          <a:latin typeface="Palatino"/>
                          <a:ea typeface="Palatino"/>
                          <a:cs typeface="Palatino"/>
                          <a:sym typeface="Palatino"/>
                        </a:rPr>
                        <a:t>19.22</a:t>
                      </a:r>
                      <a:endParaRPr sz="1200">
                        <a:latin typeface="Palatino"/>
                        <a:ea typeface="Palatino"/>
                        <a:cs typeface="Palatino"/>
                        <a:sym typeface="Palatino"/>
                      </a:endParaRPr>
                    </a:p>
                  </a:txBody>
                  <a:tcPr marL="91425" marR="91425" marT="91425" marB="91425">
                    <a:lnT w="9525" cap="flat" cmpd="sng">
                      <a:solidFill>
                        <a:srgbClr val="9E9E9E"/>
                      </a:solidFill>
                      <a:prstDash val="solid"/>
                      <a:round/>
                      <a:headEnd type="none" w="sm" len="sm"/>
                      <a:tailEnd type="none" w="sm" len="sm"/>
                    </a:lnT>
                  </a:tcPr>
                </a:tc>
                <a:tc>
                  <a:txBody>
                    <a:bodyPr/>
                    <a:lstStyle/>
                    <a:p>
                      <a:pPr marL="0" lvl="0" indent="0" algn="l" rtl="0">
                        <a:spcBef>
                          <a:spcPts val="0"/>
                        </a:spcBef>
                        <a:spcAft>
                          <a:spcPts val="0"/>
                        </a:spcAft>
                        <a:buNone/>
                      </a:pPr>
                      <a:r>
                        <a:rPr lang="en-US" sz="1200">
                          <a:latin typeface="Palatino"/>
                          <a:ea typeface="Palatino"/>
                          <a:cs typeface="Palatino"/>
                          <a:sym typeface="Palatino"/>
                        </a:rPr>
                        <a:t>22.22</a:t>
                      </a:r>
                      <a:endParaRPr sz="1200">
                        <a:latin typeface="Palatino"/>
                        <a:ea typeface="Palatino"/>
                        <a:cs typeface="Palatino"/>
                        <a:sym typeface="Palatino"/>
                      </a:endParaRPr>
                    </a:p>
                  </a:txBody>
                  <a:tcPr marL="91425" marR="91425" marT="91425" marB="91425">
                    <a:lnT w="9525" cap="flat" cmpd="sng">
                      <a:solidFill>
                        <a:srgbClr val="9E9E9E"/>
                      </a:solidFill>
                      <a:prstDash val="solid"/>
                      <a:round/>
                      <a:headEnd type="none" w="sm" len="sm"/>
                      <a:tailEnd type="none" w="sm" len="sm"/>
                    </a:lnT>
                  </a:tcPr>
                </a:tc>
                <a:tc>
                  <a:txBody>
                    <a:bodyPr/>
                    <a:lstStyle/>
                    <a:p>
                      <a:pPr marL="0" lvl="0" indent="0" algn="l" rtl="0">
                        <a:spcBef>
                          <a:spcPts val="0"/>
                        </a:spcBef>
                        <a:spcAft>
                          <a:spcPts val="0"/>
                        </a:spcAft>
                        <a:buNone/>
                      </a:pPr>
                      <a:r>
                        <a:rPr lang="en-US" sz="1200">
                          <a:latin typeface="Palatino"/>
                          <a:ea typeface="Palatino"/>
                          <a:cs typeface="Palatino"/>
                          <a:sym typeface="Palatino"/>
                        </a:rPr>
                        <a:t>+3.00</a:t>
                      </a:r>
                      <a:endParaRPr sz="1200">
                        <a:latin typeface="Palatino"/>
                        <a:ea typeface="Palatino"/>
                        <a:cs typeface="Palatino"/>
                        <a:sym typeface="Palatino"/>
                      </a:endParaRPr>
                    </a:p>
                  </a:txBody>
                  <a:tcPr marL="91425" marR="91425" marT="91425" marB="91425">
                    <a:lnT w="9525" cap="flat" cmpd="sng">
                      <a:solidFill>
                        <a:srgbClr val="9E9E9E"/>
                      </a:solidFill>
                      <a:prstDash val="solid"/>
                      <a:round/>
                      <a:headEnd type="none" w="sm" len="sm"/>
                      <a:tailEnd type="none" w="sm" len="sm"/>
                    </a:lnT>
                  </a:tcPr>
                </a:tc>
                <a:tc>
                  <a:txBody>
                    <a:bodyPr/>
                    <a:lstStyle/>
                    <a:p>
                      <a:pPr marL="0" lvl="0" indent="0" algn="l" rtl="0">
                        <a:spcBef>
                          <a:spcPts val="0"/>
                        </a:spcBef>
                        <a:spcAft>
                          <a:spcPts val="0"/>
                        </a:spcAft>
                        <a:buNone/>
                      </a:pPr>
                      <a:r>
                        <a:rPr lang="en-US" sz="1200">
                          <a:latin typeface="Palatino"/>
                          <a:ea typeface="Palatino"/>
                          <a:cs typeface="Palatino"/>
                          <a:sym typeface="Palatino"/>
                        </a:rPr>
                        <a:t>19.69</a:t>
                      </a:r>
                      <a:endParaRPr sz="1200">
                        <a:latin typeface="Palatino"/>
                        <a:ea typeface="Palatino"/>
                        <a:cs typeface="Palatino"/>
                        <a:sym typeface="Palatino"/>
                      </a:endParaRPr>
                    </a:p>
                  </a:txBody>
                  <a:tcPr marL="91425" marR="91425" marT="91425" marB="91425">
                    <a:lnT w="9525" cap="flat" cmpd="sng">
                      <a:solidFill>
                        <a:srgbClr val="9E9E9E"/>
                      </a:solidFill>
                      <a:prstDash val="solid"/>
                      <a:round/>
                      <a:headEnd type="none" w="sm" len="sm"/>
                      <a:tailEnd type="none" w="sm" len="sm"/>
                    </a:lnT>
                  </a:tcPr>
                </a:tc>
                <a:tc>
                  <a:txBody>
                    <a:bodyPr/>
                    <a:lstStyle/>
                    <a:p>
                      <a:pPr marL="0" lvl="0" indent="0" algn="l" rtl="0">
                        <a:spcBef>
                          <a:spcPts val="0"/>
                        </a:spcBef>
                        <a:spcAft>
                          <a:spcPts val="0"/>
                        </a:spcAft>
                        <a:buNone/>
                      </a:pPr>
                      <a:r>
                        <a:rPr lang="en-US" sz="1200">
                          <a:latin typeface="Palatino"/>
                          <a:ea typeface="Palatino"/>
                          <a:cs typeface="Palatino"/>
                          <a:sym typeface="Palatino"/>
                        </a:rPr>
                        <a:t>-2.53</a:t>
                      </a:r>
                      <a:endParaRPr sz="1200">
                        <a:latin typeface="Palatino"/>
                        <a:ea typeface="Palatino"/>
                        <a:cs typeface="Palatino"/>
                        <a:sym typeface="Palatino"/>
                      </a:endParaRPr>
                    </a:p>
                  </a:txBody>
                  <a:tcPr marL="91425" marR="91425" marT="91425" marB="91425">
                    <a:lnT w="9525" cap="flat" cmpd="sng">
                      <a:solidFill>
                        <a:srgbClr val="9E9E9E"/>
                      </a:solidFill>
                      <a:prstDash val="solid"/>
                      <a:round/>
                      <a:headEnd type="none" w="sm" len="sm"/>
                      <a:tailEnd type="none" w="sm" len="sm"/>
                    </a:lnT>
                  </a:tcPr>
                </a:tc>
                <a:tc>
                  <a:txBody>
                    <a:bodyPr/>
                    <a:lstStyle/>
                    <a:p>
                      <a:pPr marL="0" lvl="0" indent="0" algn="l" rtl="0">
                        <a:spcBef>
                          <a:spcPts val="0"/>
                        </a:spcBef>
                        <a:spcAft>
                          <a:spcPts val="0"/>
                        </a:spcAft>
                        <a:buNone/>
                      </a:pPr>
                      <a:r>
                        <a:rPr lang="en-US" sz="1200">
                          <a:latin typeface="Palatino"/>
                          <a:ea typeface="Palatino"/>
                          <a:cs typeface="Palatino"/>
                          <a:sym typeface="Palatino"/>
                        </a:rPr>
                        <a:t>20.08</a:t>
                      </a:r>
                      <a:endParaRPr sz="1200">
                        <a:latin typeface="Palatino"/>
                        <a:ea typeface="Palatino"/>
                        <a:cs typeface="Palatino"/>
                        <a:sym typeface="Palatino"/>
                      </a:endParaRPr>
                    </a:p>
                  </a:txBody>
                  <a:tcPr marL="91425" marR="91425" marT="91425" marB="91425">
                    <a:lnT w="9525" cap="flat" cmpd="sng">
                      <a:solidFill>
                        <a:srgbClr val="9E9E9E"/>
                      </a:solidFill>
                      <a:prstDash val="solid"/>
                      <a:round/>
                      <a:headEnd type="none" w="sm" len="sm"/>
                      <a:tailEnd type="none" w="sm" len="sm"/>
                    </a:lnT>
                  </a:tcPr>
                </a:tc>
                <a:tc>
                  <a:txBody>
                    <a:bodyPr/>
                    <a:lstStyle/>
                    <a:p>
                      <a:pPr marL="0" lvl="0" indent="0" algn="l" rtl="0">
                        <a:spcBef>
                          <a:spcPts val="0"/>
                        </a:spcBef>
                        <a:spcAft>
                          <a:spcPts val="0"/>
                        </a:spcAft>
                        <a:buNone/>
                      </a:pPr>
                      <a:r>
                        <a:rPr lang="en-US" sz="1200">
                          <a:latin typeface="Palatino"/>
                          <a:ea typeface="Palatino"/>
                          <a:cs typeface="Palatino"/>
                          <a:sym typeface="Palatino"/>
                        </a:rPr>
                        <a:t>+0.39</a:t>
                      </a:r>
                      <a:endParaRPr sz="1200">
                        <a:latin typeface="Palatino"/>
                        <a:ea typeface="Palatino"/>
                        <a:cs typeface="Palatino"/>
                        <a:sym typeface="Palatino"/>
                      </a:endParaRPr>
                    </a:p>
                  </a:txBody>
                  <a:tcPr marL="91425" marR="91425" marT="91425" marB="91425">
                    <a:lnT w="9525" cap="flat" cmpd="sng">
                      <a:solidFill>
                        <a:srgbClr val="9E9E9E"/>
                      </a:solidFill>
                      <a:prstDash val="solid"/>
                      <a:round/>
                      <a:headEnd type="none" w="sm" len="sm"/>
                      <a:tailEnd type="none" w="sm" len="sm"/>
                    </a:lnT>
                  </a:tcPr>
                </a:tc>
                <a:tc>
                  <a:txBody>
                    <a:bodyPr/>
                    <a:lstStyle/>
                    <a:p>
                      <a:pPr marL="0" lvl="0" indent="0" algn="l" rtl="0">
                        <a:spcBef>
                          <a:spcPts val="0"/>
                        </a:spcBef>
                        <a:spcAft>
                          <a:spcPts val="0"/>
                        </a:spcAft>
                        <a:buNone/>
                      </a:pPr>
                      <a:r>
                        <a:rPr lang="en-US" sz="1200">
                          <a:latin typeface="Palatino"/>
                          <a:ea typeface="Palatino"/>
                          <a:cs typeface="Palatino"/>
                          <a:sym typeface="Palatino"/>
                        </a:rPr>
                        <a:t>18.70</a:t>
                      </a:r>
                      <a:endParaRPr sz="1200">
                        <a:latin typeface="Palatino"/>
                        <a:ea typeface="Palatino"/>
                        <a:cs typeface="Palatino"/>
                        <a:sym typeface="Palatino"/>
                      </a:endParaRPr>
                    </a:p>
                  </a:txBody>
                  <a:tcPr marL="91425" marR="91425" marT="91425" marB="91425">
                    <a:lnT w="9525" cap="flat" cmpd="sng">
                      <a:solidFill>
                        <a:srgbClr val="9E9E9E"/>
                      </a:solidFill>
                      <a:prstDash val="solid"/>
                      <a:round/>
                      <a:headEnd type="none" w="sm" len="sm"/>
                      <a:tailEnd type="none" w="sm" len="sm"/>
                    </a:lnT>
                  </a:tcPr>
                </a:tc>
                <a:tc>
                  <a:txBody>
                    <a:bodyPr/>
                    <a:lstStyle/>
                    <a:p>
                      <a:pPr marL="0" lvl="0" indent="0" algn="l" rtl="0">
                        <a:spcBef>
                          <a:spcPts val="0"/>
                        </a:spcBef>
                        <a:spcAft>
                          <a:spcPts val="0"/>
                        </a:spcAft>
                        <a:buNone/>
                      </a:pPr>
                      <a:r>
                        <a:rPr lang="en-US" sz="1200">
                          <a:latin typeface="Palatino"/>
                          <a:ea typeface="Palatino"/>
                          <a:cs typeface="Palatino"/>
                          <a:sym typeface="Palatino"/>
                        </a:rPr>
                        <a:t>-1.38</a:t>
                      </a:r>
                      <a:endParaRPr sz="1200">
                        <a:latin typeface="Palatino"/>
                        <a:ea typeface="Palatino"/>
                        <a:cs typeface="Palatino"/>
                        <a:sym typeface="Palatino"/>
                      </a:endParaRPr>
                    </a:p>
                  </a:txBody>
                  <a:tcPr marL="91425" marR="91425" marT="91425" marB="91425">
                    <a:lnT w="9525" cap="flat" cmpd="sng">
                      <a:solidFill>
                        <a:srgbClr val="9E9E9E"/>
                      </a:solidFill>
                      <a:prstDash val="solid"/>
                      <a:round/>
                      <a:headEnd type="none" w="sm" len="sm"/>
                      <a:tailEnd type="none" w="sm" len="sm"/>
                    </a:lnT>
                  </a:tcPr>
                </a:tc>
                <a:extLst>
                  <a:ext uri="{0D108BD9-81ED-4DB2-BD59-A6C34878D82A}">
                    <a16:rowId xmlns:a16="http://schemas.microsoft.com/office/drawing/2014/main" val="10004"/>
                  </a:ext>
                </a:extLst>
              </a:tr>
              <a:tr h="385125">
                <a:tc>
                  <a:txBody>
                    <a:bodyPr/>
                    <a:lstStyle/>
                    <a:p>
                      <a:pPr marL="0" lvl="0" indent="0" algn="l" rtl="0">
                        <a:spcBef>
                          <a:spcPts val="0"/>
                        </a:spcBef>
                        <a:spcAft>
                          <a:spcPts val="0"/>
                        </a:spcAft>
                        <a:buNone/>
                      </a:pPr>
                      <a:r>
                        <a:rPr lang="en-US" sz="1200">
                          <a:latin typeface="Palatino"/>
                          <a:ea typeface="Palatino"/>
                          <a:cs typeface="Palatino"/>
                          <a:sym typeface="Palatino"/>
                        </a:rPr>
                        <a:t>Return on Equity</a:t>
                      </a:r>
                      <a:endParaRPr sz="1200">
                        <a:latin typeface="Palatino"/>
                        <a:ea typeface="Palatino"/>
                        <a:cs typeface="Palatino"/>
                        <a:sym typeface="Palatino"/>
                      </a:endParaRPr>
                    </a:p>
                  </a:txBody>
                  <a:tcPr marL="91425" marR="91425" marT="91425" marB="91425"/>
                </a:tc>
                <a:tc>
                  <a:txBody>
                    <a:bodyPr/>
                    <a:lstStyle/>
                    <a:p>
                      <a:pPr marL="0" lvl="0" indent="0" algn="l" rtl="0">
                        <a:spcBef>
                          <a:spcPts val="0"/>
                        </a:spcBef>
                        <a:spcAft>
                          <a:spcPts val="0"/>
                        </a:spcAft>
                        <a:buNone/>
                      </a:pPr>
                      <a:r>
                        <a:rPr lang="en-US" sz="1200">
                          <a:latin typeface="Palatino"/>
                          <a:ea typeface="Palatino"/>
                          <a:cs typeface="Palatino"/>
                          <a:sym typeface="Palatino"/>
                        </a:rPr>
                        <a:t>41.01</a:t>
                      </a:r>
                      <a:endParaRPr sz="1200">
                        <a:latin typeface="Palatino"/>
                        <a:ea typeface="Palatino"/>
                        <a:cs typeface="Palatino"/>
                        <a:sym typeface="Palatino"/>
                      </a:endParaRPr>
                    </a:p>
                  </a:txBody>
                  <a:tcPr marL="91425" marR="91425" marT="91425" marB="91425"/>
                </a:tc>
                <a:tc>
                  <a:txBody>
                    <a:bodyPr/>
                    <a:lstStyle/>
                    <a:p>
                      <a:pPr marL="0" lvl="0" indent="0" algn="l" rtl="0">
                        <a:spcBef>
                          <a:spcPts val="0"/>
                        </a:spcBef>
                        <a:spcAft>
                          <a:spcPts val="0"/>
                        </a:spcAft>
                        <a:buNone/>
                      </a:pPr>
                      <a:r>
                        <a:rPr lang="en-US" sz="1200">
                          <a:latin typeface="Palatino"/>
                          <a:ea typeface="Palatino"/>
                          <a:cs typeface="Palatino"/>
                          <a:sym typeface="Palatino"/>
                        </a:rPr>
                        <a:t>46.26</a:t>
                      </a:r>
                      <a:endParaRPr sz="1200">
                        <a:latin typeface="Palatino"/>
                        <a:ea typeface="Palatino"/>
                        <a:cs typeface="Palatino"/>
                        <a:sym typeface="Palatino"/>
                      </a:endParaRPr>
                    </a:p>
                  </a:txBody>
                  <a:tcPr marL="91425" marR="91425" marT="91425" marB="91425"/>
                </a:tc>
                <a:tc>
                  <a:txBody>
                    <a:bodyPr/>
                    <a:lstStyle/>
                    <a:p>
                      <a:pPr marL="0" lvl="0" indent="0" algn="l" rtl="0">
                        <a:spcBef>
                          <a:spcPts val="0"/>
                        </a:spcBef>
                        <a:spcAft>
                          <a:spcPts val="0"/>
                        </a:spcAft>
                        <a:buNone/>
                      </a:pPr>
                      <a:r>
                        <a:rPr lang="en-US" sz="1200">
                          <a:latin typeface="Palatino"/>
                          <a:ea typeface="Palatino"/>
                          <a:cs typeface="Palatino"/>
                          <a:sym typeface="Palatino"/>
                        </a:rPr>
                        <a:t>+5.25</a:t>
                      </a:r>
                      <a:endParaRPr sz="1200">
                        <a:latin typeface="Palatino"/>
                        <a:ea typeface="Palatino"/>
                        <a:cs typeface="Palatino"/>
                        <a:sym typeface="Palatino"/>
                      </a:endParaRPr>
                    </a:p>
                  </a:txBody>
                  <a:tcPr marL="91425" marR="91425" marT="91425" marB="91425"/>
                </a:tc>
                <a:tc>
                  <a:txBody>
                    <a:bodyPr/>
                    <a:lstStyle/>
                    <a:p>
                      <a:pPr marL="0" lvl="0" indent="0" algn="l" rtl="0">
                        <a:spcBef>
                          <a:spcPts val="0"/>
                        </a:spcBef>
                        <a:spcAft>
                          <a:spcPts val="0"/>
                        </a:spcAft>
                        <a:buNone/>
                      </a:pPr>
                      <a:r>
                        <a:rPr lang="en-US" sz="1200">
                          <a:latin typeface="Palatino"/>
                          <a:ea typeface="Palatino"/>
                          <a:cs typeface="Palatino"/>
                          <a:sym typeface="Palatino"/>
                        </a:rPr>
                        <a:t>49.67</a:t>
                      </a:r>
                      <a:endParaRPr sz="1200">
                        <a:latin typeface="Palatino"/>
                        <a:ea typeface="Palatino"/>
                        <a:cs typeface="Palatino"/>
                        <a:sym typeface="Palatino"/>
                      </a:endParaRPr>
                    </a:p>
                  </a:txBody>
                  <a:tcPr marL="91425" marR="91425" marT="91425" marB="91425"/>
                </a:tc>
                <a:tc>
                  <a:txBody>
                    <a:bodyPr/>
                    <a:lstStyle/>
                    <a:p>
                      <a:pPr marL="0" lvl="0" indent="0" algn="l" rtl="0">
                        <a:spcBef>
                          <a:spcPts val="0"/>
                        </a:spcBef>
                        <a:spcAft>
                          <a:spcPts val="0"/>
                        </a:spcAft>
                        <a:buNone/>
                      </a:pPr>
                      <a:r>
                        <a:rPr lang="en-US" sz="1200">
                          <a:latin typeface="Palatino"/>
                          <a:ea typeface="Palatino"/>
                          <a:cs typeface="Palatino"/>
                          <a:sym typeface="Palatino"/>
                        </a:rPr>
                        <a:t>+3.41</a:t>
                      </a:r>
                      <a:endParaRPr sz="1200">
                        <a:latin typeface="Palatino"/>
                        <a:ea typeface="Palatino"/>
                        <a:cs typeface="Palatino"/>
                        <a:sym typeface="Palatino"/>
                      </a:endParaRPr>
                    </a:p>
                  </a:txBody>
                  <a:tcPr marL="91425" marR="91425" marT="91425" marB="91425"/>
                </a:tc>
                <a:tc>
                  <a:txBody>
                    <a:bodyPr/>
                    <a:lstStyle/>
                    <a:p>
                      <a:pPr marL="0" lvl="0" indent="0" algn="l" rtl="0">
                        <a:spcBef>
                          <a:spcPts val="0"/>
                        </a:spcBef>
                        <a:spcAft>
                          <a:spcPts val="0"/>
                        </a:spcAft>
                        <a:buNone/>
                      </a:pPr>
                      <a:r>
                        <a:rPr lang="en-US" sz="1200">
                          <a:latin typeface="Palatino"/>
                          <a:ea typeface="Palatino"/>
                          <a:cs typeface="Palatino"/>
                          <a:sym typeface="Palatino"/>
                        </a:rPr>
                        <a:t>50.81</a:t>
                      </a:r>
                      <a:endParaRPr sz="1200">
                        <a:latin typeface="Palatino"/>
                        <a:ea typeface="Palatino"/>
                        <a:cs typeface="Palatino"/>
                        <a:sym typeface="Palatino"/>
                      </a:endParaRPr>
                    </a:p>
                  </a:txBody>
                  <a:tcPr marL="91425" marR="91425" marT="91425" marB="91425"/>
                </a:tc>
                <a:tc>
                  <a:txBody>
                    <a:bodyPr/>
                    <a:lstStyle/>
                    <a:p>
                      <a:pPr marL="0" lvl="0" indent="0" algn="l" rtl="0">
                        <a:spcBef>
                          <a:spcPts val="0"/>
                        </a:spcBef>
                        <a:spcAft>
                          <a:spcPts val="0"/>
                        </a:spcAft>
                        <a:buNone/>
                      </a:pPr>
                      <a:r>
                        <a:rPr lang="en-US" sz="1200">
                          <a:latin typeface="Palatino"/>
                          <a:ea typeface="Palatino"/>
                          <a:cs typeface="Palatino"/>
                          <a:sym typeface="Palatino"/>
                        </a:rPr>
                        <a:t>+1.14</a:t>
                      </a:r>
                      <a:endParaRPr sz="1200">
                        <a:latin typeface="Palatino"/>
                        <a:ea typeface="Palatino"/>
                        <a:cs typeface="Palatino"/>
                        <a:sym typeface="Palatino"/>
                      </a:endParaRPr>
                    </a:p>
                  </a:txBody>
                  <a:tcPr marL="91425" marR="91425" marT="91425" marB="91425"/>
                </a:tc>
                <a:tc>
                  <a:txBody>
                    <a:bodyPr/>
                    <a:lstStyle/>
                    <a:p>
                      <a:pPr marL="0" lvl="0" indent="0" algn="l" rtl="0">
                        <a:spcBef>
                          <a:spcPts val="0"/>
                        </a:spcBef>
                        <a:spcAft>
                          <a:spcPts val="0"/>
                        </a:spcAft>
                        <a:buNone/>
                      </a:pPr>
                      <a:r>
                        <a:rPr lang="en-US" sz="1200">
                          <a:latin typeface="Palatino"/>
                          <a:ea typeface="Palatino"/>
                          <a:cs typeface="Palatino"/>
                          <a:sym typeface="Palatino"/>
                        </a:rPr>
                        <a:t>115.48</a:t>
                      </a:r>
                      <a:endParaRPr sz="1200">
                        <a:latin typeface="Palatino"/>
                        <a:ea typeface="Palatino"/>
                        <a:cs typeface="Palatino"/>
                        <a:sym typeface="Palatino"/>
                      </a:endParaRPr>
                    </a:p>
                  </a:txBody>
                  <a:tcPr marL="91425" marR="91425" marT="91425" marB="91425"/>
                </a:tc>
                <a:tc>
                  <a:txBody>
                    <a:bodyPr/>
                    <a:lstStyle/>
                    <a:p>
                      <a:pPr marL="0" lvl="0" indent="0" algn="l" rtl="0">
                        <a:spcBef>
                          <a:spcPts val="0"/>
                        </a:spcBef>
                        <a:spcAft>
                          <a:spcPts val="0"/>
                        </a:spcAft>
                        <a:buNone/>
                      </a:pPr>
                      <a:r>
                        <a:rPr lang="en-US" sz="1200">
                          <a:latin typeface="Palatino"/>
                          <a:ea typeface="Palatino"/>
                          <a:cs typeface="Palatino"/>
                          <a:sym typeface="Palatino"/>
                        </a:rPr>
                        <a:t>+64.67</a:t>
                      </a:r>
                      <a:endParaRPr sz="1200">
                        <a:latin typeface="Palatino"/>
                        <a:ea typeface="Palatino"/>
                        <a:cs typeface="Palatino"/>
                        <a:sym typeface="Palatino"/>
                      </a:endParaRPr>
                    </a:p>
                  </a:txBody>
                  <a:tcPr marL="91425" marR="91425" marT="91425" marB="91425"/>
                </a:tc>
                <a:extLst>
                  <a:ext uri="{0D108BD9-81ED-4DB2-BD59-A6C34878D82A}">
                    <a16:rowId xmlns:a16="http://schemas.microsoft.com/office/drawing/2014/main" val="10005"/>
                  </a:ext>
                </a:extLst>
              </a:tr>
              <a:tr h="385125">
                <a:tc>
                  <a:txBody>
                    <a:bodyPr/>
                    <a:lstStyle/>
                    <a:p>
                      <a:pPr marL="0" lvl="0" indent="0" algn="l" rtl="0">
                        <a:spcBef>
                          <a:spcPts val="0"/>
                        </a:spcBef>
                        <a:spcAft>
                          <a:spcPts val="0"/>
                        </a:spcAft>
                        <a:buNone/>
                      </a:pPr>
                      <a:r>
                        <a:rPr lang="en-US" sz="1200">
                          <a:latin typeface="Palatino"/>
                          <a:ea typeface="Palatino"/>
                          <a:cs typeface="Palatino"/>
                          <a:sym typeface="Palatino"/>
                        </a:rPr>
                        <a:t>Return on Stockholders’ Equity</a:t>
                      </a:r>
                      <a:endParaRPr sz="1200">
                        <a:latin typeface="Palatino"/>
                        <a:ea typeface="Palatino"/>
                        <a:cs typeface="Palatino"/>
                        <a:sym typeface="Palatino"/>
                      </a:endParaRPr>
                    </a:p>
                  </a:txBody>
                  <a:tcPr marL="91425" marR="91425" marT="91425" marB="91425"/>
                </a:tc>
                <a:tc>
                  <a:txBody>
                    <a:bodyPr/>
                    <a:lstStyle/>
                    <a:p>
                      <a:pPr marL="0" lvl="0" indent="0" algn="l" rtl="0">
                        <a:spcBef>
                          <a:spcPts val="0"/>
                        </a:spcBef>
                        <a:spcAft>
                          <a:spcPts val="0"/>
                        </a:spcAft>
                        <a:buNone/>
                      </a:pPr>
                      <a:r>
                        <a:rPr lang="en-US" sz="1200">
                          <a:latin typeface="Palatino"/>
                          <a:ea typeface="Palatino"/>
                          <a:cs typeface="Palatino"/>
                          <a:sym typeface="Palatino"/>
                        </a:rPr>
                        <a:t>$5.27B</a:t>
                      </a:r>
                      <a:endParaRPr sz="1200">
                        <a:latin typeface="Palatino"/>
                        <a:ea typeface="Palatino"/>
                        <a:cs typeface="Palatino"/>
                        <a:sym typeface="Palatino"/>
                      </a:endParaRPr>
                    </a:p>
                  </a:txBody>
                  <a:tcPr marL="91425" marR="91425" marT="91425" marB="91425"/>
                </a:tc>
                <a:tc>
                  <a:txBody>
                    <a:bodyPr/>
                    <a:lstStyle/>
                    <a:p>
                      <a:pPr marL="0" lvl="0" indent="0" algn="l" rtl="0">
                        <a:spcBef>
                          <a:spcPts val="0"/>
                        </a:spcBef>
                        <a:spcAft>
                          <a:spcPts val="0"/>
                        </a:spcAft>
                        <a:buNone/>
                      </a:pPr>
                      <a:r>
                        <a:rPr lang="en-US" sz="1200">
                          <a:latin typeface="Palatino"/>
                          <a:ea typeface="Palatino"/>
                          <a:cs typeface="Palatino"/>
                          <a:sym typeface="Palatino"/>
                        </a:rPr>
                        <a:t>$5.82B</a:t>
                      </a:r>
                      <a:endParaRPr sz="1200">
                        <a:latin typeface="Palatino"/>
                        <a:ea typeface="Palatino"/>
                        <a:cs typeface="Palatino"/>
                        <a:sym typeface="Palatino"/>
                      </a:endParaRPr>
                    </a:p>
                  </a:txBody>
                  <a:tcPr marL="91425" marR="91425" marT="91425" marB="91425"/>
                </a:tc>
                <a:tc>
                  <a:txBody>
                    <a:bodyPr/>
                    <a:lstStyle/>
                    <a:p>
                      <a:pPr marL="0" lvl="0" indent="0" algn="l" rtl="0">
                        <a:spcBef>
                          <a:spcPts val="0"/>
                        </a:spcBef>
                        <a:spcAft>
                          <a:spcPts val="0"/>
                        </a:spcAft>
                        <a:buNone/>
                      </a:pPr>
                      <a:r>
                        <a:rPr lang="en-US" sz="1200">
                          <a:latin typeface="Palatino"/>
                          <a:ea typeface="Palatino"/>
                          <a:cs typeface="Palatino"/>
                          <a:sym typeface="Palatino"/>
                        </a:rPr>
                        <a:t>$0.55B</a:t>
                      </a:r>
                      <a:endParaRPr sz="1200">
                        <a:latin typeface="Palatino"/>
                        <a:ea typeface="Palatino"/>
                        <a:cs typeface="Palatino"/>
                        <a:sym typeface="Palatino"/>
                      </a:endParaRPr>
                    </a:p>
                  </a:txBody>
                  <a:tcPr marL="91425" marR="91425" marT="91425" marB="91425"/>
                </a:tc>
                <a:tc>
                  <a:txBody>
                    <a:bodyPr/>
                    <a:lstStyle/>
                    <a:p>
                      <a:pPr marL="0" lvl="0" indent="0" algn="l" rtl="0">
                        <a:spcBef>
                          <a:spcPts val="0"/>
                        </a:spcBef>
                        <a:spcAft>
                          <a:spcPts val="0"/>
                        </a:spcAft>
                        <a:buNone/>
                      </a:pPr>
                      <a:r>
                        <a:rPr lang="en-US" sz="1200">
                          <a:latin typeface="Palatino"/>
                          <a:ea typeface="Palatino"/>
                          <a:cs typeface="Palatino"/>
                          <a:sym typeface="Palatino"/>
                        </a:rPr>
                        <a:t>$5.89B</a:t>
                      </a:r>
                      <a:endParaRPr sz="1200">
                        <a:latin typeface="Palatino"/>
                        <a:ea typeface="Palatino"/>
                        <a:cs typeface="Palatino"/>
                        <a:sym typeface="Palatino"/>
                      </a:endParaRPr>
                    </a:p>
                  </a:txBody>
                  <a:tcPr marL="91425" marR="91425" marT="91425" marB="91425"/>
                </a:tc>
                <a:tc>
                  <a:txBody>
                    <a:bodyPr/>
                    <a:lstStyle/>
                    <a:p>
                      <a:pPr marL="0" lvl="0" indent="0" algn="l" rtl="0">
                        <a:spcBef>
                          <a:spcPts val="0"/>
                        </a:spcBef>
                        <a:spcAft>
                          <a:spcPts val="0"/>
                        </a:spcAft>
                        <a:buNone/>
                      </a:pPr>
                      <a:r>
                        <a:rPr lang="en-US" sz="1200">
                          <a:latin typeface="Palatino"/>
                          <a:ea typeface="Palatino"/>
                          <a:cs typeface="Palatino"/>
                          <a:sym typeface="Palatino"/>
                        </a:rPr>
                        <a:t>$70 M</a:t>
                      </a:r>
                      <a:endParaRPr sz="1200">
                        <a:latin typeface="Palatino"/>
                        <a:ea typeface="Palatino"/>
                        <a:cs typeface="Palatino"/>
                        <a:sym typeface="Palatino"/>
                      </a:endParaRPr>
                    </a:p>
                  </a:txBody>
                  <a:tcPr marL="91425" marR="91425" marT="91425" marB="91425"/>
                </a:tc>
                <a:tc>
                  <a:txBody>
                    <a:bodyPr/>
                    <a:lstStyle/>
                    <a:p>
                      <a:pPr marL="0" lvl="0" indent="0" algn="l" rtl="0">
                        <a:spcBef>
                          <a:spcPts val="0"/>
                        </a:spcBef>
                        <a:spcAft>
                          <a:spcPts val="0"/>
                        </a:spcAft>
                        <a:buNone/>
                      </a:pPr>
                      <a:r>
                        <a:rPr lang="en-US" sz="1200">
                          <a:latin typeface="Palatino"/>
                          <a:ea typeface="Palatino"/>
                          <a:cs typeface="Palatino"/>
                          <a:sym typeface="Palatino"/>
                        </a:rPr>
                        <a:t>$5.46B</a:t>
                      </a:r>
                      <a:endParaRPr sz="1200">
                        <a:latin typeface="Palatino"/>
                        <a:ea typeface="Palatino"/>
                        <a:cs typeface="Palatino"/>
                        <a:sym typeface="Palatino"/>
                      </a:endParaRPr>
                    </a:p>
                  </a:txBody>
                  <a:tcPr marL="91425" marR="91425" marT="91425" marB="91425"/>
                </a:tc>
                <a:tc>
                  <a:txBody>
                    <a:bodyPr/>
                    <a:lstStyle/>
                    <a:p>
                      <a:pPr marL="0" lvl="0" indent="0" algn="l" rtl="0">
                        <a:spcBef>
                          <a:spcPts val="0"/>
                        </a:spcBef>
                        <a:spcAft>
                          <a:spcPts val="0"/>
                        </a:spcAft>
                        <a:buNone/>
                      </a:pPr>
                      <a:r>
                        <a:rPr lang="en-US" sz="1200">
                          <a:latin typeface="Palatino"/>
                          <a:ea typeface="Palatino"/>
                          <a:cs typeface="Palatino"/>
                          <a:sym typeface="Palatino"/>
                        </a:rPr>
                        <a:t>$0.43B</a:t>
                      </a:r>
                      <a:endParaRPr sz="1200">
                        <a:latin typeface="Palatino"/>
                        <a:ea typeface="Palatino"/>
                        <a:cs typeface="Palatino"/>
                        <a:sym typeface="Palatino"/>
                      </a:endParaRPr>
                    </a:p>
                  </a:txBody>
                  <a:tcPr marL="91425" marR="91425" marT="91425" marB="91425"/>
                </a:tc>
                <a:tc>
                  <a:txBody>
                    <a:bodyPr/>
                    <a:lstStyle/>
                    <a:p>
                      <a:pPr marL="0" lvl="0" indent="0" algn="l" rtl="0">
                        <a:spcBef>
                          <a:spcPts val="0"/>
                        </a:spcBef>
                        <a:spcAft>
                          <a:spcPts val="0"/>
                        </a:spcAft>
                        <a:buNone/>
                      </a:pPr>
                      <a:r>
                        <a:rPr lang="en-US" sz="1200">
                          <a:latin typeface="Palatino"/>
                          <a:ea typeface="Palatino"/>
                          <a:cs typeface="Palatino"/>
                          <a:sym typeface="Palatino"/>
                        </a:rPr>
                        <a:t>$1.18B</a:t>
                      </a:r>
                      <a:endParaRPr sz="1200">
                        <a:latin typeface="Palatino"/>
                        <a:ea typeface="Palatino"/>
                        <a:cs typeface="Palatino"/>
                        <a:sym typeface="Palatino"/>
                      </a:endParaRPr>
                    </a:p>
                  </a:txBody>
                  <a:tcPr marL="91425" marR="91425" marT="91425" marB="91425"/>
                </a:tc>
                <a:tc>
                  <a:txBody>
                    <a:bodyPr/>
                    <a:lstStyle/>
                    <a:p>
                      <a:pPr marL="0" lvl="0" indent="0" algn="l" rtl="0">
                        <a:spcBef>
                          <a:spcPts val="0"/>
                        </a:spcBef>
                        <a:spcAft>
                          <a:spcPts val="0"/>
                        </a:spcAft>
                        <a:buNone/>
                      </a:pPr>
                      <a:r>
                        <a:rPr lang="en-US" sz="1200">
                          <a:latin typeface="Palatino"/>
                          <a:ea typeface="Palatino"/>
                          <a:cs typeface="Palatino"/>
                          <a:sym typeface="Palatino"/>
                        </a:rPr>
                        <a:t>$4.28B</a:t>
                      </a:r>
                      <a:endParaRPr sz="1200">
                        <a:latin typeface="Palatino"/>
                        <a:ea typeface="Palatino"/>
                        <a:cs typeface="Palatino"/>
                        <a:sym typeface="Palatino"/>
                      </a:endParaRPr>
                    </a:p>
                  </a:txBody>
                  <a:tcPr marL="91425" marR="91425" marT="91425" marB="91425"/>
                </a:tc>
                <a:extLst>
                  <a:ext uri="{0D108BD9-81ED-4DB2-BD59-A6C34878D82A}">
                    <a16:rowId xmlns:a16="http://schemas.microsoft.com/office/drawing/2014/main" val="10006"/>
                  </a:ext>
                </a:extLst>
              </a:tr>
              <a:tr h="385125">
                <a:tc>
                  <a:txBody>
                    <a:bodyPr/>
                    <a:lstStyle/>
                    <a:p>
                      <a:pPr marL="0" lvl="0" indent="0" algn="l" rtl="0">
                        <a:spcBef>
                          <a:spcPts val="0"/>
                        </a:spcBef>
                        <a:spcAft>
                          <a:spcPts val="0"/>
                        </a:spcAft>
                        <a:buNone/>
                      </a:pPr>
                      <a:r>
                        <a:rPr lang="en-US" sz="1200">
                          <a:latin typeface="Palatino"/>
                          <a:ea typeface="Palatino"/>
                          <a:cs typeface="Palatino"/>
                          <a:sym typeface="Palatino"/>
                        </a:rPr>
                        <a:t>Earning per Share</a:t>
                      </a:r>
                      <a:endParaRPr sz="1200">
                        <a:latin typeface="Palatino"/>
                        <a:ea typeface="Palatino"/>
                        <a:cs typeface="Palatino"/>
                        <a:sym typeface="Palatino"/>
                      </a:endParaRPr>
                    </a:p>
                  </a:txBody>
                  <a:tcPr marL="91425" marR="91425" marT="91425" marB="91425"/>
                </a:tc>
                <a:tc>
                  <a:txBody>
                    <a:bodyPr/>
                    <a:lstStyle/>
                    <a:p>
                      <a:pPr marL="0" lvl="0" indent="0" algn="l" rtl="0">
                        <a:spcBef>
                          <a:spcPts val="0"/>
                        </a:spcBef>
                        <a:spcAft>
                          <a:spcPts val="0"/>
                        </a:spcAft>
                        <a:buNone/>
                      </a:pPr>
                      <a:r>
                        <a:rPr lang="en-US" sz="1200">
                          <a:latin typeface="Palatino"/>
                          <a:ea typeface="Palatino"/>
                          <a:cs typeface="Palatino"/>
                          <a:sym typeface="Palatino"/>
                        </a:rPr>
                        <a:t>1.35</a:t>
                      </a:r>
                      <a:endParaRPr sz="1200">
                        <a:latin typeface="Palatino"/>
                        <a:ea typeface="Palatino"/>
                        <a:cs typeface="Palatino"/>
                        <a:sym typeface="Palatino"/>
                      </a:endParaRPr>
                    </a:p>
                  </a:txBody>
                  <a:tcPr marL="91425" marR="91425" marT="91425" marB="91425"/>
                </a:tc>
                <a:tc>
                  <a:txBody>
                    <a:bodyPr/>
                    <a:lstStyle/>
                    <a:p>
                      <a:pPr marL="0" lvl="0" indent="0" algn="l" rtl="0">
                        <a:spcBef>
                          <a:spcPts val="0"/>
                        </a:spcBef>
                        <a:spcAft>
                          <a:spcPts val="0"/>
                        </a:spcAft>
                        <a:buNone/>
                      </a:pPr>
                      <a:r>
                        <a:rPr lang="en-US" sz="1200">
                          <a:latin typeface="Palatino"/>
                          <a:ea typeface="Palatino"/>
                          <a:cs typeface="Palatino"/>
                          <a:sym typeface="Palatino"/>
                        </a:rPr>
                        <a:t>1.82</a:t>
                      </a:r>
                      <a:endParaRPr sz="1200">
                        <a:latin typeface="Palatino"/>
                        <a:ea typeface="Palatino"/>
                        <a:cs typeface="Palatino"/>
                        <a:sym typeface="Palatino"/>
                      </a:endParaRPr>
                    </a:p>
                  </a:txBody>
                  <a:tcPr marL="91425" marR="91425" marT="91425" marB="91425"/>
                </a:tc>
                <a:tc>
                  <a:txBody>
                    <a:bodyPr/>
                    <a:lstStyle/>
                    <a:p>
                      <a:pPr marL="0" lvl="0" indent="0" algn="l" rtl="0">
                        <a:spcBef>
                          <a:spcPts val="0"/>
                        </a:spcBef>
                        <a:spcAft>
                          <a:spcPts val="0"/>
                        </a:spcAft>
                        <a:buNone/>
                      </a:pPr>
                      <a:r>
                        <a:rPr lang="en-US" sz="1200">
                          <a:latin typeface="Palatino"/>
                          <a:ea typeface="Palatino"/>
                          <a:cs typeface="Palatino"/>
                          <a:sym typeface="Palatino"/>
                        </a:rPr>
                        <a:t>-</a:t>
                      </a:r>
                      <a:endParaRPr sz="1200">
                        <a:latin typeface="Palatino"/>
                        <a:ea typeface="Palatino"/>
                        <a:cs typeface="Palatino"/>
                        <a:sym typeface="Palatino"/>
                      </a:endParaRPr>
                    </a:p>
                  </a:txBody>
                  <a:tcPr marL="91425" marR="91425" marT="91425" marB="91425"/>
                </a:tc>
                <a:tc>
                  <a:txBody>
                    <a:bodyPr/>
                    <a:lstStyle/>
                    <a:p>
                      <a:pPr marL="0" lvl="0" indent="0" algn="l" rtl="0">
                        <a:spcBef>
                          <a:spcPts val="0"/>
                        </a:spcBef>
                        <a:spcAft>
                          <a:spcPts val="0"/>
                        </a:spcAft>
                        <a:buNone/>
                      </a:pPr>
                      <a:r>
                        <a:rPr lang="en-US" sz="1200">
                          <a:latin typeface="Palatino"/>
                          <a:ea typeface="Palatino"/>
                          <a:cs typeface="Palatino"/>
                          <a:sym typeface="Palatino"/>
                        </a:rPr>
                        <a:t>1.90</a:t>
                      </a:r>
                      <a:endParaRPr sz="1200">
                        <a:latin typeface="Palatino"/>
                        <a:ea typeface="Palatino"/>
                        <a:cs typeface="Palatino"/>
                        <a:sym typeface="Palatino"/>
                      </a:endParaRPr>
                    </a:p>
                  </a:txBody>
                  <a:tcPr marL="91425" marR="91425" marT="91425" marB="91425"/>
                </a:tc>
                <a:tc>
                  <a:txBody>
                    <a:bodyPr/>
                    <a:lstStyle/>
                    <a:p>
                      <a:pPr marL="0" lvl="0" indent="0" algn="l" rtl="0">
                        <a:spcBef>
                          <a:spcPts val="0"/>
                        </a:spcBef>
                        <a:spcAft>
                          <a:spcPts val="0"/>
                        </a:spcAft>
                        <a:buNone/>
                      </a:pPr>
                      <a:r>
                        <a:rPr lang="en-US" sz="1200">
                          <a:latin typeface="Palatino"/>
                          <a:ea typeface="Palatino"/>
                          <a:cs typeface="Palatino"/>
                          <a:sym typeface="Palatino"/>
                        </a:rPr>
                        <a:t>+0.08</a:t>
                      </a:r>
                      <a:endParaRPr sz="1200">
                        <a:latin typeface="Palatino"/>
                        <a:ea typeface="Palatino"/>
                        <a:cs typeface="Palatino"/>
                        <a:sym typeface="Palatino"/>
                      </a:endParaRPr>
                    </a:p>
                  </a:txBody>
                  <a:tcPr marL="91425" marR="91425" marT="91425" marB="91425"/>
                </a:tc>
                <a:tc>
                  <a:txBody>
                    <a:bodyPr/>
                    <a:lstStyle/>
                    <a:p>
                      <a:pPr marL="0" lvl="0" indent="0" algn="l" rtl="0">
                        <a:spcBef>
                          <a:spcPts val="0"/>
                        </a:spcBef>
                        <a:spcAft>
                          <a:spcPts val="0"/>
                        </a:spcAft>
                        <a:buNone/>
                      </a:pPr>
                      <a:r>
                        <a:rPr lang="en-US" sz="1200">
                          <a:latin typeface="Palatino"/>
                          <a:ea typeface="Palatino"/>
                          <a:cs typeface="Palatino"/>
                          <a:sym typeface="Palatino"/>
                        </a:rPr>
                        <a:t>1.97</a:t>
                      </a:r>
                      <a:endParaRPr sz="1200">
                        <a:latin typeface="Palatino"/>
                        <a:ea typeface="Palatino"/>
                        <a:cs typeface="Palatino"/>
                        <a:sym typeface="Palatino"/>
                      </a:endParaRPr>
                    </a:p>
                  </a:txBody>
                  <a:tcPr marL="91425" marR="91425" marT="91425" marB="91425"/>
                </a:tc>
                <a:tc>
                  <a:txBody>
                    <a:bodyPr/>
                    <a:lstStyle/>
                    <a:p>
                      <a:pPr marL="0" lvl="0" indent="0" algn="l" rtl="0">
                        <a:spcBef>
                          <a:spcPts val="0"/>
                        </a:spcBef>
                        <a:spcAft>
                          <a:spcPts val="0"/>
                        </a:spcAft>
                        <a:buNone/>
                      </a:pPr>
                      <a:r>
                        <a:rPr lang="en-US" sz="1200">
                          <a:latin typeface="Palatino"/>
                          <a:ea typeface="Palatino"/>
                          <a:cs typeface="Palatino"/>
                          <a:sym typeface="Palatino"/>
                        </a:rPr>
                        <a:t>+0.07</a:t>
                      </a:r>
                      <a:endParaRPr sz="1200">
                        <a:latin typeface="Palatino"/>
                        <a:ea typeface="Palatino"/>
                        <a:cs typeface="Palatino"/>
                        <a:sym typeface="Palatino"/>
                      </a:endParaRPr>
                    </a:p>
                  </a:txBody>
                  <a:tcPr marL="91425" marR="91425" marT="91425" marB="91425"/>
                </a:tc>
                <a:tc>
                  <a:txBody>
                    <a:bodyPr/>
                    <a:lstStyle/>
                    <a:p>
                      <a:pPr marL="0" lvl="0" indent="0" algn="l" rtl="0">
                        <a:spcBef>
                          <a:spcPts val="0"/>
                        </a:spcBef>
                        <a:spcAft>
                          <a:spcPts val="0"/>
                        </a:spcAft>
                        <a:buNone/>
                      </a:pPr>
                      <a:r>
                        <a:rPr lang="en-US" sz="1200">
                          <a:latin typeface="Palatino"/>
                          <a:ea typeface="Palatino"/>
                          <a:cs typeface="Palatino"/>
                          <a:sym typeface="Palatino"/>
                        </a:rPr>
                        <a:t>3.24</a:t>
                      </a:r>
                      <a:endParaRPr sz="1200">
                        <a:latin typeface="Palatino"/>
                        <a:ea typeface="Palatino"/>
                        <a:cs typeface="Palatino"/>
                        <a:sym typeface="Palatino"/>
                      </a:endParaRPr>
                    </a:p>
                  </a:txBody>
                  <a:tcPr marL="91425" marR="91425" marT="91425" marB="91425"/>
                </a:tc>
                <a:tc>
                  <a:txBody>
                    <a:bodyPr/>
                    <a:lstStyle/>
                    <a:p>
                      <a:pPr marL="0" lvl="0" indent="0" algn="l" rtl="0">
                        <a:spcBef>
                          <a:spcPts val="0"/>
                        </a:spcBef>
                        <a:spcAft>
                          <a:spcPts val="0"/>
                        </a:spcAft>
                        <a:buNone/>
                      </a:pPr>
                      <a:r>
                        <a:rPr lang="en-US" sz="1200">
                          <a:latin typeface="Palatino"/>
                          <a:ea typeface="Palatino"/>
                          <a:cs typeface="Palatino"/>
                          <a:sym typeface="Palatino"/>
                        </a:rPr>
                        <a:t>+1.26</a:t>
                      </a:r>
                      <a:endParaRPr sz="1200">
                        <a:latin typeface="Palatino"/>
                        <a:ea typeface="Palatino"/>
                        <a:cs typeface="Palatino"/>
                        <a:sym typeface="Palatino"/>
                      </a:endParaRPr>
                    </a:p>
                  </a:txBody>
                  <a:tcPr marL="91425" marR="91425" marT="91425" marB="91425"/>
                </a:tc>
                <a:extLst>
                  <a:ext uri="{0D108BD9-81ED-4DB2-BD59-A6C34878D82A}">
                    <a16:rowId xmlns:a16="http://schemas.microsoft.com/office/drawing/2014/main" val="10007"/>
                  </a:ext>
                </a:extLst>
              </a:tr>
              <a:tr h="385125">
                <a:tc>
                  <a:txBody>
                    <a:bodyPr/>
                    <a:lstStyle/>
                    <a:p>
                      <a:pPr marL="0" lvl="0" indent="0" algn="l" rtl="0">
                        <a:spcBef>
                          <a:spcPts val="0"/>
                        </a:spcBef>
                        <a:spcAft>
                          <a:spcPts val="0"/>
                        </a:spcAft>
                        <a:buNone/>
                      </a:pPr>
                      <a:r>
                        <a:rPr lang="en-US" sz="1200">
                          <a:latin typeface="Palatino"/>
                          <a:ea typeface="Palatino"/>
                          <a:cs typeface="Palatino"/>
                          <a:sym typeface="Palatino"/>
                        </a:rPr>
                        <a:t>EBITDA Margin %</a:t>
                      </a:r>
                      <a:endParaRPr sz="1200">
                        <a:latin typeface="Palatino"/>
                        <a:ea typeface="Palatino"/>
                        <a:cs typeface="Palatino"/>
                        <a:sym typeface="Palatino"/>
                      </a:endParaRPr>
                    </a:p>
                  </a:txBody>
                  <a:tcPr marL="91425" marR="91425" marT="91425" marB="91425"/>
                </a:tc>
                <a:tc>
                  <a:txBody>
                    <a:bodyPr/>
                    <a:lstStyle/>
                    <a:p>
                      <a:pPr marL="0" lvl="0" indent="0" algn="l" rtl="0">
                        <a:spcBef>
                          <a:spcPts val="0"/>
                        </a:spcBef>
                        <a:spcAft>
                          <a:spcPts val="0"/>
                        </a:spcAft>
                        <a:buNone/>
                      </a:pPr>
                      <a:r>
                        <a:rPr lang="en-US" sz="1200">
                          <a:latin typeface="Palatino"/>
                          <a:ea typeface="Palatino"/>
                          <a:cs typeface="Palatino"/>
                          <a:sym typeface="Palatino"/>
                        </a:rPr>
                        <a:t>24.15</a:t>
                      </a:r>
                      <a:endParaRPr sz="1200">
                        <a:latin typeface="Palatino"/>
                        <a:ea typeface="Palatino"/>
                        <a:cs typeface="Palatino"/>
                        <a:sym typeface="Palatino"/>
                      </a:endParaRPr>
                    </a:p>
                  </a:txBody>
                  <a:tcPr marL="91425" marR="91425" marT="91425" marB="91425"/>
                </a:tc>
                <a:tc>
                  <a:txBody>
                    <a:bodyPr/>
                    <a:lstStyle/>
                    <a:p>
                      <a:pPr marL="0" lvl="0" indent="0" algn="l" rtl="0">
                        <a:spcBef>
                          <a:spcPts val="0"/>
                        </a:spcBef>
                        <a:spcAft>
                          <a:spcPts val="0"/>
                        </a:spcAft>
                        <a:buNone/>
                      </a:pPr>
                      <a:r>
                        <a:rPr lang="en-US" sz="1200">
                          <a:latin typeface="Palatino"/>
                          <a:ea typeface="Palatino"/>
                          <a:cs typeface="Palatino"/>
                          <a:sym typeface="Palatino"/>
                        </a:rPr>
                        <a:t>25.61</a:t>
                      </a:r>
                      <a:endParaRPr sz="1200">
                        <a:latin typeface="Palatino"/>
                        <a:ea typeface="Palatino"/>
                        <a:cs typeface="Palatino"/>
                        <a:sym typeface="Palatino"/>
                      </a:endParaRPr>
                    </a:p>
                  </a:txBody>
                  <a:tcPr marL="91425" marR="91425" marT="91425" marB="91425"/>
                </a:tc>
                <a:tc>
                  <a:txBody>
                    <a:bodyPr/>
                    <a:lstStyle/>
                    <a:p>
                      <a:pPr marL="0" lvl="0" indent="0" algn="l" rtl="0">
                        <a:spcBef>
                          <a:spcPts val="0"/>
                        </a:spcBef>
                        <a:spcAft>
                          <a:spcPts val="0"/>
                        </a:spcAft>
                        <a:buNone/>
                      </a:pPr>
                      <a:r>
                        <a:rPr lang="en-US" sz="1200">
                          <a:latin typeface="Palatino"/>
                          <a:ea typeface="Palatino"/>
                          <a:cs typeface="Palatino"/>
                          <a:sym typeface="Palatino"/>
                        </a:rPr>
                        <a:t>+1.46</a:t>
                      </a:r>
                      <a:endParaRPr sz="1200">
                        <a:latin typeface="Palatino"/>
                        <a:ea typeface="Palatino"/>
                        <a:cs typeface="Palatino"/>
                        <a:sym typeface="Palatino"/>
                      </a:endParaRPr>
                    </a:p>
                  </a:txBody>
                  <a:tcPr marL="91425" marR="91425" marT="91425" marB="91425"/>
                </a:tc>
                <a:tc>
                  <a:txBody>
                    <a:bodyPr/>
                    <a:lstStyle/>
                    <a:p>
                      <a:pPr marL="0" lvl="0" indent="0" algn="l" rtl="0">
                        <a:spcBef>
                          <a:spcPts val="0"/>
                        </a:spcBef>
                        <a:spcAft>
                          <a:spcPts val="0"/>
                        </a:spcAft>
                        <a:buNone/>
                      </a:pPr>
                      <a:r>
                        <a:rPr lang="en-US" sz="1200">
                          <a:latin typeface="Palatino"/>
                          <a:ea typeface="Palatino"/>
                          <a:cs typeface="Palatino"/>
                          <a:sym typeface="Palatino"/>
                        </a:rPr>
                        <a:t>24.91</a:t>
                      </a:r>
                      <a:endParaRPr sz="1200">
                        <a:latin typeface="Palatino"/>
                        <a:ea typeface="Palatino"/>
                        <a:cs typeface="Palatino"/>
                        <a:sym typeface="Palatino"/>
                      </a:endParaRPr>
                    </a:p>
                  </a:txBody>
                  <a:tcPr marL="91425" marR="91425" marT="91425" marB="91425"/>
                </a:tc>
                <a:tc>
                  <a:txBody>
                    <a:bodyPr/>
                    <a:lstStyle/>
                    <a:p>
                      <a:pPr marL="0" lvl="0" indent="0" algn="l" rtl="0">
                        <a:spcBef>
                          <a:spcPts val="0"/>
                        </a:spcBef>
                        <a:spcAft>
                          <a:spcPts val="0"/>
                        </a:spcAft>
                        <a:buNone/>
                      </a:pPr>
                      <a:r>
                        <a:rPr lang="en-US" sz="1200">
                          <a:latin typeface="Palatino"/>
                          <a:ea typeface="Palatino"/>
                          <a:cs typeface="Palatino"/>
                          <a:sym typeface="Palatino"/>
                        </a:rPr>
                        <a:t>-0.7</a:t>
                      </a:r>
                      <a:endParaRPr sz="1200">
                        <a:latin typeface="Palatino"/>
                        <a:ea typeface="Palatino"/>
                        <a:cs typeface="Palatino"/>
                        <a:sym typeface="Palatino"/>
                      </a:endParaRPr>
                    </a:p>
                  </a:txBody>
                  <a:tcPr marL="91425" marR="91425" marT="91425" marB="91425"/>
                </a:tc>
                <a:tc>
                  <a:txBody>
                    <a:bodyPr/>
                    <a:lstStyle/>
                    <a:p>
                      <a:pPr marL="0" lvl="0" indent="0" algn="l" rtl="0">
                        <a:spcBef>
                          <a:spcPts val="0"/>
                        </a:spcBef>
                        <a:spcAft>
                          <a:spcPts val="0"/>
                        </a:spcAft>
                        <a:buNone/>
                      </a:pPr>
                      <a:r>
                        <a:rPr lang="en-US" sz="1200">
                          <a:latin typeface="Palatino"/>
                          <a:ea typeface="Palatino"/>
                          <a:cs typeface="Palatino"/>
                          <a:sym typeface="Palatino"/>
                        </a:rPr>
                        <a:t>24.47</a:t>
                      </a:r>
                      <a:endParaRPr sz="1200">
                        <a:latin typeface="Palatino"/>
                        <a:ea typeface="Palatino"/>
                        <a:cs typeface="Palatino"/>
                        <a:sym typeface="Palatino"/>
                      </a:endParaRPr>
                    </a:p>
                  </a:txBody>
                  <a:tcPr marL="91425" marR="91425" marT="91425" marB="91425"/>
                </a:tc>
                <a:tc>
                  <a:txBody>
                    <a:bodyPr/>
                    <a:lstStyle/>
                    <a:p>
                      <a:pPr marL="0" lvl="0" indent="0" algn="l" rtl="0">
                        <a:spcBef>
                          <a:spcPts val="0"/>
                        </a:spcBef>
                        <a:spcAft>
                          <a:spcPts val="0"/>
                        </a:spcAft>
                        <a:buNone/>
                      </a:pPr>
                      <a:r>
                        <a:rPr lang="en-US" sz="1200">
                          <a:latin typeface="Palatino"/>
                          <a:ea typeface="Palatino"/>
                          <a:cs typeface="Palatino"/>
                          <a:sym typeface="Palatino"/>
                        </a:rPr>
                        <a:t>-0.44</a:t>
                      </a:r>
                      <a:endParaRPr sz="1200">
                        <a:latin typeface="Palatino"/>
                        <a:ea typeface="Palatino"/>
                        <a:cs typeface="Palatino"/>
                        <a:sym typeface="Palatino"/>
                      </a:endParaRPr>
                    </a:p>
                  </a:txBody>
                  <a:tcPr marL="91425" marR="91425" marT="91425" marB="91425"/>
                </a:tc>
                <a:tc>
                  <a:txBody>
                    <a:bodyPr/>
                    <a:lstStyle/>
                    <a:p>
                      <a:pPr marL="0" lvl="0" indent="0" algn="l" rtl="0">
                        <a:spcBef>
                          <a:spcPts val="0"/>
                        </a:spcBef>
                        <a:spcAft>
                          <a:spcPts val="0"/>
                        </a:spcAft>
                        <a:buNone/>
                      </a:pPr>
                      <a:r>
                        <a:rPr lang="en-US" sz="1200">
                          <a:latin typeface="Palatino"/>
                          <a:ea typeface="Palatino"/>
                          <a:cs typeface="Palatino"/>
                          <a:sym typeface="Palatino"/>
                        </a:rPr>
                        <a:t>29.35</a:t>
                      </a:r>
                      <a:endParaRPr sz="1200">
                        <a:latin typeface="Palatino"/>
                        <a:ea typeface="Palatino"/>
                        <a:cs typeface="Palatino"/>
                        <a:sym typeface="Palatino"/>
                      </a:endParaRPr>
                    </a:p>
                  </a:txBody>
                  <a:tcPr marL="91425" marR="91425" marT="91425" marB="91425"/>
                </a:tc>
                <a:tc>
                  <a:txBody>
                    <a:bodyPr/>
                    <a:lstStyle/>
                    <a:p>
                      <a:pPr marL="0" lvl="0" indent="0" algn="l" rtl="0">
                        <a:spcBef>
                          <a:spcPts val="0"/>
                        </a:spcBef>
                        <a:spcAft>
                          <a:spcPts val="0"/>
                        </a:spcAft>
                        <a:buNone/>
                      </a:pPr>
                      <a:r>
                        <a:rPr lang="en-US" sz="1200">
                          <a:latin typeface="Palatino"/>
                          <a:ea typeface="Palatino"/>
                          <a:cs typeface="Palatino"/>
                          <a:sym typeface="Palatino"/>
                        </a:rPr>
                        <a:t>+4.88</a:t>
                      </a:r>
                      <a:endParaRPr sz="1200">
                        <a:latin typeface="Palatino"/>
                        <a:ea typeface="Palatino"/>
                        <a:cs typeface="Palatino"/>
                        <a:sym typeface="Palatino"/>
                      </a:endParaRPr>
                    </a:p>
                  </a:txBody>
                  <a:tcPr marL="91425" marR="91425" marT="91425" marB="91425"/>
                </a:tc>
                <a:extLst>
                  <a:ext uri="{0D108BD9-81ED-4DB2-BD59-A6C34878D82A}">
                    <a16:rowId xmlns:a16="http://schemas.microsoft.com/office/drawing/2014/main" val="10008"/>
                  </a:ext>
                </a:extLst>
              </a:tr>
            </a:tbl>
          </a:graphicData>
        </a:graphic>
      </p:graphicFrame>
      <p:sp>
        <p:nvSpPr>
          <p:cNvPr id="305" name="Google Shape;305;g7a71133d84_0_13"/>
          <p:cNvSpPr txBox="1">
            <a:spLocks noGrp="1"/>
          </p:cNvSpPr>
          <p:nvPr>
            <p:ph type="title"/>
          </p:nvPr>
        </p:nvSpPr>
        <p:spPr>
          <a:xfrm>
            <a:off x="727650" y="0"/>
            <a:ext cx="7688700" cy="535200"/>
          </a:xfrm>
          <a:prstGeom prst="rect">
            <a:avLst/>
          </a:prstGeom>
        </p:spPr>
        <p:txBody>
          <a:bodyPr spcFirstLastPara="1" wrap="square" lIns="93125" tIns="93125" rIns="93125" bIns="93125" anchor="t" anchorCtr="0">
            <a:noAutofit/>
          </a:bodyPr>
          <a:lstStyle/>
          <a:p>
            <a:pPr marL="0" lvl="0" indent="0" algn="ctr" rtl="0">
              <a:spcBef>
                <a:spcPts val="0"/>
              </a:spcBef>
              <a:spcAft>
                <a:spcPts val="0"/>
              </a:spcAft>
              <a:buNone/>
            </a:pPr>
            <a:r>
              <a:rPr lang="en-US" sz="2400">
                <a:latin typeface="Palatino"/>
                <a:ea typeface="Palatino"/>
                <a:cs typeface="Palatino"/>
                <a:sym typeface="Palatino"/>
              </a:rPr>
              <a:t>Five Year Financial Analysis-Profitability </a:t>
            </a:r>
            <a:endParaRPr sz="2400">
              <a:latin typeface="Palatino"/>
              <a:ea typeface="Palatino"/>
              <a:cs typeface="Palatino"/>
              <a:sym typeface="Palatino"/>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309"/>
        <p:cNvGrpSpPr/>
        <p:nvPr/>
      </p:nvGrpSpPr>
      <p:grpSpPr>
        <a:xfrm>
          <a:off x="0" y="0"/>
          <a:ext cx="0" cy="0"/>
          <a:chOff x="0" y="0"/>
          <a:chExt cx="0" cy="0"/>
        </a:xfrm>
      </p:grpSpPr>
      <p:sp>
        <p:nvSpPr>
          <p:cNvPr id="310" name="Google Shape;310;g7a71133d84_8_94"/>
          <p:cNvSpPr txBox="1">
            <a:spLocks noGrp="1"/>
          </p:cNvSpPr>
          <p:nvPr>
            <p:ph type="title"/>
          </p:nvPr>
        </p:nvSpPr>
        <p:spPr>
          <a:xfrm>
            <a:off x="727650" y="0"/>
            <a:ext cx="7688700" cy="535200"/>
          </a:xfrm>
          <a:prstGeom prst="rect">
            <a:avLst/>
          </a:prstGeom>
        </p:spPr>
        <p:txBody>
          <a:bodyPr spcFirstLastPara="1" wrap="square" lIns="93125" tIns="93125" rIns="93125" bIns="93125" anchor="t" anchorCtr="0">
            <a:noAutofit/>
          </a:bodyPr>
          <a:lstStyle/>
          <a:p>
            <a:pPr marL="0" lvl="0" indent="0" algn="ctr" rtl="0">
              <a:spcBef>
                <a:spcPts val="0"/>
              </a:spcBef>
              <a:spcAft>
                <a:spcPts val="0"/>
              </a:spcAft>
              <a:buNone/>
            </a:pPr>
            <a:r>
              <a:rPr lang="en-US" sz="2400">
                <a:latin typeface="Palatino"/>
                <a:ea typeface="Palatino"/>
                <a:cs typeface="Palatino"/>
                <a:sym typeface="Palatino"/>
              </a:rPr>
              <a:t>Five Year Financial Analysis-Profitability </a:t>
            </a:r>
            <a:endParaRPr sz="2400">
              <a:latin typeface="Palatino"/>
              <a:ea typeface="Palatino"/>
              <a:cs typeface="Palatino"/>
              <a:sym typeface="Palatino"/>
            </a:endParaRPr>
          </a:p>
        </p:txBody>
      </p:sp>
      <p:pic>
        <p:nvPicPr>
          <p:cNvPr id="311" name="Google Shape;311;g7a71133d84_8_94"/>
          <p:cNvPicPr preferRelativeResize="0"/>
          <p:nvPr/>
        </p:nvPicPr>
        <p:blipFill>
          <a:blip r:embed="rId3">
            <a:alphaModFix/>
          </a:blip>
          <a:stretch>
            <a:fillRect/>
          </a:stretch>
        </p:blipFill>
        <p:spPr>
          <a:xfrm>
            <a:off x="68475" y="535200"/>
            <a:ext cx="8694451" cy="4524726"/>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315"/>
        <p:cNvGrpSpPr/>
        <p:nvPr/>
      </p:nvGrpSpPr>
      <p:grpSpPr>
        <a:xfrm>
          <a:off x="0" y="0"/>
          <a:ext cx="0" cy="0"/>
          <a:chOff x="0" y="0"/>
          <a:chExt cx="0" cy="0"/>
        </a:xfrm>
      </p:grpSpPr>
      <p:graphicFrame>
        <p:nvGraphicFramePr>
          <p:cNvPr id="316" name="Google Shape;316;g7a71133d84_0_18"/>
          <p:cNvGraphicFramePr/>
          <p:nvPr/>
        </p:nvGraphicFramePr>
        <p:xfrm>
          <a:off x="0" y="628680"/>
          <a:ext cx="3000000" cy="3000000"/>
        </p:xfrm>
        <a:graphic>
          <a:graphicData uri="http://schemas.openxmlformats.org/drawingml/2006/table">
            <a:tbl>
              <a:tblPr>
                <a:noFill/>
                <a:tableStyleId>{E47524D7-2335-4AB9-8CF1-0D968FAC3876}</a:tableStyleId>
              </a:tblPr>
              <a:tblGrid>
                <a:gridCol w="2084975">
                  <a:extLst>
                    <a:ext uri="{9D8B030D-6E8A-4147-A177-3AD203B41FA5}">
                      <a16:colId xmlns:a16="http://schemas.microsoft.com/office/drawing/2014/main" val="20000"/>
                    </a:ext>
                  </a:extLst>
                </a:gridCol>
                <a:gridCol w="841075">
                  <a:extLst>
                    <a:ext uri="{9D8B030D-6E8A-4147-A177-3AD203B41FA5}">
                      <a16:colId xmlns:a16="http://schemas.microsoft.com/office/drawing/2014/main" val="20001"/>
                    </a:ext>
                  </a:extLst>
                </a:gridCol>
                <a:gridCol w="718050">
                  <a:extLst>
                    <a:ext uri="{9D8B030D-6E8A-4147-A177-3AD203B41FA5}">
                      <a16:colId xmlns:a16="http://schemas.microsoft.com/office/drawing/2014/main" val="20002"/>
                    </a:ext>
                  </a:extLst>
                </a:gridCol>
                <a:gridCol w="778225">
                  <a:extLst>
                    <a:ext uri="{9D8B030D-6E8A-4147-A177-3AD203B41FA5}">
                      <a16:colId xmlns:a16="http://schemas.microsoft.com/office/drawing/2014/main" val="20003"/>
                    </a:ext>
                  </a:extLst>
                </a:gridCol>
                <a:gridCol w="788675">
                  <a:extLst>
                    <a:ext uri="{9D8B030D-6E8A-4147-A177-3AD203B41FA5}">
                      <a16:colId xmlns:a16="http://schemas.microsoft.com/office/drawing/2014/main" val="20004"/>
                    </a:ext>
                  </a:extLst>
                </a:gridCol>
                <a:gridCol w="799175">
                  <a:extLst>
                    <a:ext uri="{9D8B030D-6E8A-4147-A177-3AD203B41FA5}">
                      <a16:colId xmlns:a16="http://schemas.microsoft.com/office/drawing/2014/main" val="20005"/>
                    </a:ext>
                  </a:extLst>
                </a:gridCol>
                <a:gridCol w="788700">
                  <a:extLst>
                    <a:ext uri="{9D8B030D-6E8A-4147-A177-3AD203B41FA5}">
                      <a16:colId xmlns:a16="http://schemas.microsoft.com/office/drawing/2014/main" val="20006"/>
                    </a:ext>
                  </a:extLst>
                </a:gridCol>
                <a:gridCol w="746775">
                  <a:extLst>
                    <a:ext uri="{9D8B030D-6E8A-4147-A177-3AD203B41FA5}">
                      <a16:colId xmlns:a16="http://schemas.microsoft.com/office/drawing/2014/main" val="20007"/>
                    </a:ext>
                  </a:extLst>
                </a:gridCol>
                <a:gridCol w="870700">
                  <a:extLst>
                    <a:ext uri="{9D8B030D-6E8A-4147-A177-3AD203B41FA5}">
                      <a16:colId xmlns:a16="http://schemas.microsoft.com/office/drawing/2014/main" val="20008"/>
                    </a:ext>
                  </a:extLst>
                </a:gridCol>
                <a:gridCol w="727650">
                  <a:extLst>
                    <a:ext uri="{9D8B030D-6E8A-4147-A177-3AD203B41FA5}">
                      <a16:colId xmlns:a16="http://schemas.microsoft.com/office/drawing/2014/main" val="20009"/>
                    </a:ext>
                  </a:extLst>
                </a:gridCol>
              </a:tblGrid>
              <a:tr h="615300">
                <a:tc>
                  <a:txBody>
                    <a:bodyPr/>
                    <a:lstStyle/>
                    <a:p>
                      <a:pPr marL="0" lvl="0" indent="0" algn="ctr" rtl="0">
                        <a:spcBef>
                          <a:spcPts val="0"/>
                        </a:spcBef>
                        <a:spcAft>
                          <a:spcPts val="0"/>
                        </a:spcAft>
                        <a:buNone/>
                      </a:pPr>
                      <a:r>
                        <a:rPr lang="en-US" b="1">
                          <a:latin typeface="Palatino"/>
                          <a:ea typeface="Palatino"/>
                          <a:cs typeface="Palatino"/>
                          <a:sym typeface="Palatino"/>
                        </a:rPr>
                        <a:t>Ratio</a:t>
                      </a:r>
                      <a:endParaRPr sz="1200" b="1">
                        <a:latin typeface="Palatino"/>
                        <a:ea typeface="Palatino"/>
                        <a:cs typeface="Palatino"/>
                        <a:sym typeface="Palatino"/>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ctr" rtl="0">
                        <a:spcBef>
                          <a:spcPts val="0"/>
                        </a:spcBef>
                        <a:spcAft>
                          <a:spcPts val="0"/>
                        </a:spcAft>
                        <a:buNone/>
                      </a:pPr>
                      <a:r>
                        <a:rPr lang="en-US" b="1">
                          <a:latin typeface="Palatino"/>
                          <a:ea typeface="Palatino"/>
                          <a:cs typeface="Palatino"/>
                          <a:sym typeface="Palatino"/>
                        </a:rPr>
                        <a:t>2014</a:t>
                      </a:r>
                      <a:endParaRPr sz="1200" b="1">
                        <a:latin typeface="Palatino"/>
                        <a:ea typeface="Palatino"/>
                        <a:cs typeface="Palatino"/>
                        <a:sym typeface="Palatino"/>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ctr" rtl="0">
                        <a:spcBef>
                          <a:spcPts val="0"/>
                        </a:spcBef>
                        <a:spcAft>
                          <a:spcPts val="0"/>
                        </a:spcAft>
                        <a:buNone/>
                      </a:pPr>
                      <a:r>
                        <a:rPr lang="en-US" b="1">
                          <a:latin typeface="Palatino"/>
                          <a:ea typeface="Palatino"/>
                          <a:cs typeface="Palatino"/>
                          <a:sym typeface="Palatino"/>
                        </a:rPr>
                        <a:t>2015</a:t>
                      </a:r>
                      <a:endParaRPr sz="1200" b="1">
                        <a:latin typeface="Palatino"/>
                        <a:ea typeface="Palatino"/>
                        <a:cs typeface="Palatino"/>
                        <a:sym typeface="Palatino"/>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ctr" rtl="0">
                        <a:spcBef>
                          <a:spcPts val="0"/>
                        </a:spcBef>
                        <a:spcAft>
                          <a:spcPts val="0"/>
                        </a:spcAft>
                        <a:buNone/>
                      </a:pPr>
                      <a:r>
                        <a:rPr lang="en-US" b="1">
                          <a:latin typeface="Palatino"/>
                          <a:ea typeface="Palatino"/>
                          <a:cs typeface="Palatino"/>
                          <a:sym typeface="Palatino"/>
                        </a:rPr>
                        <a:t>% +/-</a:t>
                      </a:r>
                      <a:endParaRPr sz="1200" b="1">
                        <a:latin typeface="Palatino"/>
                        <a:ea typeface="Palatino"/>
                        <a:cs typeface="Palatino"/>
                        <a:sym typeface="Palatino"/>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ctr" rtl="0">
                        <a:spcBef>
                          <a:spcPts val="0"/>
                        </a:spcBef>
                        <a:spcAft>
                          <a:spcPts val="0"/>
                        </a:spcAft>
                        <a:buNone/>
                      </a:pPr>
                      <a:r>
                        <a:rPr lang="en-US" b="1">
                          <a:latin typeface="Palatino"/>
                          <a:ea typeface="Palatino"/>
                          <a:cs typeface="Palatino"/>
                          <a:sym typeface="Palatino"/>
                        </a:rPr>
                        <a:t>2016</a:t>
                      </a:r>
                      <a:endParaRPr sz="1200" b="1">
                        <a:latin typeface="Palatino"/>
                        <a:ea typeface="Palatino"/>
                        <a:cs typeface="Palatino"/>
                        <a:sym typeface="Palatino"/>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ctr" rtl="0">
                        <a:spcBef>
                          <a:spcPts val="0"/>
                        </a:spcBef>
                        <a:spcAft>
                          <a:spcPts val="0"/>
                        </a:spcAft>
                        <a:buNone/>
                      </a:pPr>
                      <a:r>
                        <a:rPr lang="en-US" b="1">
                          <a:latin typeface="Palatino"/>
                          <a:ea typeface="Palatino"/>
                          <a:cs typeface="Palatino"/>
                          <a:sym typeface="Palatino"/>
                        </a:rPr>
                        <a:t>% +/-</a:t>
                      </a:r>
                      <a:endParaRPr b="1">
                        <a:latin typeface="Palatino"/>
                        <a:ea typeface="Palatino"/>
                        <a:cs typeface="Palatino"/>
                        <a:sym typeface="Palatino"/>
                      </a:endParaRPr>
                    </a:p>
                    <a:p>
                      <a:pPr marL="0" lvl="0" indent="0" algn="ctr" rtl="0">
                        <a:spcBef>
                          <a:spcPts val="0"/>
                        </a:spcBef>
                        <a:spcAft>
                          <a:spcPts val="0"/>
                        </a:spcAft>
                        <a:buNone/>
                      </a:pPr>
                      <a:endParaRPr sz="1200" b="1">
                        <a:latin typeface="Palatino"/>
                        <a:ea typeface="Palatino"/>
                        <a:cs typeface="Palatino"/>
                        <a:sym typeface="Palatino"/>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ctr" rtl="0">
                        <a:spcBef>
                          <a:spcPts val="0"/>
                        </a:spcBef>
                        <a:spcAft>
                          <a:spcPts val="0"/>
                        </a:spcAft>
                        <a:buNone/>
                      </a:pPr>
                      <a:r>
                        <a:rPr lang="en-US" b="1">
                          <a:latin typeface="Palatino"/>
                          <a:ea typeface="Palatino"/>
                          <a:cs typeface="Palatino"/>
                          <a:sym typeface="Palatino"/>
                        </a:rPr>
                        <a:t>2017</a:t>
                      </a:r>
                      <a:endParaRPr sz="1200" b="1">
                        <a:latin typeface="Palatino"/>
                        <a:ea typeface="Palatino"/>
                        <a:cs typeface="Palatino"/>
                        <a:sym typeface="Palatino"/>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ctr" rtl="0">
                        <a:spcBef>
                          <a:spcPts val="0"/>
                        </a:spcBef>
                        <a:spcAft>
                          <a:spcPts val="0"/>
                        </a:spcAft>
                        <a:buNone/>
                      </a:pPr>
                      <a:r>
                        <a:rPr lang="en-US" b="1">
                          <a:latin typeface="Palatino"/>
                          <a:ea typeface="Palatino"/>
                          <a:cs typeface="Palatino"/>
                          <a:sym typeface="Palatino"/>
                        </a:rPr>
                        <a:t>% +/-</a:t>
                      </a:r>
                      <a:endParaRPr sz="1200" b="1">
                        <a:latin typeface="Palatino"/>
                        <a:ea typeface="Palatino"/>
                        <a:cs typeface="Palatino"/>
                        <a:sym typeface="Palatino"/>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ctr" rtl="0">
                        <a:spcBef>
                          <a:spcPts val="0"/>
                        </a:spcBef>
                        <a:spcAft>
                          <a:spcPts val="0"/>
                        </a:spcAft>
                        <a:buNone/>
                      </a:pPr>
                      <a:r>
                        <a:rPr lang="en-US" b="1">
                          <a:latin typeface="Palatino"/>
                          <a:ea typeface="Palatino"/>
                          <a:cs typeface="Palatino"/>
                          <a:sym typeface="Palatino"/>
                        </a:rPr>
                        <a:t>2018</a:t>
                      </a:r>
                      <a:endParaRPr sz="1200" b="1">
                        <a:latin typeface="Palatino"/>
                        <a:ea typeface="Palatino"/>
                        <a:cs typeface="Palatino"/>
                        <a:sym typeface="Palatino"/>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ctr" rtl="0">
                        <a:spcBef>
                          <a:spcPts val="0"/>
                        </a:spcBef>
                        <a:spcAft>
                          <a:spcPts val="0"/>
                        </a:spcAft>
                        <a:buNone/>
                      </a:pPr>
                      <a:r>
                        <a:rPr lang="en-US" b="1">
                          <a:latin typeface="Palatino"/>
                          <a:ea typeface="Palatino"/>
                          <a:cs typeface="Palatino"/>
                          <a:sym typeface="Palatino"/>
                        </a:rPr>
                        <a:t>% +/-</a:t>
                      </a:r>
                      <a:endParaRPr sz="1200" b="1">
                        <a:latin typeface="Palatino"/>
                        <a:ea typeface="Palatino"/>
                        <a:cs typeface="Palatino"/>
                        <a:sym typeface="Palatino"/>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0"/>
                  </a:ext>
                </a:extLst>
              </a:tr>
              <a:tr h="353700">
                <a:tc>
                  <a:txBody>
                    <a:bodyPr/>
                    <a:lstStyle/>
                    <a:p>
                      <a:pPr marL="0" lvl="0" indent="0" algn="l" rtl="0">
                        <a:spcBef>
                          <a:spcPts val="0"/>
                        </a:spcBef>
                        <a:spcAft>
                          <a:spcPts val="0"/>
                        </a:spcAft>
                        <a:buNone/>
                      </a:pPr>
                      <a:r>
                        <a:rPr lang="en-US" sz="1200">
                          <a:latin typeface="Palatino"/>
                          <a:ea typeface="Palatino"/>
                          <a:cs typeface="Palatino"/>
                          <a:sym typeface="Palatino"/>
                        </a:rPr>
                        <a:t>Sales increase</a:t>
                      </a:r>
                      <a:endParaRPr sz="1200">
                        <a:latin typeface="Palatino"/>
                        <a:ea typeface="Palatino"/>
                        <a:cs typeface="Palatino"/>
                        <a:sym typeface="Palatino"/>
                      </a:endParaRPr>
                    </a:p>
                  </a:txBody>
                  <a:tcPr marL="91425" marR="91425" marT="91425" marB="91425">
                    <a:lnT w="9525" cap="flat" cmpd="sng">
                      <a:solidFill>
                        <a:srgbClr val="9E9E9E"/>
                      </a:solidFill>
                      <a:prstDash val="solid"/>
                      <a:round/>
                      <a:headEnd type="none" w="sm" len="sm"/>
                      <a:tailEnd type="none" w="sm" len="sm"/>
                    </a:lnT>
                  </a:tcPr>
                </a:tc>
                <a:tc>
                  <a:txBody>
                    <a:bodyPr/>
                    <a:lstStyle/>
                    <a:p>
                      <a:pPr marL="0" lvl="0" indent="0" algn="l" rtl="0">
                        <a:spcBef>
                          <a:spcPts val="0"/>
                        </a:spcBef>
                        <a:spcAft>
                          <a:spcPts val="0"/>
                        </a:spcAft>
                        <a:buNone/>
                      </a:pPr>
                      <a:endParaRPr sz="1200">
                        <a:latin typeface="Palatino"/>
                        <a:ea typeface="Palatino"/>
                        <a:cs typeface="Palatino"/>
                        <a:sym typeface="Palatino"/>
                      </a:endParaRPr>
                    </a:p>
                  </a:txBody>
                  <a:tcPr marL="91425" marR="91425" marT="91425" marB="91425">
                    <a:lnT w="9525" cap="flat" cmpd="sng">
                      <a:solidFill>
                        <a:srgbClr val="9E9E9E"/>
                      </a:solidFill>
                      <a:prstDash val="solid"/>
                      <a:round/>
                      <a:headEnd type="none" w="sm" len="sm"/>
                      <a:tailEnd type="none" w="sm" len="sm"/>
                    </a:lnT>
                  </a:tcPr>
                </a:tc>
                <a:tc>
                  <a:txBody>
                    <a:bodyPr/>
                    <a:lstStyle/>
                    <a:p>
                      <a:pPr marL="0" lvl="0" indent="0" algn="l" rtl="0">
                        <a:spcBef>
                          <a:spcPts val="0"/>
                        </a:spcBef>
                        <a:spcAft>
                          <a:spcPts val="0"/>
                        </a:spcAft>
                        <a:buNone/>
                      </a:pPr>
                      <a:endParaRPr sz="1200">
                        <a:latin typeface="Palatino"/>
                        <a:ea typeface="Palatino"/>
                        <a:cs typeface="Palatino"/>
                        <a:sym typeface="Palatino"/>
                      </a:endParaRPr>
                    </a:p>
                  </a:txBody>
                  <a:tcPr marL="91425" marR="91425" marT="91425" marB="91425">
                    <a:lnT w="9525" cap="flat" cmpd="sng">
                      <a:solidFill>
                        <a:srgbClr val="9E9E9E"/>
                      </a:solidFill>
                      <a:prstDash val="solid"/>
                      <a:round/>
                      <a:headEnd type="none" w="sm" len="sm"/>
                      <a:tailEnd type="none" w="sm" len="sm"/>
                    </a:lnT>
                  </a:tcPr>
                </a:tc>
                <a:tc>
                  <a:txBody>
                    <a:bodyPr/>
                    <a:lstStyle/>
                    <a:p>
                      <a:pPr marL="0" lvl="0" indent="0" algn="l" rtl="0">
                        <a:spcBef>
                          <a:spcPts val="0"/>
                        </a:spcBef>
                        <a:spcAft>
                          <a:spcPts val="0"/>
                        </a:spcAft>
                        <a:buNone/>
                      </a:pPr>
                      <a:endParaRPr sz="1200">
                        <a:latin typeface="Palatino"/>
                        <a:ea typeface="Palatino"/>
                        <a:cs typeface="Palatino"/>
                        <a:sym typeface="Palatino"/>
                      </a:endParaRPr>
                    </a:p>
                  </a:txBody>
                  <a:tcPr marL="91425" marR="91425" marT="91425" marB="91425">
                    <a:lnT w="9525" cap="flat" cmpd="sng">
                      <a:solidFill>
                        <a:srgbClr val="9E9E9E"/>
                      </a:solidFill>
                      <a:prstDash val="solid"/>
                      <a:round/>
                      <a:headEnd type="none" w="sm" len="sm"/>
                      <a:tailEnd type="none" w="sm" len="sm"/>
                    </a:lnT>
                  </a:tcPr>
                </a:tc>
                <a:tc>
                  <a:txBody>
                    <a:bodyPr/>
                    <a:lstStyle/>
                    <a:p>
                      <a:pPr marL="0" lvl="0" indent="0" algn="l" rtl="0">
                        <a:spcBef>
                          <a:spcPts val="0"/>
                        </a:spcBef>
                        <a:spcAft>
                          <a:spcPts val="0"/>
                        </a:spcAft>
                        <a:buNone/>
                      </a:pPr>
                      <a:endParaRPr sz="1200">
                        <a:latin typeface="Palatino"/>
                        <a:ea typeface="Palatino"/>
                        <a:cs typeface="Palatino"/>
                        <a:sym typeface="Palatino"/>
                      </a:endParaRPr>
                    </a:p>
                  </a:txBody>
                  <a:tcPr marL="91425" marR="91425" marT="91425" marB="91425">
                    <a:lnT w="9525" cap="flat" cmpd="sng">
                      <a:solidFill>
                        <a:srgbClr val="9E9E9E"/>
                      </a:solidFill>
                      <a:prstDash val="solid"/>
                      <a:round/>
                      <a:headEnd type="none" w="sm" len="sm"/>
                      <a:tailEnd type="none" w="sm" len="sm"/>
                    </a:lnT>
                  </a:tcPr>
                </a:tc>
                <a:tc>
                  <a:txBody>
                    <a:bodyPr/>
                    <a:lstStyle/>
                    <a:p>
                      <a:pPr marL="0" lvl="0" indent="0" algn="l" rtl="0">
                        <a:spcBef>
                          <a:spcPts val="0"/>
                        </a:spcBef>
                        <a:spcAft>
                          <a:spcPts val="0"/>
                        </a:spcAft>
                        <a:buNone/>
                      </a:pPr>
                      <a:endParaRPr sz="1200">
                        <a:latin typeface="Palatino"/>
                        <a:ea typeface="Palatino"/>
                        <a:cs typeface="Palatino"/>
                        <a:sym typeface="Palatino"/>
                      </a:endParaRPr>
                    </a:p>
                  </a:txBody>
                  <a:tcPr marL="91425" marR="91425" marT="91425" marB="91425">
                    <a:lnT w="9525" cap="flat" cmpd="sng">
                      <a:solidFill>
                        <a:srgbClr val="9E9E9E"/>
                      </a:solidFill>
                      <a:prstDash val="solid"/>
                      <a:round/>
                      <a:headEnd type="none" w="sm" len="sm"/>
                      <a:tailEnd type="none" w="sm" len="sm"/>
                    </a:lnT>
                  </a:tcPr>
                </a:tc>
                <a:tc>
                  <a:txBody>
                    <a:bodyPr/>
                    <a:lstStyle/>
                    <a:p>
                      <a:pPr marL="0" lvl="0" indent="0" algn="l" rtl="0">
                        <a:spcBef>
                          <a:spcPts val="0"/>
                        </a:spcBef>
                        <a:spcAft>
                          <a:spcPts val="0"/>
                        </a:spcAft>
                        <a:buNone/>
                      </a:pPr>
                      <a:endParaRPr sz="1200">
                        <a:latin typeface="Palatino"/>
                        <a:ea typeface="Palatino"/>
                        <a:cs typeface="Palatino"/>
                        <a:sym typeface="Palatino"/>
                      </a:endParaRPr>
                    </a:p>
                  </a:txBody>
                  <a:tcPr marL="91425" marR="91425" marT="91425" marB="91425">
                    <a:lnT w="9525" cap="flat" cmpd="sng">
                      <a:solidFill>
                        <a:srgbClr val="9E9E9E"/>
                      </a:solidFill>
                      <a:prstDash val="solid"/>
                      <a:round/>
                      <a:headEnd type="none" w="sm" len="sm"/>
                      <a:tailEnd type="none" w="sm" len="sm"/>
                    </a:lnT>
                  </a:tcPr>
                </a:tc>
                <a:tc>
                  <a:txBody>
                    <a:bodyPr/>
                    <a:lstStyle/>
                    <a:p>
                      <a:pPr marL="0" lvl="0" indent="0" algn="l" rtl="0">
                        <a:spcBef>
                          <a:spcPts val="0"/>
                        </a:spcBef>
                        <a:spcAft>
                          <a:spcPts val="0"/>
                        </a:spcAft>
                        <a:buNone/>
                      </a:pPr>
                      <a:endParaRPr sz="1200">
                        <a:latin typeface="Palatino"/>
                        <a:ea typeface="Palatino"/>
                        <a:cs typeface="Palatino"/>
                        <a:sym typeface="Palatino"/>
                      </a:endParaRPr>
                    </a:p>
                  </a:txBody>
                  <a:tcPr marL="91425" marR="91425" marT="91425" marB="91425">
                    <a:lnT w="9525" cap="flat" cmpd="sng">
                      <a:solidFill>
                        <a:srgbClr val="9E9E9E"/>
                      </a:solidFill>
                      <a:prstDash val="solid"/>
                      <a:round/>
                      <a:headEnd type="none" w="sm" len="sm"/>
                      <a:tailEnd type="none" w="sm" len="sm"/>
                    </a:lnT>
                  </a:tcPr>
                </a:tc>
                <a:tc>
                  <a:txBody>
                    <a:bodyPr/>
                    <a:lstStyle/>
                    <a:p>
                      <a:pPr marL="0" lvl="0" indent="0" algn="l" rtl="0">
                        <a:spcBef>
                          <a:spcPts val="0"/>
                        </a:spcBef>
                        <a:spcAft>
                          <a:spcPts val="0"/>
                        </a:spcAft>
                        <a:buNone/>
                      </a:pPr>
                      <a:endParaRPr sz="1200">
                        <a:latin typeface="Palatino"/>
                        <a:ea typeface="Palatino"/>
                        <a:cs typeface="Palatino"/>
                        <a:sym typeface="Palatino"/>
                      </a:endParaRPr>
                    </a:p>
                  </a:txBody>
                  <a:tcPr marL="91425" marR="91425" marT="91425" marB="91425">
                    <a:lnT w="9525" cap="flat" cmpd="sng">
                      <a:solidFill>
                        <a:srgbClr val="9E9E9E"/>
                      </a:solidFill>
                      <a:prstDash val="solid"/>
                      <a:round/>
                      <a:headEnd type="none" w="sm" len="sm"/>
                      <a:tailEnd type="none" w="sm" len="sm"/>
                    </a:lnT>
                  </a:tcPr>
                </a:tc>
                <a:tc>
                  <a:txBody>
                    <a:bodyPr/>
                    <a:lstStyle/>
                    <a:p>
                      <a:pPr marL="0" lvl="0" indent="0" algn="l" rtl="0">
                        <a:spcBef>
                          <a:spcPts val="0"/>
                        </a:spcBef>
                        <a:spcAft>
                          <a:spcPts val="0"/>
                        </a:spcAft>
                        <a:buNone/>
                      </a:pPr>
                      <a:endParaRPr sz="1200">
                        <a:latin typeface="Palatino"/>
                        <a:ea typeface="Palatino"/>
                        <a:cs typeface="Palatino"/>
                        <a:sym typeface="Palatino"/>
                      </a:endParaRPr>
                    </a:p>
                  </a:txBody>
                  <a:tcPr marL="91425" marR="91425" marT="91425" marB="91425">
                    <a:lnT w="9525" cap="flat" cmpd="sng">
                      <a:solidFill>
                        <a:srgbClr val="9E9E9E"/>
                      </a:solidFill>
                      <a:prstDash val="solid"/>
                      <a:round/>
                      <a:headEnd type="none" w="sm" len="sm"/>
                      <a:tailEnd type="none" w="sm" len="sm"/>
                    </a:lnT>
                  </a:tcPr>
                </a:tc>
                <a:extLst>
                  <a:ext uri="{0D108BD9-81ED-4DB2-BD59-A6C34878D82A}">
                    <a16:rowId xmlns:a16="http://schemas.microsoft.com/office/drawing/2014/main" val="10001"/>
                  </a:ext>
                </a:extLst>
              </a:tr>
              <a:tr h="395625">
                <a:tc>
                  <a:txBody>
                    <a:bodyPr/>
                    <a:lstStyle/>
                    <a:p>
                      <a:pPr marL="0" lvl="0" indent="0" algn="l" rtl="0">
                        <a:spcBef>
                          <a:spcPts val="0"/>
                        </a:spcBef>
                        <a:spcAft>
                          <a:spcPts val="0"/>
                        </a:spcAft>
                        <a:buNone/>
                      </a:pPr>
                      <a:r>
                        <a:rPr lang="en-US" sz="1200">
                          <a:latin typeface="Palatino"/>
                          <a:ea typeface="Palatino"/>
                          <a:cs typeface="Palatino"/>
                          <a:sym typeface="Palatino"/>
                        </a:rPr>
                        <a:t>Earnings per share</a:t>
                      </a:r>
                      <a:endParaRPr sz="1200">
                        <a:latin typeface="Palatino"/>
                        <a:ea typeface="Palatino"/>
                        <a:cs typeface="Palatino"/>
                        <a:sym typeface="Palatino"/>
                      </a:endParaRPr>
                    </a:p>
                  </a:txBody>
                  <a:tcPr marL="91425" marR="91425" marT="91425" marB="91425"/>
                </a:tc>
                <a:tc>
                  <a:txBody>
                    <a:bodyPr/>
                    <a:lstStyle/>
                    <a:p>
                      <a:pPr marL="0" lvl="0" indent="0" algn="l" rtl="0">
                        <a:spcBef>
                          <a:spcPts val="0"/>
                        </a:spcBef>
                        <a:spcAft>
                          <a:spcPts val="0"/>
                        </a:spcAft>
                        <a:buNone/>
                      </a:pPr>
                      <a:r>
                        <a:rPr lang="en-US" sz="1200">
                          <a:latin typeface="Palatino"/>
                          <a:ea typeface="Palatino"/>
                          <a:cs typeface="Palatino"/>
                          <a:sym typeface="Palatino"/>
                        </a:rPr>
                        <a:t>1.35</a:t>
                      </a:r>
                      <a:endParaRPr sz="1200">
                        <a:latin typeface="Palatino"/>
                        <a:ea typeface="Palatino"/>
                        <a:cs typeface="Palatino"/>
                        <a:sym typeface="Palatino"/>
                      </a:endParaRPr>
                    </a:p>
                  </a:txBody>
                  <a:tcPr marL="91425" marR="91425" marT="91425" marB="91425"/>
                </a:tc>
                <a:tc>
                  <a:txBody>
                    <a:bodyPr/>
                    <a:lstStyle/>
                    <a:p>
                      <a:pPr marL="0" lvl="0" indent="0" algn="l" rtl="0">
                        <a:spcBef>
                          <a:spcPts val="0"/>
                        </a:spcBef>
                        <a:spcAft>
                          <a:spcPts val="0"/>
                        </a:spcAft>
                        <a:buNone/>
                      </a:pPr>
                      <a:r>
                        <a:rPr lang="en-US" sz="1200">
                          <a:latin typeface="Palatino"/>
                          <a:ea typeface="Palatino"/>
                          <a:cs typeface="Palatino"/>
                          <a:sym typeface="Palatino"/>
                        </a:rPr>
                        <a:t>1.82</a:t>
                      </a:r>
                      <a:endParaRPr sz="1200">
                        <a:latin typeface="Palatino"/>
                        <a:ea typeface="Palatino"/>
                        <a:cs typeface="Palatino"/>
                        <a:sym typeface="Palatino"/>
                      </a:endParaRPr>
                    </a:p>
                  </a:txBody>
                  <a:tcPr marL="91425" marR="91425" marT="91425" marB="91425"/>
                </a:tc>
                <a:tc>
                  <a:txBody>
                    <a:bodyPr/>
                    <a:lstStyle/>
                    <a:p>
                      <a:pPr marL="0" lvl="0" indent="0" algn="l" rtl="0">
                        <a:spcBef>
                          <a:spcPts val="0"/>
                        </a:spcBef>
                        <a:spcAft>
                          <a:spcPts val="0"/>
                        </a:spcAft>
                        <a:buNone/>
                      </a:pPr>
                      <a:endParaRPr sz="1200">
                        <a:latin typeface="Palatino"/>
                        <a:ea typeface="Palatino"/>
                        <a:cs typeface="Palatino"/>
                        <a:sym typeface="Palatino"/>
                      </a:endParaRPr>
                    </a:p>
                  </a:txBody>
                  <a:tcPr marL="91425" marR="91425" marT="91425" marB="91425"/>
                </a:tc>
                <a:tc>
                  <a:txBody>
                    <a:bodyPr/>
                    <a:lstStyle/>
                    <a:p>
                      <a:pPr marL="0" lvl="0" indent="0" algn="l" rtl="0">
                        <a:spcBef>
                          <a:spcPts val="0"/>
                        </a:spcBef>
                        <a:spcAft>
                          <a:spcPts val="0"/>
                        </a:spcAft>
                        <a:buNone/>
                      </a:pPr>
                      <a:r>
                        <a:rPr lang="en-US" sz="1200">
                          <a:latin typeface="Palatino"/>
                          <a:ea typeface="Palatino"/>
                          <a:cs typeface="Palatino"/>
                          <a:sym typeface="Palatino"/>
                        </a:rPr>
                        <a:t>1.90</a:t>
                      </a:r>
                      <a:endParaRPr sz="1200">
                        <a:latin typeface="Palatino"/>
                        <a:ea typeface="Palatino"/>
                        <a:cs typeface="Palatino"/>
                        <a:sym typeface="Palatino"/>
                      </a:endParaRPr>
                    </a:p>
                  </a:txBody>
                  <a:tcPr marL="91425" marR="91425" marT="91425" marB="91425"/>
                </a:tc>
                <a:tc>
                  <a:txBody>
                    <a:bodyPr/>
                    <a:lstStyle/>
                    <a:p>
                      <a:pPr marL="0" lvl="0" indent="0" algn="l" rtl="0">
                        <a:spcBef>
                          <a:spcPts val="0"/>
                        </a:spcBef>
                        <a:spcAft>
                          <a:spcPts val="0"/>
                        </a:spcAft>
                        <a:buNone/>
                      </a:pPr>
                      <a:endParaRPr sz="1200">
                        <a:latin typeface="Palatino"/>
                        <a:ea typeface="Palatino"/>
                        <a:cs typeface="Palatino"/>
                        <a:sym typeface="Palatino"/>
                      </a:endParaRPr>
                    </a:p>
                  </a:txBody>
                  <a:tcPr marL="91425" marR="91425" marT="91425" marB="91425"/>
                </a:tc>
                <a:tc>
                  <a:txBody>
                    <a:bodyPr/>
                    <a:lstStyle/>
                    <a:p>
                      <a:pPr marL="0" lvl="0" indent="0" algn="l" rtl="0">
                        <a:spcBef>
                          <a:spcPts val="0"/>
                        </a:spcBef>
                        <a:spcAft>
                          <a:spcPts val="0"/>
                        </a:spcAft>
                        <a:buNone/>
                      </a:pPr>
                      <a:r>
                        <a:rPr lang="en-US" sz="1200">
                          <a:latin typeface="Palatino"/>
                          <a:ea typeface="Palatino"/>
                          <a:cs typeface="Palatino"/>
                          <a:sym typeface="Palatino"/>
                        </a:rPr>
                        <a:t>1.97</a:t>
                      </a:r>
                      <a:endParaRPr sz="1200">
                        <a:latin typeface="Palatino"/>
                        <a:ea typeface="Palatino"/>
                        <a:cs typeface="Palatino"/>
                        <a:sym typeface="Palatino"/>
                      </a:endParaRPr>
                    </a:p>
                  </a:txBody>
                  <a:tcPr marL="91425" marR="91425" marT="91425" marB="91425"/>
                </a:tc>
                <a:tc>
                  <a:txBody>
                    <a:bodyPr/>
                    <a:lstStyle/>
                    <a:p>
                      <a:pPr marL="0" lvl="0" indent="0" algn="l" rtl="0">
                        <a:spcBef>
                          <a:spcPts val="0"/>
                        </a:spcBef>
                        <a:spcAft>
                          <a:spcPts val="0"/>
                        </a:spcAft>
                        <a:buNone/>
                      </a:pPr>
                      <a:endParaRPr sz="1200">
                        <a:latin typeface="Palatino"/>
                        <a:ea typeface="Palatino"/>
                        <a:cs typeface="Palatino"/>
                        <a:sym typeface="Palatino"/>
                      </a:endParaRPr>
                    </a:p>
                  </a:txBody>
                  <a:tcPr marL="91425" marR="91425" marT="91425" marB="91425"/>
                </a:tc>
                <a:tc>
                  <a:txBody>
                    <a:bodyPr/>
                    <a:lstStyle/>
                    <a:p>
                      <a:pPr marL="0" lvl="0" indent="0" algn="l" rtl="0">
                        <a:spcBef>
                          <a:spcPts val="0"/>
                        </a:spcBef>
                        <a:spcAft>
                          <a:spcPts val="0"/>
                        </a:spcAft>
                        <a:buNone/>
                      </a:pPr>
                      <a:r>
                        <a:rPr lang="en-US" sz="1200">
                          <a:latin typeface="Palatino"/>
                          <a:ea typeface="Palatino"/>
                          <a:cs typeface="Palatino"/>
                          <a:sym typeface="Palatino"/>
                        </a:rPr>
                        <a:t>3.24</a:t>
                      </a:r>
                      <a:endParaRPr sz="1200">
                        <a:latin typeface="Palatino"/>
                        <a:ea typeface="Palatino"/>
                        <a:cs typeface="Palatino"/>
                        <a:sym typeface="Palatino"/>
                      </a:endParaRPr>
                    </a:p>
                  </a:txBody>
                  <a:tcPr marL="91425" marR="91425" marT="91425" marB="91425"/>
                </a:tc>
                <a:tc>
                  <a:txBody>
                    <a:bodyPr/>
                    <a:lstStyle/>
                    <a:p>
                      <a:pPr marL="0" lvl="0" indent="0" algn="l" rtl="0">
                        <a:spcBef>
                          <a:spcPts val="0"/>
                        </a:spcBef>
                        <a:spcAft>
                          <a:spcPts val="0"/>
                        </a:spcAft>
                        <a:buNone/>
                      </a:pPr>
                      <a:endParaRPr sz="1200">
                        <a:latin typeface="Palatino"/>
                        <a:ea typeface="Palatino"/>
                        <a:cs typeface="Palatino"/>
                        <a:sym typeface="Palatino"/>
                      </a:endParaRPr>
                    </a:p>
                  </a:txBody>
                  <a:tcPr marL="91425" marR="91425" marT="91425" marB="91425"/>
                </a:tc>
                <a:extLst>
                  <a:ext uri="{0D108BD9-81ED-4DB2-BD59-A6C34878D82A}">
                    <a16:rowId xmlns:a16="http://schemas.microsoft.com/office/drawing/2014/main" val="10002"/>
                  </a:ext>
                </a:extLst>
              </a:tr>
              <a:tr h="395625">
                <a:tc>
                  <a:txBody>
                    <a:bodyPr/>
                    <a:lstStyle/>
                    <a:p>
                      <a:pPr marL="0" lvl="0" indent="0" algn="l" rtl="0">
                        <a:spcBef>
                          <a:spcPts val="0"/>
                        </a:spcBef>
                        <a:spcAft>
                          <a:spcPts val="0"/>
                        </a:spcAft>
                        <a:buNone/>
                      </a:pPr>
                      <a:r>
                        <a:rPr lang="en-US" sz="1200">
                          <a:latin typeface="Palatino"/>
                          <a:ea typeface="Palatino"/>
                          <a:cs typeface="Palatino"/>
                          <a:sym typeface="Palatino"/>
                        </a:rPr>
                        <a:t>Dividends payout ratio</a:t>
                      </a:r>
                      <a:endParaRPr sz="1200">
                        <a:latin typeface="Palatino"/>
                        <a:ea typeface="Palatino"/>
                        <a:cs typeface="Palatino"/>
                        <a:sym typeface="Palatino"/>
                      </a:endParaRPr>
                    </a:p>
                  </a:txBody>
                  <a:tcPr marL="91425" marR="91425" marT="91425" marB="91425">
                    <a:lnB w="9525" cap="flat" cmpd="sng">
                      <a:solidFill>
                        <a:srgbClr val="9E9E9E"/>
                      </a:solidFill>
                      <a:prstDash val="solid"/>
                      <a:round/>
                      <a:headEnd type="none" w="sm" len="sm"/>
                      <a:tailEnd type="none" w="sm" len="sm"/>
                    </a:lnB>
                  </a:tcPr>
                </a:tc>
                <a:tc>
                  <a:txBody>
                    <a:bodyPr/>
                    <a:lstStyle/>
                    <a:p>
                      <a:pPr marL="0" lvl="0" indent="0" algn="l" rtl="0">
                        <a:spcBef>
                          <a:spcPts val="0"/>
                        </a:spcBef>
                        <a:spcAft>
                          <a:spcPts val="0"/>
                        </a:spcAft>
                        <a:buNone/>
                      </a:pPr>
                      <a:endParaRPr sz="1200">
                        <a:latin typeface="Palatino"/>
                        <a:ea typeface="Palatino"/>
                        <a:cs typeface="Palatino"/>
                        <a:sym typeface="Palatino"/>
                      </a:endParaRPr>
                    </a:p>
                  </a:txBody>
                  <a:tcPr marL="91425" marR="91425" marT="91425" marB="91425">
                    <a:lnB w="9525" cap="flat" cmpd="sng">
                      <a:solidFill>
                        <a:srgbClr val="9E9E9E"/>
                      </a:solidFill>
                      <a:prstDash val="solid"/>
                      <a:round/>
                      <a:headEnd type="none" w="sm" len="sm"/>
                      <a:tailEnd type="none" w="sm" len="sm"/>
                    </a:lnB>
                  </a:tcPr>
                </a:tc>
                <a:tc>
                  <a:txBody>
                    <a:bodyPr/>
                    <a:lstStyle/>
                    <a:p>
                      <a:pPr marL="0" lvl="0" indent="0" algn="l" rtl="0">
                        <a:spcBef>
                          <a:spcPts val="0"/>
                        </a:spcBef>
                        <a:spcAft>
                          <a:spcPts val="0"/>
                        </a:spcAft>
                        <a:buNone/>
                      </a:pPr>
                      <a:endParaRPr sz="1200">
                        <a:latin typeface="Palatino"/>
                        <a:ea typeface="Palatino"/>
                        <a:cs typeface="Palatino"/>
                        <a:sym typeface="Palatino"/>
                      </a:endParaRPr>
                    </a:p>
                  </a:txBody>
                  <a:tcPr marL="91425" marR="91425" marT="91425" marB="91425">
                    <a:lnB w="9525" cap="flat" cmpd="sng">
                      <a:solidFill>
                        <a:srgbClr val="9E9E9E"/>
                      </a:solidFill>
                      <a:prstDash val="solid"/>
                      <a:round/>
                      <a:headEnd type="none" w="sm" len="sm"/>
                      <a:tailEnd type="none" w="sm" len="sm"/>
                    </a:lnB>
                  </a:tcPr>
                </a:tc>
                <a:tc>
                  <a:txBody>
                    <a:bodyPr/>
                    <a:lstStyle/>
                    <a:p>
                      <a:pPr marL="0" lvl="0" indent="0" algn="l" rtl="0">
                        <a:spcBef>
                          <a:spcPts val="0"/>
                        </a:spcBef>
                        <a:spcAft>
                          <a:spcPts val="0"/>
                        </a:spcAft>
                        <a:buNone/>
                      </a:pPr>
                      <a:endParaRPr sz="1200">
                        <a:latin typeface="Palatino"/>
                        <a:ea typeface="Palatino"/>
                        <a:cs typeface="Palatino"/>
                        <a:sym typeface="Palatino"/>
                      </a:endParaRPr>
                    </a:p>
                  </a:txBody>
                  <a:tcPr marL="91425" marR="91425" marT="91425" marB="91425">
                    <a:lnB w="9525" cap="flat" cmpd="sng">
                      <a:solidFill>
                        <a:srgbClr val="9E9E9E"/>
                      </a:solidFill>
                      <a:prstDash val="solid"/>
                      <a:round/>
                      <a:headEnd type="none" w="sm" len="sm"/>
                      <a:tailEnd type="none" w="sm" len="sm"/>
                    </a:lnB>
                  </a:tcPr>
                </a:tc>
                <a:tc>
                  <a:txBody>
                    <a:bodyPr/>
                    <a:lstStyle/>
                    <a:p>
                      <a:pPr marL="0" lvl="0" indent="0" algn="l" rtl="0">
                        <a:spcBef>
                          <a:spcPts val="0"/>
                        </a:spcBef>
                        <a:spcAft>
                          <a:spcPts val="0"/>
                        </a:spcAft>
                        <a:buNone/>
                      </a:pPr>
                      <a:endParaRPr sz="1200">
                        <a:latin typeface="Palatino"/>
                        <a:ea typeface="Palatino"/>
                        <a:cs typeface="Palatino"/>
                        <a:sym typeface="Palatino"/>
                      </a:endParaRPr>
                    </a:p>
                  </a:txBody>
                  <a:tcPr marL="91425" marR="91425" marT="91425" marB="91425">
                    <a:lnB w="9525" cap="flat" cmpd="sng">
                      <a:solidFill>
                        <a:srgbClr val="9E9E9E"/>
                      </a:solidFill>
                      <a:prstDash val="solid"/>
                      <a:round/>
                      <a:headEnd type="none" w="sm" len="sm"/>
                      <a:tailEnd type="none" w="sm" len="sm"/>
                    </a:lnB>
                  </a:tcPr>
                </a:tc>
                <a:tc>
                  <a:txBody>
                    <a:bodyPr/>
                    <a:lstStyle/>
                    <a:p>
                      <a:pPr marL="0" lvl="0" indent="0" algn="l" rtl="0">
                        <a:spcBef>
                          <a:spcPts val="0"/>
                        </a:spcBef>
                        <a:spcAft>
                          <a:spcPts val="0"/>
                        </a:spcAft>
                        <a:buNone/>
                      </a:pPr>
                      <a:endParaRPr sz="1200">
                        <a:latin typeface="Palatino"/>
                        <a:ea typeface="Palatino"/>
                        <a:cs typeface="Palatino"/>
                        <a:sym typeface="Palatino"/>
                      </a:endParaRPr>
                    </a:p>
                  </a:txBody>
                  <a:tcPr marL="91425" marR="91425" marT="91425" marB="91425">
                    <a:lnB w="9525" cap="flat" cmpd="sng">
                      <a:solidFill>
                        <a:srgbClr val="9E9E9E"/>
                      </a:solidFill>
                      <a:prstDash val="solid"/>
                      <a:round/>
                      <a:headEnd type="none" w="sm" len="sm"/>
                      <a:tailEnd type="none" w="sm" len="sm"/>
                    </a:lnB>
                  </a:tcPr>
                </a:tc>
                <a:tc>
                  <a:txBody>
                    <a:bodyPr/>
                    <a:lstStyle/>
                    <a:p>
                      <a:pPr marL="0" lvl="0" indent="0" algn="l" rtl="0">
                        <a:spcBef>
                          <a:spcPts val="0"/>
                        </a:spcBef>
                        <a:spcAft>
                          <a:spcPts val="0"/>
                        </a:spcAft>
                        <a:buNone/>
                      </a:pPr>
                      <a:endParaRPr sz="1200">
                        <a:latin typeface="Palatino"/>
                        <a:ea typeface="Palatino"/>
                        <a:cs typeface="Palatino"/>
                        <a:sym typeface="Palatino"/>
                      </a:endParaRPr>
                    </a:p>
                  </a:txBody>
                  <a:tcPr marL="91425" marR="91425" marT="91425" marB="91425">
                    <a:lnB w="9525" cap="flat" cmpd="sng">
                      <a:solidFill>
                        <a:srgbClr val="9E9E9E"/>
                      </a:solidFill>
                      <a:prstDash val="solid"/>
                      <a:round/>
                      <a:headEnd type="none" w="sm" len="sm"/>
                      <a:tailEnd type="none" w="sm" len="sm"/>
                    </a:lnB>
                  </a:tcPr>
                </a:tc>
                <a:tc>
                  <a:txBody>
                    <a:bodyPr/>
                    <a:lstStyle/>
                    <a:p>
                      <a:pPr marL="0" lvl="0" indent="0" algn="l" rtl="0">
                        <a:spcBef>
                          <a:spcPts val="0"/>
                        </a:spcBef>
                        <a:spcAft>
                          <a:spcPts val="0"/>
                        </a:spcAft>
                        <a:buNone/>
                      </a:pPr>
                      <a:endParaRPr sz="1200">
                        <a:latin typeface="Palatino"/>
                        <a:ea typeface="Palatino"/>
                        <a:cs typeface="Palatino"/>
                        <a:sym typeface="Palatino"/>
                      </a:endParaRPr>
                    </a:p>
                  </a:txBody>
                  <a:tcPr marL="91425" marR="91425" marT="91425" marB="91425">
                    <a:lnB w="9525" cap="flat" cmpd="sng">
                      <a:solidFill>
                        <a:srgbClr val="9E9E9E"/>
                      </a:solidFill>
                      <a:prstDash val="solid"/>
                      <a:round/>
                      <a:headEnd type="none" w="sm" len="sm"/>
                      <a:tailEnd type="none" w="sm" len="sm"/>
                    </a:lnB>
                  </a:tcPr>
                </a:tc>
                <a:tc>
                  <a:txBody>
                    <a:bodyPr/>
                    <a:lstStyle/>
                    <a:p>
                      <a:pPr marL="0" lvl="0" indent="0" algn="l" rtl="0">
                        <a:spcBef>
                          <a:spcPts val="0"/>
                        </a:spcBef>
                        <a:spcAft>
                          <a:spcPts val="0"/>
                        </a:spcAft>
                        <a:buNone/>
                      </a:pPr>
                      <a:endParaRPr sz="1200">
                        <a:latin typeface="Palatino"/>
                        <a:ea typeface="Palatino"/>
                        <a:cs typeface="Palatino"/>
                        <a:sym typeface="Palatino"/>
                      </a:endParaRPr>
                    </a:p>
                  </a:txBody>
                  <a:tcPr marL="91425" marR="91425" marT="91425" marB="91425">
                    <a:lnB w="9525" cap="flat" cmpd="sng">
                      <a:solidFill>
                        <a:srgbClr val="9E9E9E"/>
                      </a:solidFill>
                      <a:prstDash val="solid"/>
                      <a:round/>
                      <a:headEnd type="none" w="sm" len="sm"/>
                      <a:tailEnd type="none" w="sm" len="sm"/>
                    </a:lnB>
                  </a:tcPr>
                </a:tc>
                <a:tc>
                  <a:txBody>
                    <a:bodyPr/>
                    <a:lstStyle/>
                    <a:p>
                      <a:pPr marL="0" lvl="0" indent="0" algn="l" rtl="0">
                        <a:spcBef>
                          <a:spcPts val="0"/>
                        </a:spcBef>
                        <a:spcAft>
                          <a:spcPts val="0"/>
                        </a:spcAft>
                        <a:buNone/>
                      </a:pPr>
                      <a:endParaRPr sz="1200">
                        <a:latin typeface="Palatino"/>
                        <a:ea typeface="Palatino"/>
                        <a:cs typeface="Palatino"/>
                        <a:sym typeface="Palatino"/>
                      </a:endParaRPr>
                    </a:p>
                  </a:txBody>
                  <a:tcPr marL="91425" marR="91425" marT="91425" marB="91425">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3"/>
                  </a:ext>
                </a:extLst>
              </a:tr>
            </a:tbl>
          </a:graphicData>
        </a:graphic>
      </p:graphicFrame>
      <p:sp>
        <p:nvSpPr>
          <p:cNvPr id="317" name="Google Shape;317;g7a71133d84_0_18"/>
          <p:cNvSpPr txBox="1">
            <a:spLocks noGrp="1"/>
          </p:cNvSpPr>
          <p:nvPr>
            <p:ph type="title"/>
          </p:nvPr>
        </p:nvSpPr>
        <p:spPr>
          <a:xfrm>
            <a:off x="727650" y="0"/>
            <a:ext cx="7688700" cy="535200"/>
          </a:xfrm>
          <a:prstGeom prst="rect">
            <a:avLst/>
          </a:prstGeom>
        </p:spPr>
        <p:txBody>
          <a:bodyPr spcFirstLastPara="1" wrap="square" lIns="93125" tIns="93125" rIns="93125" bIns="93125" anchor="t" anchorCtr="0">
            <a:noAutofit/>
          </a:bodyPr>
          <a:lstStyle/>
          <a:p>
            <a:pPr marL="0" lvl="0" indent="0" algn="ctr" rtl="0">
              <a:spcBef>
                <a:spcPts val="0"/>
              </a:spcBef>
              <a:spcAft>
                <a:spcPts val="0"/>
              </a:spcAft>
              <a:buNone/>
            </a:pPr>
            <a:r>
              <a:rPr lang="en-US" sz="2400">
                <a:latin typeface="Palatino"/>
                <a:ea typeface="Palatino"/>
                <a:cs typeface="Palatino"/>
                <a:sym typeface="Palatino"/>
              </a:rPr>
              <a:t>Five Year Financial Analysis-Growth </a:t>
            </a:r>
            <a:endParaRPr sz="2400">
              <a:latin typeface="Palatino"/>
              <a:ea typeface="Palatino"/>
              <a:cs typeface="Palatino"/>
              <a:sym typeface="Palatino"/>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321"/>
        <p:cNvGrpSpPr/>
        <p:nvPr/>
      </p:nvGrpSpPr>
      <p:grpSpPr>
        <a:xfrm>
          <a:off x="0" y="0"/>
          <a:ext cx="0" cy="0"/>
          <a:chOff x="0" y="0"/>
          <a:chExt cx="0" cy="0"/>
        </a:xfrm>
      </p:grpSpPr>
      <p:graphicFrame>
        <p:nvGraphicFramePr>
          <p:cNvPr id="322" name="Google Shape;322;g7a71133d84_0_23"/>
          <p:cNvGraphicFramePr/>
          <p:nvPr/>
        </p:nvGraphicFramePr>
        <p:xfrm>
          <a:off x="0" y="628680"/>
          <a:ext cx="3000000" cy="3000000"/>
        </p:xfrm>
        <a:graphic>
          <a:graphicData uri="http://schemas.openxmlformats.org/drawingml/2006/table">
            <a:tbl>
              <a:tblPr>
                <a:noFill/>
                <a:tableStyleId>{E47524D7-2335-4AB9-8CF1-0D968FAC3876}</a:tableStyleId>
              </a:tblPr>
              <a:tblGrid>
                <a:gridCol w="2084975">
                  <a:extLst>
                    <a:ext uri="{9D8B030D-6E8A-4147-A177-3AD203B41FA5}">
                      <a16:colId xmlns:a16="http://schemas.microsoft.com/office/drawing/2014/main" val="20000"/>
                    </a:ext>
                  </a:extLst>
                </a:gridCol>
                <a:gridCol w="841075">
                  <a:extLst>
                    <a:ext uri="{9D8B030D-6E8A-4147-A177-3AD203B41FA5}">
                      <a16:colId xmlns:a16="http://schemas.microsoft.com/office/drawing/2014/main" val="20001"/>
                    </a:ext>
                  </a:extLst>
                </a:gridCol>
                <a:gridCol w="718050">
                  <a:extLst>
                    <a:ext uri="{9D8B030D-6E8A-4147-A177-3AD203B41FA5}">
                      <a16:colId xmlns:a16="http://schemas.microsoft.com/office/drawing/2014/main" val="20002"/>
                    </a:ext>
                  </a:extLst>
                </a:gridCol>
                <a:gridCol w="778225">
                  <a:extLst>
                    <a:ext uri="{9D8B030D-6E8A-4147-A177-3AD203B41FA5}">
                      <a16:colId xmlns:a16="http://schemas.microsoft.com/office/drawing/2014/main" val="20003"/>
                    </a:ext>
                  </a:extLst>
                </a:gridCol>
                <a:gridCol w="788675">
                  <a:extLst>
                    <a:ext uri="{9D8B030D-6E8A-4147-A177-3AD203B41FA5}">
                      <a16:colId xmlns:a16="http://schemas.microsoft.com/office/drawing/2014/main" val="20004"/>
                    </a:ext>
                  </a:extLst>
                </a:gridCol>
                <a:gridCol w="799175">
                  <a:extLst>
                    <a:ext uri="{9D8B030D-6E8A-4147-A177-3AD203B41FA5}">
                      <a16:colId xmlns:a16="http://schemas.microsoft.com/office/drawing/2014/main" val="20005"/>
                    </a:ext>
                  </a:extLst>
                </a:gridCol>
                <a:gridCol w="788700">
                  <a:extLst>
                    <a:ext uri="{9D8B030D-6E8A-4147-A177-3AD203B41FA5}">
                      <a16:colId xmlns:a16="http://schemas.microsoft.com/office/drawing/2014/main" val="20006"/>
                    </a:ext>
                  </a:extLst>
                </a:gridCol>
                <a:gridCol w="746775">
                  <a:extLst>
                    <a:ext uri="{9D8B030D-6E8A-4147-A177-3AD203B41FA5}">
                      <a16:colId xmlns:a16="http://schemas.microsoft.com/office/drawing/2014/main" val="20007"/>
                    </a:ext>
                  </a:extLst>
                </a:gridCol>
                <a:gridCol w="870700">
                  <a:extLst>
                    <a:ext uri="{9D8B030D-6E8A-4147-A177-3AD203B41FA5}">
                      <a16:colId xmlns:a16="http://schemas.microsoft.com/office/drawing/2014/main" val="20008"/>
                    </a:ext>
                  </a:extLst>
                </a:gridCol>
                <a:gridCol w="727650">
                  <a:extLst>
                    <a:ext uri="{9D8B030D-6E8A-4147-A177-3AD203B41FA5}">
                      <a16:colId xmlns:a16="http://schemas.microsoft.com/office/drawing/2014/main" val="20009"/>
                    </a:ext>
                  </a:extLst>
                </a:gridCol>
              </a:tblGrid>
              <a:tr h="615300">
                <a:tc>
                  <a:txBody>
                    <a:bodyPr/>
                    <a:lstStyle/>
                    <a:p>
                      <a:pPr marL="0" lvl="0" indent="0" algn="ctr" rtl="0">
                        <a:spcBef>
                          <a:spcPts val="0"/>
                        </a:spcBef>
                        <a:spcAft>
                          <a:spcPts val="0"/>
                        </a:spcAft>
                        <a:buNone/>
                      </a:pPr>
                      <a:r>
                        <a:rPr lang="en-US" sz="1200" b="1">
                          <a:latin typeface="Palatino"/>
                          <a:ea typeface="Palatino"/>
                          <a:cs typeface="Palatino"/>
                          <a:sym typeface="Palatino"/>
                        </a:rPr>
                        <a:t>Ratio</a:t>
                      </a:r>
                      <a:endParaRPr sz="1200" b="1">
                        <a:latin typeface="Palatino"/>
                        <a:ea typeface="Palatino"/>
                        <a:cs typeface="Palatino"/>
                        <a:sym typeface="Palatino"/>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ctr" rtl="0">
                        <a:spcBef>
                          <a:spcPts val="0"/>
                        </a:spcBef>
                        <a:spcAft>
                          <a:spcPts val="0"/>
                        </a:spcAft>
                        <a:buNone/>
                      </a:pPr>
                      <a:r>
                        <a:rPr lang="en-US" sz="1200" b="1">
                          <a:latin typeface="Palatino"/>
                          <a:ea typeface="Palatino"/>
                          <a:cs typeface="Palatino"/>
                          <a:sym typeface="Palatino"/>
                        </a:rPr>
                        <a:t>2014</a:t>
                      </a:r>
                      <a:endParaRPr sz="1200" b="1">
                        <a:latin typeface="Palatino"/>
                        <a:ea typeface="Palatino"/>
                        <a:cs typeface="Palatino"/>
                        <a:sym typeface="Palatino"/>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ctr" rtl="0">
                        <a:spcBef>
                          <a:spcPts val="0"/>
                        </a:spcBef>
                        <a:spcAft>
                          <a:spcPts val="0"/>
                        </a:spcAft>
                        <a:buNone/>
                      </a:pPr>
                      <a:r>
                        <a:rPr lang="en-US" sz="1200" b="1">
                          <a:latin typeface="Palatino"/>
                          <a:ea typeface="Palatino"/>
                          <a:cs typeface="Palatino"/>
                          <a:sym typeface="Palatino"/>
                        </a:rPr>
                        <a:t>2015</a:t>
                      </a:r>
                      <a:endParaRPr sz="1200" b="1">
                        <a:latin typeface="Palatino"/>
                        <a:ea typeface="Palatino"/>
                        <a:cs typeface="Palatino"/>
                        <a:sym typeface="Palatino"/>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ctr" rtl="0">
                        <a:spcBef>
                          <a:spcPts val="0"/>
                        </a:spcBef>
                        <a:spcAft>
                          <a:spcPts val="0"/>
                        </a:spcAft>
                        <a:buNone/>
                      </a:pPr>
                      <a:r>
                        <a:rPr lang="en-US" sz="1200" b="1">
                          <a:latin typeface="Palatino"/>
                          <a:ea typeface="Palatino"/>
                          <a:cs typeface="Palatino"/>
                          <a:sym typeface="Palatino"/>
                        </a:rPr>
                        <a:t>% +/-</a:t>
                      </a:r>
                      <a:endParaRPr sz="1200" b="1">
                        <a:latin typeface="Palatino"/>
                        <a:ea typeface="Palatino"/>
                        <a:cs typeface="Palatino"/>
                        <a:sym typeface="Palatino"/>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ctr" rtl="0">
                        <a:spcBef>
                          <a:spcPts val="0"/>
                        </a:spcBef>
                        <a:spcAft>
                          <a:spcPts val="0"/>
                        </a:spcAft>
                        <a:buNone/>
                      </a:pPr>
                      <a:r>
                        <a:rPr lang="en-US" sz="1200" b="1">
                          <a:latin typeface="Palatino"/>
                          <a:ea typeface="Palatino"/>
                          <a:cs typeface="Palatino"/>
                          <a:sym typeface="Palatino"/>
                        </a:rPr>
                        <a:t>2016</a:t>
                      </a:r>
                      <a:endParaRPr sz="1200" b="1">
                        <a:latin typeface="Palatino"/>
                        <a:ea typeface="Palatino"/>
                        <a:cs typeface="Palatino"/>
                        <a:sym typeface="Palatino"/>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ctr" rtl="0">
                        <a:spcBef>
                          <a:spcPts val="0"/>
                        </a:spcBef>
                        <a:spcAft>
                          <a:spcPts val="0"/>
                        </a:spcAft>
                        <a:buNone/>
                      </a:pPr>
                      <a:r>
                        <a:rPr lang="en-US" sz="1200" b="1">
                          <a:latin typeface="Palatino"/>
                          <a:ea typeface="Palatino"/>
                          <a:cs typeface="Palatino"/>
                          <a:sym typeface="Palatino"/>
                        </a:rPr>
                        <a:t>% +/-</a:t>
                      </a:r>
                      <a:endParaRPr sz="1200" b="1">
                        <a:latin typeface="Palatino"/>
                        <a:ea typeface="Palatino"/>
                        <a:cs typeface="Palatino"/>
                        <a:sym typeface="Palatino"/>
                      </a:endParaRPr>
                    </a:p>
                    <a:p>
                      <a:pPr marL="0" lvl="0" indent="0" algn="ctr" rtl="0">
                        <a:spcBef>
                          <a:spcPts val="0"/>
                        </a:spcBef>
                        <a:spcAft>
                          <a:spcPts val="0"/>
                        </a:spcAft>
                        <a:buNone/>
                      </a:pPr>
                      <a:endParaRPr sz="1200" b="1">
                        <a:latin typeface="Palatino"/>
                        <a:ea typeface="Palatino"/>
                        <a:cs typeface="Palatino"/>
                        <a:sym typeface="Palatino"/>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ctr" rtl="0">
                        <a:spcBef>
                          <a:spcPts val="0"/>
                        </a:spcBef>
                        <a:spcAft>
                          <a:spcPts val="0"/>
                        </a:spcAft>
                        <a:buNone/>
                      </a:pPr>
                      <a:r>
                        <a:rPr lang="en-US" sz="1200" b="1">
                          <a:latin typeface="Palatino"/>
                          <a:ea typeface="Palatino"/>
                          <a:cs typeface="Palatino"/>
                          <a:sym typeface="Palatino"/>
                        </a:rPr>
                        <a:t>2017</a:t>
                      </a:r>
                      <a:endParaRPr sz="1200" b="1">
                        <a:latin typeface="Palatino"/>
                        <a:ea typeface="Palatino"/>
                        <a:cs typeface="Palatino"/>
                        <a:sym typeface="Palatino"/>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ctr" rtl="0">
                        <a:spcBef>
                          <a:spcPts val="0"/>
                        </a:spcBef>
                        <a:spcAft>
                          <a:spcPts val="0"/>
                        </a:spcAft>
                        <a:buNone/>
                      </a:pPr>
                      <a:r>
                        <a:rPr lang="en-US" sz="1200" b="1">
                          <a:latin typeface="Palatino"/>
                          <a:ea typeface="Palatino"/>
                          <a:cs typeface="Palatino"/>
                          <a:sym typeface="Palatino"/>
                        </a:rPr>
                        <a:t>% +/-</a:t>
                      </a:r>
                      <a:endParaRPr sz="1200" b="1">
                        <a:latin typeface="Palatino"/>
                        <a:ea typeface="Palatino"/>
                        <a:cs typeface="Palatino"/>
                        <a:sym typeface="Palatino"/>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ctr" rtl="0">
                        <a:spcBef>
                          <a:spcPts val="0"/>
                        </a:spcBef>
                        <a:spcAft>
                          <a:spcPts val="0"/>
                        </a:spcAft>
                        <a:buNone/>
                      </a:pPr>
                      <a:r>
                        <a:rPr lang="en-US" sz="1200" b="1">
                          <a:latin typeface="Palatino"/>
                          <a:ea typeface="Palatino"/>
                          <a:cs typeface="Palatino"/>
                          <a:sym typeface="Palatino"/>
                        </a:rPr>
                        <a:t>2018</a:t>
                      </a:r>
                      <a:endParaRPr sz="1200" b="1">
                        <a:latin typeface="Palatino"/>
                        <a:ea typeface="Palatino"/>
                        <a:cs typeface="Palatino"/>
                        <a:sym typeface="Palatino"/>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ctr" rtl="0">
                        <a:spcBef>
                          <a:spcPts val="0"/>
                        </a:spcBef>
                        <a:spcAft>
                          <a:spcPts val="0"/>
                        </a:spcAft>
                        <a:buNone/>
                      </a:pPr>
                      <a:r>
                        <a:rPr lang="en-US" sz="1200" b="1">
                          <a:latin typeface="Palatino"/>
                          <a:ea typeface="Palatino"/>
                          <a:cs typeface="Palatino"/>
                          <a:sym typeface="Palatino"/>
                        </a:rPr>
                        <a:t>% +/-</a:t>
                      </a:r>
                      <a:endParaRPr sz="1200" b="1">
                        <a:latin typeface="Palatino"/>
                        <a:ea typeface="Palatino"/>
                        <a:cs typeface="Palatino"/>
                        <a:sym typeface="Palatino"/>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0"/>
                  </a:ext>
                </a:extLst>
              </a:tr>
              <a:tr h="353700">
                <a:tc>
                  <a:txBody>
                    <a:bodyPr/>
                    <a:lstStyle/>
                    <a:p>
                      <a:pPr marL="0" lvl="0" indent="0" algn="l" rtl="0">
                        <a:spcBef>
                          <a:spcPts val="0"/>
                        </a:spcBef>
                        <a:spcAft>
                          <a:spcPts val="0"/>
                        </a:spcAft>
                        <a:buNone/>
                      </a:pPr>
                      <a:r>
                        <a:rPr lang="en-US" sz="1200">
                          <a:latin typeface="Palatino"/>
                          <a:ea typeface="Palatino"/>
                          <a:cs typeface="Palatino"/>
                          <a:sym typeface="Palatino"/>
                        </a:rPr>
                        <a:t>P/E Ratio</a:t>
                      </a:r>
                      <a:endParaRPr sz="1200">
                        <a:latin typeface="Palatino"/>
                        <a:ea typeface="Palatino"/>
                        <a:cs typeface="Palatino"/>
                        <a:sym typeface="Palatino"/>
                      </a:endParaRPr>
                    </a:p>
                  </a:txBody>
                  <a:tcPr marL="91425" marR="91425" marT="91425" marB="91425">
                    <a:lnT w="9525" cap="flat" cmpd="sng">
                      <a:solidFill>
                        <a:srgbClr val="9E9E9E"/>
                      </a:solidFill>
                      <a:prstDash val="solid"/>
                      <a:round/>
                      <a:headEnd type="none" w="sm" len="sm"/>
                      <a:tailEnd type="none" w="sm" len="sm"/>
                    </a:lnT>
                  </a:tcPr>
                </a:tc>
                <a:tc>
                  <a:txBody>
                    <a:bodyPr/>
                    <a:lstStyle/>
                    <a:p>
                      <a:pPr marL="0" lvl="0" indent="0" algn="l" rtl="0">
                        <a:spcBef>
                          <a:spcPts val="0"/>
                        </a:spcBef>
                        <a:spcAft>
                          <a:spcPts val="0"/>
                        </a:spcAft>
                        <a:buNone/>
                      </a:pPr>
                      <a:r>
                        <a:rPr lang="en-US" sz="1200">
                          <a:latin typeface="Palatino"/>
                          <a:ea typeface="Palatino"/>
                          <a:cs typeface="Palatino"/>
                          <a:sym typeface="Palatino"/>
                        </a:rPr>
                        <a:t>30.28</a:t>
                      </a:r>
                      <a:endParaRPr sz="1200">
                        <a:latin typeface="Palatino"/>
                        <a:ea typeface="Palatino"/>
                        <a:cs typeface="Palatino"/>
                        <a:sym typeface="Palatino"/>
                      </a:endParaRPr>
                    </a:p>
                  </a:txBody>
                  <a:tcPr marL="91425" marR="91425" marT="91425" marB="91425">
                    <a:lnT w="9525" cap="flat" cmpd="sng">
                      <a:solidFill>
                        <a:srgbClr val="9E9E9E"/>
                      </a:solidFill>
                      <a:prstDash val="solid"/>
                      <a:round/>
                      <a:headEnd type="none" w="sm" len="sm"/>
                      <a:tailEnd type="none" w="sm" len="sm"/>
                    </a:lnT>
                  </a:tcPr>
                </a:tc>
                <a:tc>
                  <a:txBody>
                    <a:bodyPr/>
                    <a:lstStyle/>
                    <a:p>
                      <a:pPr marL="0" lvl="0" indent="0" algn="l" rtl="0">
                        <a:spcBef>
                          <a:spcPts val="0"/>
                        </a:spcBef>
                        <a:spcAft>
                          <a:spcPts val="0"/>
                        </a:spcAft>
                        <a:buNone/>
                      </a:pPr>
                      <a:r>
                        <a:rPr lang="en-US" sz="1200">
                          <a:latin typeface="Palatino"/>
                          <a:ea typeface="Palatino"/>
                          <a:cs typeface="Palatino"/>
                          <a:sym typeface="Palatino"/>
                        </a:rPr>
                        <a:t>32.98</a:t>
                      </a:r>
                      <a:endParaRPr sz="1200">
                        <a:latin typeface="Palatino"/>
                        <a:ea typeface="Palatino"/>
                        <a:cs typeface="Palatino"/>
                        <a:sym typeface="Palatino"/>
                      </a:endParaRPr>
                    </a:p>
                  </a:txBody>
                  <a:tcPr marL="91425" marR="91425" marT="91425" marB="91425">
                    <a:lnT w="9525" cap="flat" cmpd="sng">
                      <a:solidFill>
                        <a:srgbClr val="9E9E9E"/>
                      </a:solidFill>
                      <a:prstDash val="solid"/>
                      <a:round/>
                      <a:headEnd type="none" w="sm" len="sm"/>
                      <a:tailEnd type="none" w="sm" len="sm"/>
                    </a:lnT>
                  </a:tcPr>
                </a:tc>
                <a:tc>
                  <a:txBody>
                    <a:bodyPr/>
                    <a:lstStyle/>
                    <a:p>
                      <a:pPr marL="0" lvl="0" indent="0" algn="l" rtl="0">
                        <a:spcBef>
                          <a:spcPts val="0"/>
                        </a:spcBef>
                        <a:spcAft>
                          <a:spcPts val="0"/>
                        </a:spcAft>
                        <a:buNone/>
                      </a:pPr>
                      <a:endParaRPr sz="1200">
                        <a:latin typeface="Palatino"/>
                        <a:ea typeface="Palatino"/>
                        <a:cs typeface="Palatino"/>
                        <a:sym typeface="Palatino"/>
                      </a:endParaRPr>
                    </a:p>
                  </a:txBody>
                  <a:tcPr marL="91425" marR="91425" marT="91425" marB="91425">
                    <a:lnT w="9525" cap="flat" cmpd="sng">
                      <a:solidFill>
                        <a:srgbClr val="9E9E9E"/>
                      </a:solidFill>
                      <a:prstDash val="solid"/>
                      <a:round/>
                      <a:headEnd type="none" w="sm" len="sm"/>
                      <a:tailEnd type="none" w="sm" len="sm"/>
                    </a:lnT>
                  </a:tcPr>
                </a:tc>
                <a:tc>
                  <a:txBody>
                    <a:bodyPr/>
                    <a:lstStyle/>
                    <a:p>
                      <a:pPr marL="0" lvl="0" indent="0" algn="l" rtl="0">
                        <a:spcBef>
                          <a:spcPts val="0"/>
                        </a:spcBef>
                        <a:spcAft>
                          <a:spcPts val="0"/>
                        </a:spcAft>
                        <a:buNone/>
                      </a:pPr>
                      <a:r>
                        <a:rPr lang="en-US" sz="1200">
                          <a:latin typeface="Palatino"/>
                          <a:ea typeface="Palatino"/>
                          <a:cs typeface="Palatino"/>
                          <a:sym typeface="Palatino"/>
                        </a:rPr>
                        <a:t>29.22</a:t>
                      </a:r>
                      <a:endParaRPr sz="1200">
                        <a:latin typeface="Palatino"/>
                        <a:ea typeface="Palatino"/>
                        <a:cs typeface="Palatino"/>
                        <a:sym typeface="Palatino"/>
                      </a:endParaRPr>
                    </a:p>
                  </a:txBody>
                  <a:tcPr marL="91425" marR="91425" marT="91425" marB="91425">
                    <a:lnT w="9525" cap="flat" cmpd="sng">
                      <a:solidFill>
                        <a:srgbClr val="9E9E9E"/>
                      </a:solidFill>
                      <a:prstDash val="solid"/>
                      <a:round/>
                      <a:headEnd type="none" w="sm" len="sm"/>
                      <a:tailEnd type="none" w="sm" len="sm"/>
                    </a:lnT>
                  </a:tcPr>
                </a:tc>
                <a:tc>
                  <a:txBody>
                    <a:bodyPr/>
                    <a:lstStyle/>
                    <a:p>
                      <a:pPr marL="0" lvl="0" indent="0" algn="l" rtl="0">
                        <a:spcBef>
                          <a:spcPts val="0"/>
                        </a:spcBef>
                        <a:spcAft>
                          <a:spcPts val="0"/>
                        </a:spcAft>
                        <a:buNone/>
                      </a:pPr>
                      <a:endParaRPr sz="1200">
                        <a:latin typeface="Palatino"/>
                        <a:ea typeface="Palatino"/>
                        <a:cs typeface="Palatino"/>
                        <a:sym typeface="Palatino"/>
                      </a:endParaRPr>
                    </a:p>
                  </a:txBody>
                  <a:tcPr marL="91425" marR="91425" marT="91425" marB="91425">
                    <a:lnT w="9525" cap="flat" cmpd="sng">
                      <a:solidFill>
                        <a:srgbClr val="9E9E9E"/>
                      </a:solidFill>
                      <a:prstDash val="solid"/>
                      <a:round/>
                      <a:headEnd type="none" w="sm" len="sm"/>
                      <a:tailEnd type="none" w="sm" len="sm"/>
                    </a:lnT>
                  </a:tcPr>
                </a:tc>
                <a:tc>
                  <a:txBody>
                    <a:bodyPr/>
                    <a:lstStyle/>
                    <a:p>
                      <a:pPr marL="0" lvl="0" indent="0" algn="l" rtl="0">
                        <a:spcBef>
                          <a:spcPts val="0"/>
                        </a:spcBef>
                        <a:spcAft>
                          <a:spcPts val="0"/>
                        </a:spcAft>
                        <a:buNone/>
                      </a:pPr>
                      <a:r>
                        <a:rPr lang="en-US" sz="1200">
                          <a:latin typeface="Palatino"/>
                          <a:ea typeface="Palatino"/>
                          <a:cs typeface="Palatino"/>
                          <a:sym typeface="Palatino"/>
                        </a:rPr>
                        <a:t>29.15</a:t>
                      </a:r>
                      <a:endParaRPr sz="1200">
                        <a:latin typeface="Palatino"/>
                        <a:ea typeface="Palatino"/>
                        <a:cs typeface="Palatino"/>
                        <a:sym typeface="Palatino"/>
                      </a:endParaRPr>
                    </a:p>
                  </a:txBody>
                  <a:tcPr marL="91425" marR="91425" marT="91425" marB="91425">
                    <a:lnT w="9525" cap="flat" cmpd="sng">
                      <a:solidFill>
                        <a:srgbClr val="9E9E9E"/>
                      </a:solidFill>
                      <a:prstDash val="solid"/>
                      <a:round/>
                      <a:headEnd type="none" w="sm" len="sm"/>
                      <a:tailEnd type="none" w="sm" len="sm"/>
                    </a:lnT>
                  </a:tcPr>
                </a:tc>
                <a:tc>
                  <a:txBody>
                    <a:bodyPr/>
                    <a:lstStyle/>
                    <a:p>
                      <a:pPr marL="0" lvl="0" indent="0" algn="l" rtl="0">
                        <a:spcBef>
                          <a:spcPts val="0"/>
                        </a:spcBef>
                        <a:spcAft>
                          <a:spcPts val="0"/>
                        </a:spcAft>
                        <a:buNone/>
                      </a:pPr>
                      <a:endParaRPr sz="1200">
                        <a:latin typeface="Palatino"/>
                        <a:ea typeface="Palatino"/>
                        <a:cs typeface="Palatino"/>
                        <a:sym typeface="Palatino"/>
                      </a:endParaRPr>
                    </a:p>
                  </a:txBody>
                  <a:tcPr marL="91425" marR="91425" marT="91425" marB="91425">
                    <a:lnT w="9525" cap="flat" cmpd="sng">
                      <a:solidFill>
                        <a:srgbClr val="9E9E9E"/>
                      </a:solidFill>
                      <a:prstDash val="solid"/>
                      <a:round/>
                      <a:headEnd type="none" w="sm" len="sm"/>
                      <a:tailEnd type="none" w="sm" len="sm"/>
                    </a:lnT>
                  </a:tcPr>
                </a:tc>
                <a:tc>
                  <a:txBody>
                    <a:bodyPr/>
                    <a:lstStyle/>
                    <a:p>
                      <a:pPr marL="0" lvl="0" indent="0" algn="l" rtl="0">
                        <a:spcBef>
                          <a:spcPts val="0"/>
                        </a:spcBef>
                        <a:spcAft>
                          <a:spcPts val="0"/>
                        </a:spcAft>
                        <a:buNone/>
                      </a:pPr>
                      <a:r>
                        <a:rPr lang="en-US" sz="1200">
                          <a:latin typeface="Palatino"/>
                          <a:ea typeface="Palatino"/>
                          <a:cs typeface="Palatino"/>
                          <a:sym typeface="Palatino"/>
                        </a:rPr>
                        <a:t>19.88</a:t>
                      </a:r>
                      <a:endParaRPr sz="1200">
                        <a:latin typeface="Palatino"/>
                        <a:ea typeface="Palatino"/>
                        <a:cs typeface="Palatino"/>
                        <a:sym typeface="Palatino"/>
                      </a:endParaRPr>
                    </a:p>
                  </a:txBody>
                  <a:tcPr marL="91425" marR="91425" marT="91425" marB="91425">
                    <a:lnT w="9525" cap="flat" cmpd="sng">
                      <a:solidFill>
                        <a:srgbClr val="9E9E9E"/>
                      </a:solidFill>
                      <a:prstDash val="solid"/>
                      <a:round/>
                      <a:headEnd type="none" w="sm" len="sm"/>
                      <a:tailEnd type="none" w="sm" len="sm"/>
                    </a:lnT>
                  </a:tcPr>
                </a:tc>
                <a:tc>
                  <a:txBody>
                    <a:bodyPr/>
                    <a:lstStyle/>
                    <a:p>
                      <a:pPr marL="0" lvl="0" indent="0" algn="l" rtl="0">
                        <a:spcBef>
                          <a:spcPts val="0"/>
                        </a:spcBef>
                        <a:spcAft>
                          <a:spcPts val="0"/>
                        </a:spcAft>
                        <a:buNone/>
                      </a:pPr>
                      <a:endParaRPr sz="1200">
                        <a:latin typeface="Palatino"/>
                        <a:ea typeface="Palatino"/>
                        <a:cs typeface="Palatino"/>
                        <a:sym typeface="Palatino"/>
                      </a:endParaRPr>
                    </a:p>
                  </a:txBody>
                  <a:tcPr marL="91425" marR="91425" marT="91425" marB="91425">
                    <a:lnT w="9525" cap="flat" cmpd="sng">
                      <a:solidFill>
                        <a:srgbClr val="9E9E9E"/>
                      </a:solidFill>
                      <a:prstDash val="solid"/>
                      <a:round/>
                      <a:headEnd type="none" w="sm" len="sm"/>
                      <a:tailEnd type="none" w="sm" len="sm"/>
                    </a:lnT>
                  </a:tcPr>
                </a:tc>
                <a:extLst>
                  <a:ext uri="{0D108BD9-81ED-4DB2-BD59-A6C34878D82A}">
                    <a16:rowId xmlns:a16="http://schemas.microsoft.com/office/drawing/2014/main" val="10001"/>
                  </a:ext>
                </a:extLst>
              </a:tr>
              <a:tr h="395625">
                <a:tc>
                  <a:txBody>
                    <a:bodyPr/>
                    <a:lstStyle/>
                    <a:p>
                      <a:pPr marL="0" lvl="0" indent="0" algn="l" rtl="0">
                        <a:spcBef>
                          <a:spcPts val="0"/>
                        </a:spcBef>
                        <a:spcAft>
                          <a:spcPts val="0"/>
                        </a:spcAft>
                        <a:buNone/>
                      </a:pPr>
                      <a:r>
                        <a:rPr lang="en-US" sz="1200">
                          <a:latin typeface="Palatino"/>
                          <a:ea typeface="Palatino"/>
                          <a:cs typeface="Palatino"/>
                          <a:sym typeface="Palatino"/>
                        </a:rPr>
                        <a:t>Price to Book</a:t>
                      </a:r>
                      <a:endParaRPr sz="1200">
                        <a:latin typeface="Palatino"/>
                        <a:ea typeface="Palatino"/>
                        <a:cs typeface="Palatino"/>
                        <a:sym typeface="Palatino"/>
                      </a:endParaRPr>
                    </a:p>
                  </a:txBody>
                  <a:tcPr marL="91425" marR="91425" marT="91425" marB="91425"/>
                </a:tc>
                <a:tc>
                  <a:txBody>
                    <a:bodyPr/>
                    <a:lstStyle/>
                    <a:p>
                      <a:pPr marL="0" lvl="0" indent="0" algn="l" rtl="0">
                        <a:spcBef>
                          <a:spcPts val="0"/>
                        </a:spcBef>
                        <a:spcAft>
                          <a:spcPts val="0"/>
                        </a:spcAft>
                        <a:buNone/>
                      </a:pPr>
                      <a:r>
                        <a:rPr lang="en-US" sz="1200">
                          <a:latin typeface="Palatino"/>
                          <a:ea typeface="Palatino"/>
                          <a:cs typeface="Palatino"/>
                          <a:sym typeface="Palatino"/>
                        </a:rPr>
                        <a:t>11.68</a:t>
                      </a:r>
                      <a:endParaRPr sz="1200">
                        <a:latin typeface="Palatino"/>
                        <a:ea typeface="Palatino"/>
                        <a:cs typeface="Palatino"/>
                        <a:sym typeface="Palatino"/>
                      </a:endParaRPr>
                    </a:p>
                  </a:txBody>
                  <a:tcPr marL="91425" marR="91425" marT="91425" marB="91425"/>
                </a:tc>
                <a:tc>
                  <a:txBody>
                    <a:bodyPr/>
                    <a:lstStyle/>
                    <a:p>
                      <a:pPr marL="0" lvl="0" indent="0" algn="l" rtl="0">
                        <a:spcBef>
                          <a:spcPts val="0"/>
                        </a:spcBef>
                        <a:spcAft>
                          <a:spcPts val="0"/>
                        </a:spcAft>
                        <a:buNone/>
                      </a:pPr>
                      <a:r>
                        <a:rPr lang="en-US" sz="1200">
                          <a:latin typeface="Palatino"/>
                          <a:ea typeface="Palatino"/>
                          <a:cs typeface="Palatino"/>
                          <a:sym typeface="Palatino"/>
                        </a:rPr>
                        <a:t>15.33</a:t>
                      </a:r>
                      <a:endParaRPr sz="1200">
                        <a:latin typeface="Palatino"/>
                        <a:ea typeface="Palatino"/>
                        <a:cs typeface="Palatino"/>
                        <a:sym typeface="Palatino"/>
                      </a:endParaRPr>
                    </a:p>
                  </a:txBody>
                  <a:tcPr marL="91425" marR="91425" marT="91425" marB="91425"/>
                </a:tc>
                <a:tc>
                  <a:txBody>
                    <a:bodyPr/>
                    <a:lstStyle/>
                    <a:p>
                      <a:pPr marL="0" lvl="0" indent="0" algn="l" rtl="0">
                        <a:spcBef>
                          <a:spcPts val="0"/>
                        </a:spcBef>
                        <a:spcAft>
                          <a:spcPts val="0"/>
                        </a:spcAft>
                        <a:buNone/>
                      </a:pPr>
                      <a:endParaRPr sz="1200">
                        <a:latin typeface="Palatino"/>
                        <a:ea typeface="Palatino"/>
                        <a:cs typeface="Palatino"/>
                        <a:sym typeface="Palatino"/>
                      </a:endParaRPr>
                    </a:p>
                  </a:txBody>
                  <a:tcPr marL="91425" marR="91425" marT="91425" marB="91425"/>
                </a:tc>
                <a:tc>
                  <a:txBody>
                    <a:bodyPr/>
                    <a:lstStyle/>
                    <a:p>
                      <a:pPr marL="0" lvl="0" indent="0" algn="l" rtl="0">
                        <a:spcBef>
                          <a:spcPts val="0"/>
                        </a:spcBef>
                        <a:spcAft>
                          <a:spcPts val="0"/>
                        </a:spcAft>
                        <a:buNone/>
                      </a:pPr>
                      <a:r>
                        <a:rPr lang="en-US" sz="1200">
                          <a:latin typeface="Palatino"/>
                          <a:ea typeface="Palatino"/>
                          <a:cs typeface="Palatino"/>
                          <a:sym typeface="Palatino"/>
                        </a:rPr>
                        <a:t>13.75</a:t>
                      </a:r>
                      <a:endParaRPr sz="1200">
                        <a:latin typeface="Palatino"/>
                        <a:ea typeface="Palatino"/>
                        <a:cs typeface="Palatino"/>
                        <a:sym typeface="Palatino"/>
                      </a:endParaRPr>
                    </a:p>
                  </a:txBody>
                  <a:tcPr marL="91425" marR="91425" marT="91425" marB="91425"/>
                </a:tc>
                <a:tc>
                  <a:txBody>
                    <a:bodyPr/>
                    <a:lstStyle/>
                    <a:p>
                      <a:pPr marL="0" lvl="0" indent="0" algn="l" rtl="0">
                        <a:spcBef>
                          <a:spcPts val="0"/>
                        </a:spcBef>
                        <a:spcAft>
                          <a:spcPts val="0"/>
                        </a:spcAft>
                        <a:buNone/>
                      </a:pPr>
                      <a:endParaRPr sz="1200">
                        <a:latin typeface="Palatino"/>
                        <a:ea typeface="Palatino"/>
                        <a:cs typeface="Palatino"/>
                        <a:sym typeface="Palatino"/>
                      </a:endParaRPr>
                    </a:p>
                  </a:txBody>
                  <a:tcPr marL="91425" marR="91425" marT="91425" marB="91425"/>
                </a:tc>
                <a:tc>
                  <a:txBody>
                    <a:bodyPr/>
                    <a:lstStyle/>
                    <a:p>
                      <a:pPr marL="0" lvl="0" indent="0" algn="l" rtl="0">
                        <a:spcBef>
                          <a:spcPts val="0"/>
                        </a:spcBef>
                        <a:spcAft>
                          <a:spcPts val="0"/>
                        </a:spcAft>
                        <a:buNone/>
                      </a:pPr>
                      <a:r>
                        <a:rPr lang="en-US" sz="1200">
                          <a:latin typeface="Palatino"/>
                          <a:ea typeface="Palatino"/>
                          <a:cs typeface="Palatino"/>
                          <a:sym typeface="Palatino"/>
                        </a:rPr>
                        <a:t>14.83</a:t>
                      </a:r>
                      <a:endParaRPr sz="1200">
                        <a:latin typeface="Palatino"/>
                        <a:ea typeface="Palatino"/>
                        <a:cs typeface="Palatino"/>
                        <a:sym typeface="Palatino"/>
                      </a:endParaRPr>
                    </a:p>
                  </a:txBody>
                  <a:tcPr marL="91425" marR="91425" marT="91425" marB="91425"/>
                </a:tc>
                <a:tc>
                  <a:txBody>
                    <a:bodyPr/>
                    <a:lstStyle/>
                    <a:p>
                      <a:pPr marL="0" lvl="0" indent="0" algn="l" rtl="0">
                        <a:spcBef>
                          <a:spcPts val="0"/>
                        </a:spcBef>
                        <a:spcAft>
                          <a:spcPts val="0"/>
                        </a:spcAft>
                        <a:buNone/>
                      </a:pPr>
                      <a:endParaRPr sz="1200">
                        <a:latin typeface="Palatino"/>
                        <a:ea typeface="Palatino"/>
                        <a:cs typeface="Palatino"/>
                        <a:sym typeface="Palatino"/>
                      </a:endParaRPr>
                    </a:p>
                  </a:txBody>
                  <a:tcPr marL="91425" marR="91425" marT="91425" marB="91425"/>
                </a:tc>
                <a:tc>
                  <a:txBody>
                    <a:bodyPr/>
                    <a:lstStyle/>
                    <a:p>
                      <a:pPr marL="0" lvl="0" indent="0" algn="l" rtl="0">
                        <a:spcBef>
                          <a:spcPts val="0"/>
                        </a:spcBef>
                        <a:spcAft>
                          <a:spcPts val="0"/>
                        </a:spcAft>
                        <a:buNone/>
                      </a:pPr>
                      <a:r>
                        <a:rPr lang="en-US" sz="1200">
                          <a:latin typeface="Palatino"/>
                          <a:ea typeface="Palatino"/>
                          <a:cs typeface="Palatino"/>
                          <a:sym typeface="Palatino"/>
                        </a:rPr>
                        <a:t>68.46</a:t>
                      </a:r>
                      <a:endParaRPr sz="1200">
                        <a:latin typeface="Palatino"/>
                        <a:ea typeface="Palatino"/>
                        <a:cs typeface="Palatino"/>
                        <a:sym typeface="Palatino"/>
                      </a:endParaRPr>
                    </a:p>
                  </a:txBody>
                  <a:tcPr marL="91425" marR="91425" marT="91425" marB="91425"/>
                </a:tc>
                <a:tc>
                  <a:txBody>
                    <a:bodyPr/>
                    <a:lstStyle/>
                    <a:p>
                      <a:pPr marL="0" lvl="0" indent="0" algn="l" rtl="0">
                        <a:spcBef>
                          <a:spcPts val="0"/>
                        </a:spcBef>
                        <a:spcAft>
                          <a:spcPts val="0"/>
                        </a:spcAft>
                        <a:buNone/>
                      </a:pPr>
                      <a:endParaRPr sz="1200">
                        <a:latin typeface="Palatino"/>
                        <a:ea typeface="Palatino"/>
                        <a:cs typeface="Palatino"/>
                        <a:sym typeface="Palatino"/>
                      </a:endParaRPr>
                    </a:p>
                  </a:txBody>
                  <a:tcPr marL="91425" marR="91425" marT="91425" marB="91425"/>
                </a:tc>
                <a:extLst>
                  <a:ext uri="{0D108BD9-81ED-4DB2-BD59-A6C34878D82A}">
                    <a16:rowId xmlns:a16="http://schemas.microsoft.com/office/drawing/2014/main" val="10002"/>
                  </a:ext>
                </a:extLst>
              </a:tr>
              <a:tr h="395625">
                <a:tc>
                  <a:txBody>
                    <a:bodyPr/>
                    <a:lstStyle/>
                    <a:p>
                      <a:pPr marL="0" lvl="0" indent="0" algn="l" rtl="0">
                        <a:spcBef>
                          <a:spcPts val="0"/>
                        </a:spcBef>
                        <a:spcAft>
                          <a:spcPts val="0"/>
                        </a:spcAft>
                        <a:buNone/>
                      </a:pPr>
                      <a:r>
                        <a:rPr lang="en-US" sz="1200">
                          <a:latin typeface="Palatino"/>
                          <a:ea typeface="Palatino"/>
                          <a:cs typeface="Palatino"/>
                          <a:sym typeface="Palatino"/>
                        </a:rPr>
                        <a:t>Profit Margin on sales</a:t>
                      </a:r>
                      <a:endParaRPr sz="1200">
                        <a:latin typeface="Palatino"/>
                        <a:ea typeface="Palatino"/>
                        <a:cs typeface="Palatino"/>
                        <a:sym typeface="Palatino"/>
                      </a:endParaRPr>
                    </a:p>
                  </a:txBody>
                  <a:tcPr marL="91425" marR="91425" marT="91425" marB="91425">
                    <a:lnB w="9525" cap="flat" cmpd="sng">
                      <a:solidFill>
                        <a:srgbClr val="9E9E9E"/>
                      </a:solidFill>
                      <a:prstDash val="solid"/>
                      <a:round/>
                      <a:headEnd type="none" w="sm" len="sm"/>
                      <a:tailEnd type="none" w="sm" len="sm"/>
                    </a:lnB>
                  </a:tcPr>
                </a:tc>
                <a:tc>
                  <a:txBody>
                    <a:bodyPr/>
                    <a:lstStyle/>
                    <a:p>
                      <a:pPr marL="0" lvl="0" indent="0" algn="l" rtl="0">
                        <a:spcBef>
                          <a:spcPts val="0"/>
                        </a:spcBef>
                        <a:spcAft>
                          <a:spcPts val="0"/>
                        </a:spcAft>
                        <a:buNone/>
                      </a:pPr>
                      <a:endParaRPr sz="1200">
                        <a:latin typeface="Palatino"/>
                        <a:ea typeface="Palatino"/>
                        <a:cs typeface="Palatino"/>
                        <a:sym typeface="Palatino"/>
                      </a:endParaRPr>
                    </a:p>
                  </a:txBody>
                  <a:tcPr marL="91425" marR="91425" marT="91425" marB="91425">
                    <a:lnB w="9525" cap="flat" cmpd="sng">
                      <a:solidFill>
                        <a:srgbClr val="9E9E9E"/>
                      </a:solidFill>
                      <a:prstDash val="solid"/>
                      <a:round/>
                      <a:headEnd type="none" w="sm" len="sm"/>
                      <a:tailEnd type="none" w="sm" len="sm"/>
                    </a:lnB>
                  </a:tcPr>
                </a:tc>
                <a:tc>
                  <a:txBody>
                    <a:bodyPr/>
                    <a:lstStyle/>
                    <a:p>
                      <a:pPr marL="0" lvl="0" indent="0" algn="l" rtl="0">
                        <a:spcBef>
                          <a:spcPts val="0"/>
                        </a:spcBef>
                        <a:spcAft>
                          <a:spcPts val="0"/>
                        </a:spcAft>
                        <a:buNone/>
                      </a:pPr>
                      <a:endParaRPr sz="1200">
                        <a:latin typeface="Palatino"/>
                        <a:ea typeface="Palatino"/>
                        <a:cs typeface="Palatino"/>
                        <a:sym typeface="Palatino"/>
                      </a:endParaRPr>
                    </a:p>
                  </a:txBody>
                  <a:tcPr marL="91425" marR="91425" marT="91425" marB="91425">
                    <a:lnB w="9525" cap="flat" cmpd="sng">
                      <a:solidFill>
                        <a:srgbClr val="9E9E9E"/>
                      </a:solidFill>
                      <a:prstDash val="solid"/>
                      <a:round/>
                      <a:headEnd type="none" w="sm" len="sm"/>
                      <a:tailEnd type="none" w="sm" len="sm"/>
                    </a:lnB>
                  </a:tcPr>
                </a:tc>
                <a:tc>
                  <a:txBody>
                    <a:bodyPr/>
                    <a:lstStyle/>
                    <a:p>
                      <a:pPr marL="0" lvl="0" indent="0" algn="l" rtl="0">
                        <a:spcBef>
                          <a:spcPts val="0"/>
                        </a:spcBef>
                        <a:spcAft>
                          <a:spcPts val="0"/>
                        </a:spcAft>
                        <a:buNone/>
                      </a:pPr>
                      <a:endParaRPr sz="1200">
                        <a:latin typeface="Palatino"/>
                        <a:ea typeface="Palatino"/>
                        <a:cs typeface="Palatino"/>
                        <a:sym typeface="Palatino"/>
                      </a:endParaRPr>
                    </a:p>
                  </a:txBody>
                  <a:tcPr marL="91425" marR="91425" marT="91425" marB="91425">
                    <a:lnB w="9525" cap="flat" cmpd="sng">
                      <a:solidFill>
                        <a:srgbClr val="9E9E9E"/>
                      </a:solidFill>
                      <a:prstDash val="solid"/>
                      <a:round/>
                      <a:headEnd type="none" w="sm" len="sm"/>
                      <a:tailEnd type="none" w="sm" len="sm"/>
                    </a:lnB>
                  </a:tcPr>
                </a:tc>
                <a:tc>
                  <a:txBody>
                    <a:bodyPr/>
                    <a:lstStyle/>
                    <a:p>
                      <a:pPr marL="0" lvl="0" indent="0" algn="l" rtl="0">
                        <a:spcBef>
                          <a:spcPts val="0"/>
                        </a:spcBef>
                        <a:spcAft>
                          <a:spcPts val="0"/>
                        </a:spcAft>
                        <a:buNone/>
                      </a:pPr>
                      <a:endParaRPr sz="1200">
                        <a:latin typeface="Palatino"/>
                        <a:ea typeface="Palatino"/>
                        <a:cs typeface="Palatino"/>
                        <a:sym typeface="Palatino"/>
                      </a:endParaRPr>
                    </a:p>
                  </a:txBody>
                  <a:tcPr marL="91425" marR="91425" marT="91425" marB="91425">
                    <a:lnB w="9525" cap="flat" cmpd="sng">
                      <a:solidFill>
                        <a:srgbClr val="9E9E9E"/>
                      </a:solidFill>
                      <a:prstDash val="solid"/>
                      <a:round/>
                      <a:headEnd type="none" w="sm" len="sm"/>
                      <a:tailEnd type="none" w="sm" len="sm"/>
                    </a:lnB>
                  </a:tcPr>
                </a:tc>
                <a:tc>
                  <a:txBody>
                    <a:bodyPr/>
                    <a:lstStyle/>
                    <a:p>
                      <a:pPr marL="0" lvl="0" indent="0" algn="l" rtl="0">
                        <a:spcBef>
                          <a:spcPts val="0"/>
                        </a:spcBef>
                        <a:spcAft>
                          <a:spcPts val="0"/>
                        </a:spcAft>
                        <a:buNone/>
                      </a:pPr>
                      <a:endParaRPr sz="1200">
                        <a:latin typeface="Palatino"/>
                        <a:ea typeface="Palatino"/>
                        <a:cs typeface="Palatino"/>
                        <a:sym typeface="Palatino"/>
                      </a:endParaRPr>
                    </a:p>
                  </a:txBody>
                  <a:tcPr marL="91425" marR="91425" marT="91425" marB="91425">
                    <a:lnB w="9525" cap="flat" cmpd="sng">
                      <a:solidFill>
                        <a:srgbClr val="9E9E9E"/>
                      </a:solidFill>
                      <a:prstDash val="solid"/>
                      <a:round/>
                      <a:headEnd type="none" w="sm" len="sm"/>
                      <a:tailEnd type="none" w="sm" len="sm"/>
                    </a:lnB>
                  </a:tcPr>
                </a:tc>
                <a:tc>
                  <a:txBody>
                    <a:bodyPr/>
                    <a:lstStyle/>
                    <a:p>
                      <a:pPr marL="0" lvl="0" indent="0" algn="l" rtl="0">
                        <a:spcBef>
                          <a:spcPts val="0"/>
                        </a:spcBef>
                        <a:spcAft>
                          <a:spcPts val="0"/>
                        </a:spcAft>
                        <a:buNone/>
                      </a:pPr>
                      <a:endParaRPr sz="1200">
                        <a:latin typeface="Palatino"/>
                        <a:ea typeface="Palatino"/>
                        <a:cs typeface="Palatino"/>
                        <a:sym typeface="Palatino"/>
                      </a:endParaRPr>
                    </a:p>
                  </a:txBody>
                  <a:tcPr marL="91425" marR="91425" marT="91425" marB="91425">
                    <a:lnB w="9525" cap="flat" cmpd="sng">
                      <a:solidFill>
                        <a:srgbClr val="9E9E9E"/>
                      </a:solidFill>
                      <a:prstDash val="solid"/>
                      <a:round/>
                      <a:headEnd type="none" w="sm" len="sm"/>
                      <a:tailEnd type="none" w="sm" len="sm"/>
                    </a:lnB>
                  </a:tcPr>
                </a:tc>
                <a:tc>
                  <a:txBody>
                    <a:bodyPr/>
                    <a:lstStyle/>
                    <a:p>
                      <a:pPr marL="0" lvl="0" indent="0" algn="l" rtl="0">
                        <a:spcBef>
                          <a:spcPts val="0"/>
                        </a:spcBef>
                        <a:spcAft>
                          <a:spcPts val="0"/>
                        </a:spcAft>
                        <a:buNone/>
                      </a:pPr>
                      <a:endParaRPr sz="1200">
                        <a:latin typeface="Palatino"/>
                        <a:ea typeface="Palatino"/>
                        <a:cs typeface="Palatino"/>
                        <a:sym typeface="Palatino"/>
                      </a:endParaRPr>
                    </a:p>
                  </a:txBody>
                  <a:tcPr marL="91425" marR="91425" marT="91425" marB="91425">
                    <a:lnB w="9525" cap="flat" cmpd="sng">
                      <a:solidFill>
                        <a:srgbClr val="9E9E9E"/>
                      </a:solidFill>
                      <a:prstDash val="solid"/>
                      <a:round/>
                      <a:headEnd type="none" w="sm" len="sm"/>
                      <a:tailEnd type="none" w="sm" len="sm"/>
                    </a:lnB>
                  </a:tcPr>
                </a:tc>
                <a:tc>
                  <a:txBody>
                    <a:bodyPr/>
                    <a:lstStyle/>
                    <a:p>
                      <a:pPr marL="0" lvl="0" indent="0" algn="l" rtl="0">
                        <a:spcBef>
                          <a:spcPts val="0"/>
                        </a:spcBef>
                        <a:spcAft>
                          <a:spcPts val="0"/>
                        </a:spcAft>
                        <a:buNone/>
                      </a:pPr>
                      <a:endParaRPr sz="1200">
                        <a:latin typeface="Palatino"/>
                        <a:ea typeface="Palatino"/>
                        <a:cs typeface="Palatino"/>
                        <a:sym typeface="Palatino"/>
                      </a:endParaRPr>
                    </a:p>
                  </a:txBody>
                  <a:tcPr marL="91425" marR="91425" marT="91425" marB="91425">
                    <a:lnB w="9525" cap="flat" cmpd="sng">
                      <a:solidFill>
                        <a:srgbClr val="9E9E9E"/>
                      </a:solidFill>
                      <a:prstDash val="solid"/>
                      <a:round/>
                      <a:headEnd type="none" w="sm" len="sm"/>
                      <a:tailEnd type="none" w="sm" len="sm"/>
                    </a:lnB>
                  </a:tcPr>
                </a:tc>
                <a:tc>
                  <a:txBody>
                    <a:bodyPr/>
                    <a:lstStyle/>
                    <a:p>
                      <a:pPr marL="0" lvl="0" indent="0" algn="l" rtl="0">
                        <a:spcBef>
                          <a:spcPts val="0"/>
                        </a:spcBef>
                        <a:spcAft>
                          <a:spcPts val="0"/>
                        </a:spcAft>
                        <a:buNone/>
                      </a:pPr>
                      <a:endParaRPr sz="1200">
                        <a:latin typeface="Palatino"/>
                        <a:ea typeface="Palatino"/>
                        <a:cs typeface="Palatino"/>
                        <a:sym typeface="Palatino"/>
                      </a:endParaRPr>
                    </a:p>
                  </a:txBody>
                  <a:tcPr marL="91425" marR="91425" marT="91425" marB="91425">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3"/>
                  </a:ext>
                </a:extLst>
              </a:tr>
              <a:tr h="385125">
                <a:tc>
                  <a:txBody>
                    <a:bodyPr/>
                    <a:lstStyle/>
                    <a:p>
                      <a:pPr marL="0" lvl="0" indent="0" algn="l" rtl="0">
                        <a:spcBef>
                          <a:spcPts val="0"/>
                        </a:spcBef>
                        <a:spcAft>
                          <a:spcPts val="0"/>
                        </a:spcAft>
                        <a:buNone/>
                      </a:pPr>
                      <a:r>
                        <a:rPr lang="en-US" sz="1200">
                          <a:latin typeface="Palatino"/>
                          <a:ea typeface="Palatino"/>
                          <a:cs typeface="Palatino"/>
                          <a:sym typeface="Palatino"/>
                        </a:rPr>
                        <a:t>Return on Network </a:t>
                      </a:r>
                      <a:endParaRPr sz="1200">
                        <a:latin typeface="Palatino"/>
                        <a:ea typeface="Palatino"/>
                        <a:cs typeface="Palatino"/>
                        <a:sym typeface="Palatino"/>
                      </a:endParaRPr>
                    </a:p>
                  </a:txBody>
                  <a:tcPr marL="91425" marR="91425" marT="91425" marB="91425">
                    <a:lnT w="9525" cap="flat" cmpd="sng">
                      <a:solidFill>
                        <a:srgbClr val="9E9E9E"/>
                      </a:solidFill>
                      <a:prstDash val="solid"/>
                      <a:round/>
                      <a:headEnd type="none" w="sm" len="sm"/>
                      <a:tailEnd type="none" w="sm" len="sm"/>
                    </a:lnT>
                  </a:tcPr>
                </a:tc>
                <a:tc>
                  <a:txBody>
                    <a:bodyPr/>
                    <a:lstStyle/>
                    <a:p>
                      <a:pPr marL="0" lvl="0" indent="0" algn="l" rtl="0">
                        <a:spcBef>
                          <a:spcPts val="0"/>
                        </a:spcBef>
                        <a:spcAft>
                          <a:spcPts val="0"/>
                        </a:spcAft>
                        <a:buNone/>
                      </a:pPr>
                      <a:endParaRPr sz="1200">
                        <a:latin typeface="Palatino"/>
                        <a:ea typeface="Palatino"/>
                        <a:cs typeface="Palatino"/>
                        <a:sym typeface="Palatino"/>
                      </a:endParaRPr>
                    </a:p>
                  </a:txBody>
                  <a:tcPr marL="91425" marR="91425" marT="91425" marB="91425">
                    <a:lnT w="9525" cap="flat" cmpd="sng">
                      <a:solidFill>
                        <a:srgbClr val="9E9E9E"/>
                      </a:solidFill>
                      <a:prstDash val="solid"/>
                      <a:round/>
                      <a:headEnd type="none" w="sm" len="sm"/>
                      <a:tailEnd type="none" w="sm" len="sm"/>
                    </a:lnT>
                  </a:tcPr>
                </a:tc>
                <a:tc>
                  <a:txBody>
                    <a:bodyPr/>
                    <a:lstStyle/>
                    <a:p>
                      <a:pPr marL="0" lvl="0" indent="0" algn="l" rtl="0">
                        <a:spcBef>
                          <a:spcPts val="0"/>
                        </a:spcBef>
                        <a:spcAft>
                          <a:spcPts val="0"/>
                        </a:spcAft>
                        <a:buNone/>
                      </a:pPr>
                      <a:endParaRPr sz="1200">
                        <a:latin typeface="Palatino"/>
                        <a:ea typeface="Palatino"/>
                        <a:cs typeface="Palatino"/>
                        <a:sym typeface="Palatino"/>
                      </a:endParaRPr>
                    </a:p>
                  </a:txBody>
                  <a:tcPr marL="91425" marR="91425" marT="91425" marB="91425">
                    <a:lnT w="9525" cap="flat" cmpd="sng">
                      <a:solidFill>
                        <a:srgbClr val="9E9E9E"/>
                      </a:solidFill>
                      <a:prstDash val="solid"/>
                      <a:round/>
                      <a:headEnd type="none" w="sm" len="sm"/>
                      <a:tailEnd type="none" w="sm" len="sm"/>
                    </a:lnT>
                  </a:tcPr>
                </a:tc>
                <a:tc>
                  <a:txBody>
                    <a:bodyPr/>
                    <a:lstStyle/>
                    <a:p>
                      <a:pPr marL="0" lvl="0" indent="0" algn="l" rtl="0">
                        <a:spcBef>
                          <a:spcPts val="0"/>
                        </a:spcBef>
                        <a:spcAft>
                          <a:spcPts val="0"/>
                        </a:spcAft>
                        <a:buNone/>
                      </a:pPr>
                      <a:endParaRPr sz="1200">
                        <a:latin typeface="Palatino"/>
                        <a:ea typeface="Palatino"/>
                        <a:cs typeface="Palatino"/>
                        <a:sym typeface="Palatino"/>
                      </a:endParaRPr>
                    </a:p>
                  </a:txBody>
                  <a:tcPr marL="91425" marR="91425" marT="91425" marB="91425">
                    <a:lnT w="9525" cap="flat" cmpd="sng">
                      <a:solidFill>
                        <a:srgbClr val="9E9E9E"/>
                      </a:solidFill>
                      <a:prstDash val="solid"/>
                      <a:round/>
                      <a:headEnd type="none" w="sm" len="sm"/>
                      <a:tailEnd type="none" w="sm" len="sm"/>
                    </a:lnT>
                  </a:tcPr>
                </a:tc>
                <a:tc>
                  <a:txBody>
                    <a:bodyPr/>
                    <a:lstStyle/>
                    <a:p>
                      <a:pPr marL="0" lvl="0" indent="0" algn="l" rtl="0">
                        <a:spcBef>
                          <a:spcPts val="0"/>
                        </a:spcBef>
                        <a:spcAft>
                          <a:spcPts val="0"/>
                        </a:spcAft>
                        <a:buNone/>
                      </a:pPr>
                      <a:endParaRPr sz="1200">
                        <a:latin typeface="Palatino"/>
                        <a:ea typeface="Palatino"/>
                        <a:cs typeface="Palatino"/>
                        <a:sym typeface="Palatino"/>
                      </a:endParaRPr>
                    </a:p>
                  </a:txBody>
                  <a:tcPr marL="91425" marR="91425" marT="91425" marB="91425">
                    <a:lnT w="9525" cap="flat" cmpd="sng">
                      <a:solidFill>
                        <a:srgbClr val="9E9E9E"/>
                      </a:solidFill>
                      <a:prstDash val="solid"/>
                      <a:round/>
                      <a:headEnd type="none" w="sm" len="sm"/>
                      <a:tailEnd type="none" w="sm" len="sm"/>
                    </a:lnT>
                  </a:tcPr>
                </a:tc>
                <a:tc>
                  <a:txBody>
                    <a:bodyPr/>
                    <a:lstStyle/>
                    <a:p>
                      <a:pPr marL="0" lvl="0" indent="0" algn="l" rtl="0">
                        <a:spcBef>
                          <a:spcPts val="0"/>
                        </a:spcBef>
                        <a:spcAft>
                          <a:spcPts val="0"/>
                        </a:spcAft>
                        <a:buNone/>
                      </a:pPr>
                      <a:endParaRPr sz="1200">
                        <a:latin typeface="Palatino"/>
                        <a:ea typeface="Palatino"/>
                        <a:cs typeface="Palatino"/>
                        <a:sym typeface="Palatino"/>
                      </a:endParaRPr>
                    </a:p>
                  </a:txBody>
                  <a:tcPr marL="91425" marR="91425" marT="91425" marB="91425">
                    <a:lnT w="9525" cap="flat" cmpd="sng">
                      <a:solidFill>
                        <a:srgbClr val="9E9E9E"/>
                      </a:solidFill>
                      <a:prstDash val="solid"/>
                      <a:round/>
                      <a:headEnd type="none" w="sm" len="sm"/>
                      <a:tailEnd type="none" w="sm" len="sm"/>
                    </a:lnT>
                  </a:tcPr>
                </a:tc>
                <a:tc>
                  <a:txBody>
                    <a:bodyPr/>
                    <a:lstStyle/>
                    <a:p>
                      <a:pPr marL="0" lvl="0" indent="0" algn="l" rtl="0">
                        <a:spcBef>
                          <a:spcPts val="0"/>
                        </a:spcBef>
                        <a:spcAft>
                          <a:spcPts val="0"/>
                        </a:spcAft>
                        <a:buNone/>
                      </a:pPr>
                      <a:endParaRPr sz="1200">
                        <a:latin typeface="Palatino"/>
                        <a:ea typeface="Palatino"/>
                        <a:cs typeface="Palatino"/>
                        <a:sym typeface="Palatino"/>
                      </a:endParaRPr>
                    </a:p>
                  </a:txBody>
                  <a:tcPr marL="91425" marR="91425" marT="91425" marB="91425">
                    <a:lnT w="9525" cap="flat" cmpd="sng">
                      <a:solidFill>
                        <a:srgbClr val="9E9E9E"/>
                      </a:solidFill>
                      <a:prstDash val="solid"/>
                      <a:round/>
                      <a:headEnd type="none" w="sm" len="sm"/>
                      <a:tailEnd type="none" w="sm" len="sm"/>
                    </a:lnT>
                  </a:tcPr>
                </a:tc>
                <a:tc>
                  <a:txBody>
                    <a:bodyPr/>
                    <a:lstStyle/>
                    <a:p>
                      <a:pPr marL="0" lvl="0" indent="0" algn="l" rtl="0">
                        <a:spcBef>
                          <a:spcPts val="0"/>
                        </a:spcBef>
                        <a:spcAft>
                          <a:spcPts val="0"/>
                        </a:spcAft>
                        <a:buNone/>
                      </a:pPr>
                      <a:endParaRPr sz="1200">
                        <a:latin typeface="Palatino"/>
                        <a:ea typeface="Palatino"/>
                        <a:cs typeface="Palatino"/>
                        <a:sym typeface="Palatino"/>
                      </a:endParaRPr>
                    </a:p>
                  </a:txBody>
                  <a:tcPr marL="91425" marR="91425" marT="91425" marB="91425">
                    <a:lnT w="9525" cap="flat" cmpd="sng">
                      <a:solidFill>
                        <a:srgbClr val="9E9E9E"/>
                      </a:solidFill>
                      <a:prstDash val="solid"/>
                      <a:round/>
                      <a:headEnd type="none" w="sm" len="sm"/>
                      <a:tailEnd type="none" w="sm" len="sm"/>
                    </a:lnT>
                  </a:tcPr>
                </a:tc>
                <a:tc>
                  <a:txBody>
                    <a:bodyPr/>
                    <a:lstStyle/>
                    <a:p>
                      <a:pPr marL="0" lvl="0" indent="0" algn="l" rtl="0">
                        <a:spcBef>
                          <a:spcPts val="0"/>
                        </a:spcBef>
                        <a:spcAft>
                          <a:spcPts val="0"/>
                        </a:spcAft>
                        <a:buNone/>
                      </a:pPr>
                      <a:endParaRPr sz="1200">
                        <a:latin typeface="Palatino"/>
                        <a:ea typeface="Palatino"/>
                        <a:cs typeface="Palatino"/>
                        <a:sym typeface="Palatino"/>
                      </a:endParaRPr>
                    </a:p>
                  </a:txBody>
                  <a:tcPr marL="91425" marR="91425" marT="91425" marB="91425">
                    <a:lnT w="9525" cap="flat" cmpd="sng">
                      <a:solidFill>
                        <a:srgbClr val="9E9E9E"/>
                      </a:solidFill>
                      <a:prstDash val="solid"/>
                      <a:round/>
                      <a:headEnd type="none" w="sm" len="sm"/>
                      <a:tailEnd type="none" w="sm" len="sm"/>
                    </a:lnT>
                  </a:tcPr>
                </a:tc>
                <a:tc>
                  <a:txBody>
                    <a:bodyPr/>
                    <a:lstStyle/>
                    <a:p>
                      <a:pPr marL="0" lvl="0" indent="0" algn="l" rtl="0">
                        <a:spcBef>
                          <a:spcPts val="0"/>
                        </a:spcBef>
                        <a:spcAft>
                          <a:spcPts val="0"/>
                        </a:spcAft>
                        <a:buNone/>
                      </a:pPr>
                      <a:endParaRPr sz="1200">
                        <a:latin typeface="Palatino"/>
                        <a:ea typeface="Palatino"/>
                        <a:cs typeface="Palatino"/>
                        <a:sym typeface="Palatino"/>
                      </a:endParaRPr>
                    </a:p>
                  </a:txBody>
                  <a:tcPr marL="91425" marR="91425" marT="91425" marB="91425">
                    <a:lnT w="9525" cap="flat" cmpd="sng">
                      <a:solidFill>
                        <a:srgbClr val="9E9E9E"/>
                      </a:solidFill>
                      <a:prstDash val="solid"/>
                      <a:round/>
                      <a:headEnd type="none" w="sm" len="sm"/>
                      <a:tailEnd type="none" w="sm" len="sm"/>
                    </a:lnT>
                  </a:tcPr>
                </a:tc>
                <a:extLst>
                  <a:ext uri="{0D108BD9-81ED-4DB2-BD59-A6C34878D82A}">
                    <a16:rowId xmlns:a16="http://schemas.microsoft.com/office/drawing/2014/main" val="10004"/>
                  </a:ext>
                </a:extLst>
              </a:tr>
              <a:tr h="385125">
                <a:tc>
                  <a:txBody>
                    <a:bodyPr/>
                    <a:lstStyle/>
                    <a:p>
                      <a:pPr marL="0" lvl="0" indent="0" algn="l" rtl="0">
                        <a:spcBef>
                          <a:spcPts val="0"/>
                        </a:spcBef>
                        <a:spcAft>
                          <a:spcPts val="0"/>
                        </a:spcAft>
                        <a:buNone/>
                      </a:pPr>
                      <a:r>
                        <a:rPr lang="en-US" sz="1200">
                          <a:latin typeface="Palatino"/>
                          <a:ea typeface="Palatino"/>
                          <a:cs typeface="Palatino"/>
                          <a:sym typeface="Palatino"/>
                        </a:rPr>
                        <a:t>January 1st stock price</a:t>
                      </a:r>
                      <a:endParaRPr sz="1200">
                        <a:latin typeface="Palatino"/>
                        <a:ea typeface="Palatino"/>
                        <a:cs typeface="Palatino"/>
                        <a:sym typeface="Palatino"/>
                      </a:endParaRPr>
                    </a:p>
                  </a:txBody>
                  <a:tcPr marL="91425" marR="91425" marT="91425" marB="91425"/>
                </a:tc>
                <a:tc>
                  <a:txBody>
                    <a:bodyPr/>
                    <a:lstStyle/>
                    <a:p>
                      <a:pPr marL="0" lvl="0" indent="0" algn="l" rtl="0">
                        <a:spcBef>
                          <a:spcPts val="0"/>
                        </a:spcBef>
                        <a:spcAft>
                          <a:spcPts val="0"/>
                        </a:spcAft>
                        <a:buNone/>
                      </a:pPr>
                      <a:endParaRPr sz="1200">
                        <a:latin typeface="Palatino"/>
                        <a:ea typeface="Palatino"/>
                        <a:cs typeface="Palatino"/>
                        <a:sym typeface="Palatino"/>
                      </a:endParaRPr>
                    </a:p>
                  </a:txBody>
                  <a:tcPr marL="91425" marR="91425" marT="91425" marB="91425"/>
                </a:tc>
                <a:tc>
                  <a:txBody>
                    <a:bodyPr/>
                    <a:lstStyle/>
                    <a:p>
                      <a:pPr marL="0" lvl="0" indent="0" algn="l" rtl="0">
                        <a:spcBef>
                          <a:spcPts val="0"/>
                        </a:spcBef>
                        <a:spcAft>
                          <a:spcPts val="0"/>
                        </a:spcAft>
                        <a:buNone/>
                      </a:pPr>
                      <a:endParaRPr sz="1200">
                        <a:latin typeface="Palatino"/>
                        <a:ea typeface="Palatino"/>
                        <a:cs typeface="Palatino"/>
                        <a:sym typeface="Palatino"/>
                      </a:endParaRPr>
                    </a:p>
                  </a:txBody>
                  <a:tcPr marL="91425" marR="91425" marT="91425" marB="91425"/>
                </a:tc>
                <a:tc>
                  <a:txBody>
                    <a:bodyPr/>
                    <a:lstStyle/>
                    <a:p>
                      <a:pPr marL="0" lvl="0" indent="0" algn="l" rtl="0">
                        <a:spcBef>
                          <a:spcPts val="0"/>
                        </a:spcBef>
                        <a:spcAft>
                          <a:spcPts val="0"/>
                        </a:spcAft>
                        <a:buNone/>
                      </a:pPr>
                      <a:endParaRPr sz="1200">
                        <a:latin typeface="Palatino"/>
                        <a:ea typeface="Palatino"/>
                        <a:cs typeface="Palatino"/>
                        <a:sym typeface="Palatino"/>
                      </a:endParaRPr>
                    </a:p>
                  </a:txBody>
                  <a:tcPr marL="91425" marR="91425" marT="91425" marB="91425"/>
                </a:tc>
                <a:tc>
                  <a:txBody>
                    <a:bodyPr/>
                    <a:lstStyle/>
                    <a:p>
                      <a:pPr marL="0" lvl="0" indent="0" algn="l" rtl="0">
                        <a:spcBef>
                          <a:spcPts val="0"/>
                        </a:spcBef>
                        <a:spcAft>
                          <a:spcPts val="0"/>
                        </a:spcAft>
                        <a:buNone/>
                      </a:pPr>
                      <a:endParaRPr sz="1200">
                        <a:latin typeface="Palatino"/>
                        <a:ea typeface="Palatino"/>
                        <a:cs typeface="Palatino"/>
                        <a:sym typeface="Palatino"/>
                      </a:endParaRPr>
                    </a:p>
                  </a:txBody>
                  <a:tcPr marL="91425" marR="91425" marT="91425" marB="91425"/>
                </a:tc>
                <a:tc>
                  <a:txBody>
                    <a:bodyPr/>
                    <a:lstStyle/>
                    <a:p>
                      <a:pPr marL="0" lvl="0" indent="0" algn="l" rtl="0">
                        <a:spcBef>
                          <a:spcPts val="0"/>
                        </a:spcBef>
                        <a:spcAft>
                          <a:spcPts val="0"/>
                        </a:spcAft>
                        <a:buNone/>
                      </a:pPr>
                      <a:endParaRPr sz="1200">
                        <a:latin typeface="Palatino"/>
                        <a:ea typeface="Palatino"/>
                        <a:cs typeface="Palatino"/>
                        <a:sym typeface="Palatino"/>
                      </a:endParaRPr>
                    </a:p>
                  </a:txBody>
                  <a:tcPr marL="91425" marR="91425" marT="91425" marB="91425"/>
                </a:tc>
                <a:tc>
                  <a:txBody>
                    <a:bodyPr/>
                    <a:lstStyle/>
                    <a:p>
                      <a:pPr marL="0" lvl="0" indent="0" algn="l" rtl="0">
                        <a:spcBef>
                          <a:spcPts val="0"/>
                        </a:spcBef>
                        <a:spcAft>
                          <a:spcPts val="0"/>
                        </a:spcAft>
                        <a:buNone/>
                      </a:pPr>
                      <a:endParaRPr sz="1200">
                        <a:latin typeface="Palatino"/>
                        <a:ea typeface="Palatino"/>
                        <a:cs typeface="Palatino"/>
                        <a:sym typeface="Palatino"/>
                      </a:endParaRPr>
                    </a:p>
                  </a:txBody>
                  <a:tcPr marL="91425" marR="91425" marT="91425" marB="91425"/>
                </a:tc>
                <a:tc>
                  <a:txBody>
                    <a:bodyPr/>
                    <a:lstStyle/>
                    <a:p>
                      <a:pPr marL="0" lvl="0" indent="0" algn="l" rtl="0">
                        <a:spcBef>
                          <a:spcPts val="0"/>
                        </a:spcBef>
                        <a:spcAft>
                          <a:spcPts val="0"/>
                        </a:spcAft>
                        <a:buNone/>
                      </a:pPr>
                      <a:endParaRPr sz="1200">
                        <a:latin typeface="Palatino"/>
                        <a:ea typeface="Palatino"/>
                        <a:cs typeface="Palatino"/>
                        <a:sym typeface="Palatino"/>
                      </a:endParaRPr>
                    </a:p>
                  </a:txBody>
                  <a:tcPr marL="91425" marR="91425" marT="91425" marB="91425"/>
                </a:tc>
                <a:tc>
                  <a:txBody>
                    <a:bodyPr/>
                    <a:lstStyle/>
                    <a:p>
                      <a:pPr marL="0" lvl="0" indent="0" algn="l" rtl="0">
                        <a:spcBef>
                          <a:spcPts val="0"/>
                        </a:spcBef>
                        <a:spcAft>
                          <a:spcPts val="0"/>
                        </a:spcAft>
                        <a:buNone/>
                      </a:pPr>
                      <a:endParaRPr sz="1200">
                        <a:latin typeface="Palatino"/>
                        <a:ea typeface="Palatino"/>
                        <a:cs typeface="Palatino"/>
                        <a:sym typeface="Palatino"/>
                      </a:endParaRPr>
                    </a:p>
                  </a:txBody>
                  <a:tcPr marL="91425" marR="91425" marT="91425" marB="91425"/>
                </a:tc>
                <a:tc>
                  <a:txBody>
                    <a:bodyPr/>
                    <a:lstStyle/>
                    <a:p>
                      <a:pPr marL="0" lvl="0" indent="0" algn="l" rtl="0">
                        <a:spcBef>
                          <a:spcPts val="0"/>
                        </a:spcBef>
                        <a:spcAft>
                          <a:spcPts val="0"/>
                        </a:spcAft>
                        <a:buNone/>
                      </a:pPr>
                      <a:endParaRPr sz="1200">
                        <a:latin typeface="Palatino"/>
                        <a:ea typeface="Palatino"/>
                        <a:cs typeface="Palatino"/>
                        <a:sym typeface="Palatino"/>
                      </a:endParaRPr>
                    </a:p>
                  </a:txBody>
                  <a:tcPr marL="91425" marR="91425" marT="91425" marB="91425"/>
                </a:tc>
                <a:extLst>
                  <a:ext uri="{0D108BD9-81ED-4DB2-BD59-A6C34878D82A}">
                    <a16:rowId xmlns:a16="http://schemas.microsoft.com/office/drawing/2014/main" val="10005"/>
                  </a:ext>
                </a:extLst>
              </a:tr>
              <a:tr h="385125">
                <a:tc>
                  <a:txBody>
                    <a:bodyPr/>
                    <a:lstStyle/>
                    <a:p>
                      <a:pPr marL="0" lvl="0" indent="0" algn="l" rtl="0">
                        <a:spcBef>
                          <a:spcPts val="0"/>
                        </a:spcBef>
                        <a:spcAft>
                          <a:spcPts val="0"/>
                        </a:spcAft>
                        <a:buNone/>
                      </a:pPr>
                      <a:r>
                        <a:rPr lang="en-US" sz="1200">
                          <a:latin typeface="Palatino"/>
                          <a:ea typeface="Palatino"/>
                          <a:cs typeface="Palatino"/>
                          <a:sym typeface="Palatino"/>
                        </a:rPr>
                        <a:t>Net income </a:t>
                      </a:r>
                      <a:endParaRPr sz="1200">
                        <a:latin typeface="Palatino"/>
                        <a:ea typeface="Palatino"/>
                        <a:cs typeface="Palatino"/>
                        <a:sym typeface="Palatino"/>
                      </a:endParaRPr>
                    </a:p>
                  </a:txBody>
                  <a:tcPr marL="91425" marR="91425" marT="91425" marB="91425"/>
                </a:tc>
                <a:tc>
                  <a:txBody>
                    <a:bodyPr/>
                    <a:lstStyle/>
                    <a:p>
                      <a:pPr marL="0" lvl="0" indent="0" algn="l" rtl="0">
                        <a:spcBef>
                          <a:spcPts val="0"/>
                        </a:spcBef>
                        <a:spcAft>
                          <a:spcPts val="0"/>
                        </a:spcAft>
                        <a:buNone/>
                      </a:pPr>
                      <a:endParaRPr sz="1200">
                        <a:latin typeface="Palatino"/>
                        <a:ea typeface="Palatino"/>
                        <a:cs typeface="Palatino"/>
                        <a:sym typeface="Palatino"/>
                      </a:endParaRPr>
                    </a:p>
                  </a:txBody>
                  <a:tcPr marL="91425" marR="91425" marT="91425" marB="91425"/>
                </a:tc>
                <a:tc>
                  <a:txBody>
                    <a:bodyPr/>
                    <a:lstStyle/>
                    <a:p>
                      <a:pPr marL="0" lvl="0" indent="0" algn="l" rtl="0">
                        <a:spcBef>
                          <a:spcPts val="0"/>
                        </a:spcBef>
                        <a:spcAft>
                          <a:spcPts val="0"/>
                        </a:spcAft>
                        <a:buNone/>
                      </a:pPr>
                      <a:endParaRPr sz="1200">
                        <a:latin typeface="Palatino"/>
                        <a:ea typeface="Palatino"/>
                        <a:cs typeface="Palatino"/>
                        <a:sym typeface="Palatino"/>
                      </a:endParaRPr>
                    </a:p>
                  </a:txBody>
                  <a:tcPr marL="91425" marR="91425" marT="91425" marB="91425"/>
                </a:tc>
                <a:tc>
                  <a:txBody>
                    <a:bodyPr/>
                    <a:lstStyle/>
                    <a:p>
                      <a:pPr marL="0" lvl="0" indent="0" algn="l" rtl="0">
                        <a:spcBef>
                          <a:spcPts val="0"/>
                        </a:spcBef>
                        <a:spcAft>
                          <a:spcPts val="0"/>
                        </a:spcAft>
                        <a:buNone/>
                      </a:pPr>
                      <a:endParaRPr sz="1200">
                        <a:latin typeface="Palatino"/>
                        <a:ea typeface="Palatino"/>
                        <a:cs typeface="Palatino"/>
                        <a:sym typeface="Palatino"/>
                      </a:endParaRPr>
                    </a:p>
                  </a:txBody>
                  <a:tcPr marL="91425" marR="91425" marT="91425" marB="91425"/>
                </a:tc>
                <a:tc>
                  <a:txBody>
                    <a:bodyPr/>
                    <a:lstStyle/>
                    <a:p>
                      <a:pPr marL="0" lvl="0" indent="0" algn="l" rtl="0">
                        <a:spcBef>
                          <a:spcPts val="0"/>
                        </a:spcBef>
                        <a:spcAft>
                          <a:spcPts val="0"/>
                        </a:spcAft>
                        <a:buNone/>
                      </a:pPr>
                      <a:endParaRPr sz="1200">
                        <a:latin typeface="Palatino"/>
                        <a:ea typeface="Palatino"/>
                        <a:cs typeface="Palatino"/>
                        <a:sym typeface="Palatino"/>
                      </a:endParaRPr>
                    </a:p>
                  </a:txBody>
                  <a:tcPr marL="91425" marR="91425" marT="91425" marB="91425"/>
                </a:tc>
                <a:tc>
                  <a:txBody>
                    <a:bodyPr/>
                    <a:lstStyle/>
                    <a:p>
                      <a:pPr marL="0" lvl="0" indent="0" algn="l" rtl="0">
                        <a:spcBef>
                          <a:spcPts val="0"/>
                        </a:spcBef>
                        <a:spcAft>
                          <a:spcPts val="0"/>
                        </a:spcAft>
                        <a:buNone/>
                      </a:pPr>
                      <a:endParaRPr sz="1200">
                        <a:latin typeface="Palatino"/>
                        <a:ea typeface="Palatino"/>
                        <a:cs typeface="Palatino"/>
                        <a:sym typeface="Palatino"/>
                      </a:endParaRPr>
                    </a:p>
                  </a:txBody>
                  <a:tcPr marL="91425" marR="91425" marT="91425" marB="91425"/>
                </a:tc>
                <a:tc>
                  <a:txBody>
                    <a:bodyPr/>
                    <a:lstStyle/>
                    <a:p>
                      <a:pPr marL="0" lvl="0" indent="0" algn="l" rtl="0">
                        <a:spcBef>
                          <a:spcPts val="0"/>
                        </a:spcBef>
                        <a:spcAft>
                          <a:spcPts val="0"/>
                        </a:spcAft>
                        <a:buNone/>
                      </a:pPr>
                      <a:endParaRPr sz="1200">
                        <a:latin typeface="Palatino"/>
                        <a:ea typeface="Palatino"/>
                        <a:cs typeface="Palatino"/>
                        <a:sym typeface="Palatino"/>
                      </a:endParaRPr>
                    </a:p>
                  </a:txBody>
                  <a:tcPr marL="91425" marR="91425" marT="91425" marB="91425"/>
                </a:tc>
                <a:tc>
                  <a:txBody>
                    <a:bodyPr/>
                    <a:lstStyle/>
                    <a:p>
                      <a:pPr marL="0" lvl="0" indent="0" algn="l" rtl="0">
                        <a:spcBef>
                          <a:spcPts val="0"/>
                        </a:spcBef>
                        <a:spcAft>
                          <a:spcPts val="0"/>
                        </a:spcAft>
                        <a:buNone/>
                      </a:pPr>
                      <a:endParaRPr sz="1200">
                        <a:latin typeface="Palatino"/>
                        <a:ea typeface="Palatino"/>
                        <a:cs typeface="Palatino"/>
                        <a:sym typeface="Palatino"/>
                      </a:endParaRPr>
                    </a:p>
                  </a:txBody>
                  <a:tcPr marL="91425" marR="91425" marT="91425" marB="91425"/>
                </a:tc>
                <a:tc>
                  <a:txBody>
                    <a:bodyPr/>
                    <a:lstStyle/>
                    <a:p>
                      <a:pPr marL="0" lvl="0" indent="0" algn="l" rtl="0">
                        <a:spcBef>
                          <a:spcPts val="0"/>
                        </a:spcBef>
                        <a:spcAft>
                          <a:spcPts val="0"/>
                        </a:spcAft>
                        <a:buNone/>
                      </a:pPr>
                      <a:endParaRPr sz="1200">
                        <a:latin typeface="Palatino"/>
                        <a:ea typeface="Palatino"/>
                        <a:cs typeface="Palatino"/>
                        <a:sym typeface="Palatino"/>
                      </a:endParaRPr>
                    </a:p>
                  </a:txBody>
                  <a:tcPr marL="91425" marR="91425" marT="91425" marB="91425"/>
                </a:tc>
                <a:tc>
                  <a:txBody>
                    <a:bodyPr/>
                    <a:lstStyle/>
                    <a:p>
                      <a:pPr marL="0" lvl="0" indent="0" algn="l" rtl="0">
                        <a:spcBef>
                          <a:spcPts val="0"/>
                        </a:spcBef>
                        <a:spcAft>
                          <a:spcPts val="0"/>
                        </a:spcAft>
                        <a:buNone/>
                      </a:pPr>
                      <a:endParaRPr sz="1200">
                        <a:latin typeface="Palatino"/>
                        <a:ea typeface="Palatino"/>
                        <a:cs typeface="Palatino"/>
                        <a:sym typeface="Palatino"/>
                      </a:endParaRPr>
                    </a:p>
                  </a:txBody>
                  <a:tcPr marL="91425" marR="91425" marT="91425" marB="91425"/>
                </a:tc>
                <a:extLst>
                  <a:ext uri="{0D108BD9-81ED-4DB2-BD59-A6C34878D82A}">
                    <a16:rowId xmlns:a16="http://schemas.microsoft.com/office/drawing/2014/main" val="10006"/>
                  </a:ext>
                </a:extLst>
              </a:tr>
              <a:tr h="385125">
                <a:tc>
                  <a:txBody>
                    <a:bodyPr/>
                    <a:lstStyle/>
                    <a:p>
                      <a:pPr marL="0" lvl="0" indent="0" algn="l" rtl="0">
                        <a:spcBef>
                          <a:spcPts val="0"/>
                        </a:spcBef>
                        <a:spcAft>
                          <a:spcPts val="0"/>
                        </a:spcAft>
                        <a:buNone/>
                      </a:pPr>
                      <a:r>
                        <a:rPr lang="en-US" sz="1200">
                          <a:latin typeface="Palatino"/>
                          <a:ea typeface="Palatino"/>
                          <a:cs typeface="Palatino"/>
                          <a:sym typeface="Palatino"/>
                        </a:rPr>
                        <a:t>Gross income</a:t>
                      </a:r>
                      <a:endParaRPr sz="1200">
                        <a:latin typeface="Palatino"/>
                        <a:ea typeface="Palatino"/>
                        <a:cs typeface="Palatino"/>
                        <a:sym typeface="Palatino"/>
                      </a:endParaRPr>
                    </a:p>
                  </a:txBody>
                  <a:tcPr marL="91425" marR="91425" marT="91425" marB="91425"/>
                </a:tc>
                <a:tc>
                  <a:txBody>
                    <a:bodyPr/>
                    <a:lstStyle/>
                    <a:p>
                      <a:pPr marL="0" lvl="0" indent="0" algn="l" rtl="0">
                        <a:spcBef>
                          <a:spcPts val="0"/>
                        </a:spcBef>
                        <a:spcAft>
                          <a:spcPts val="0"/>
                        </a:spcAft>
                        <a:buNone/>
                      </a:pPr>
                      <a:endParaRPr sz="1200">
                        <a:latin typeface="Palatino"/>
                        <a:ea typeface="Palatino"/>
                        <a:cs typeface="Palatino"/>
                        <a:sym typeface="Palatino"/>
                      </a:endParaRPr>
                    </a:p>
                  </a:txBody>
                  <a:tcPr marL="91425" marR="91425" marT="91425" marB="91425"/>
                </a:tc>
                <a:tc>
                  <a:txBody>
                    <a:bodyPr/>
                    <a:lstStyle/>
                    <a:p>
                      <a:pPr marL="0" lvl="0" indent="0" algn="l" rtl="0">
                        <a:spcBef>
                          <a:spcPts val="0"/>
                        </a:spcBef>
                        <a:spcAft>
                          <a:spcPts val="0"/>
                        </a:spcAft>
                        <a:buNone/>
                      </a:pPr>
                      <a:endParaRPr sz="1200">
                        <a:latin typeface="Palatino"/>
                        <a:ea typeface="Palatino"/>
                        <a:cs typeface="Palatino"/>
                        <a:sym typeface="Palatino"/>
                      </a:endParaRPr>
                    </a:p>
                  </a:txBody>
                  <a:tcPr marL="91425" marR="91425" marT="91425" marB="91425"/>
                </a:tc>
                <a:tc>
                  <a:txBody>
                    <a:bodyPr/>
                    <a:lstStyle/>
                    <a:p>
                      <a:pPr marL="0" lvl="0" indent="0" algn="l" rtl="0">
                        <a:spcBef>
                          <a:spcPts val="0"/>
                        </a:spcBef>
                        <a:spcAft>
                          <a:spcPts val="0"/>
                        </a:spcAft>
                        <a:buNone/>
                      </a:pPr>
                      <a:endParaRPr sz="1200">
                        <a:latin typeface="Palatino"/>
                        <a:ea typeface="Palatino"/>
                        <a:cs typeface="Palatino"/>
                        <a:sym typeface="Palatino"/>
                      </a:endParaRPr>
                    </a:p>
                  </a:txBody>
                  <a:tcPr marL="91425" marR="91425" marT="91425" marB="91425"/>
                </a:tc>
                <a:tc>
                  <a:txBody>
                    <a:bodyPr/>
                    <a:lstStyle/>
                    <a:p>
                      <a:pPr marL="0" lvl="0" indent="0" algn="l" rtl="0">
                        <a:spcBef>
                          <a:spcPts val="0"/>
                        </a:spcBef>
                        <a:spcAft>
                          <a:spcPts val="0"/>
                        </a:spcAft>
                        <a:buNone/>
                      </a:pPr>
                      <a:endParaRPr sz="1200">
                        <a:latin typeface="Palatino"/>
                        <a:ea typeface="Palatino"/>
                        <a:cs typeface="Palatino"/>
                        <a:sym typeface="Palatino"/>
                      </a:endParaRPr>
                    </a:p>
                  </a:txBody>
                  <a:tcPr marL="91425" marR="91425" marT="91425" marB="91425"/>
                </a:tc>
                <a:tc>
                  <a:txBody>
                    <a:bodyPr/>
                    <a:lstStyle/>
                    <a:p>
                      <a:pPr marL="0" lvl="0" indent="0" algn="l" rtl="0">
                        <a:spcBef>
                          <a:spcPts val="0"/>
                        </a:spcBef>
                        <a:spcAft>
                          <a:spcPts val="0"/>
                        </a:spcAft>
                        <a:buNone/>
                      </a:pPr>
                      <a:endParaRPr sz="1200">
                        <a:latin typeface="Palatino"/>
                        <a:ea typeface="Palatino"/>
                        <a:cs typeface="Palatino"/>
                        <a:sym typeface="Palatino"/>
                      </a:endParaRPr>
                    </a:p>
                  </a:txBody>
                  <a:tcPr marL="91425" marR="91425" marT="91425" marB="91425"/>
                </a:tc>
                <a:tc>
                  <a:txBody>
                    <a:bodyPr/>
                    <a:lstStyle/>
                    <a:p>
                      <a:pPr marL="0" lvl="0" indent="0" algn="l" rtl="0">
                        <a:spcBef>
                          <a:spcPts val="0"/>
                        </a:spcBef>
                        <a:spcAft>
                          <a:spcPts val="0"/>
                        </a:spcAft>
                        <a:buNone/>
                      </a:pPr>
                      <a:endParaRPr sz="1200">
                        <a:latin typeface="Palatino"/>
                        <a:ea typeface="Palatino"/>
                        <a:cs typeface="Palatino"/>
                        <a:sym typeface="Palatino"/>
                      </a:endParaRPr>
                    </a:p>
                  </a:txBody>
                  <a:tcPr marL="91425" marR="91425" marT="91425" marB="91425"/>
                </a:tc>
                <a:tc>
                  <a:txBody>
                    <a:bodyPr/>
                    <a:lstStyle/>
                    <a:p>
                      <a:pPr marL="0" lvl="0" indent="0" algn="l" rtl="0">
                        <a:spcBef>
                          <a:spcPts val="0"/>
                        </a:spcBef>
                        <a:spcAft>
                          <a:spcPts val="0"/>
                        </a:spcAft>
                        <a:buNone/>
                      </a:pPr>
                      <a:endParaRPr sz="1200">
                        <a:latin typeface="Palatino"/>
                        <a:ea typeface="Palatino"/>
                        <a:cs typeface="Palatino"/>
                        <a:sym typeface="Palatino"/>
                      </a:endParaRPr>
                    </a:p>
                  </a:txBody>
                  <a:tcPr marL="91425" marR="91425" marT="91425" marB="91425"/>
                </a:tc>
                <a:tc>
                  <a:txBody>
                    <a:bodyPr/>
                    <a:lstStyle/>
                    <a:p>
                      <a:pPr marL="0" lvl="0" indent="0" algn="l" rtl="0">
                        <a:spcBef>
                          <a:spcPts val="0"/>
                        </a:spcBef>
                        <a:spcAft>
                          <a:spcPts val="0"/>
                        </a:spcAft>
                        <a:buNone/>
                      </a:pPr>
                      <a:endParaRPr sz="1200">
                        <a:latin typeface="Palatino"/>
                        <a:ea typeface="Palatino"/>
                        <a:cs typeface="Palatino"/>
                        <a:sym typeface="Palatino"/>
                      </a:endParaRPr>
                    </a:p>
                  </a:txBody>
                  <a:tcPr marL="91425" marR="91425" marT="91425" marB="91425"/>
                </a:tc>
                <a:tc>
                  <a:txBody>
                    <a:bodyPr/>
                    <a:lstStyle/>
                    <a:p>
                      <a:pPr marL="0" lvl="0" indent="0" algn="l" rtl="0">
                        <a:spcBef>
                          <a:spcPts val="0"/>
                        </a:spcBef>
                        <a:spcAft>
                          <a:spcPts val="0"/>
                        </a:spcAft>
                        <a:buNone/>
                      </a:pPr>
                      <a:endParaRPr sz="1200">
                        <a:latin typeface="Palatino"/>
                        <a:ea typeface="Palatino"/>
                        <a:cs typeface="Palatino"/>
                        <a:sym typeface="Palatino"/>
                      </a:endParaRPr>
                    </a:p>
                  </a:txBody>
                  <a:tcPr marL="91425" marR="91425" marT="91425" marB="91425"/>
                </a:tc>
                <a:extLst>
                  <a:ext uri="{0D108BD9-81ED-4DB2-BD59-A6C34878D82A}">
                    <a16:rowId xmlns:a16="http://schemas.microsoft.com/office/drawing/2014/main" val="10007"/>
                  </a:ext>
                </a:extLst>
              </a:tr>
            </a:tbl>
          </a:graphicData>
        </a:graphic>
      </p:graphicFrame>
      <p:sp>
        <p:nvSpPr>
          <p:cNvPr id="323" name="Google Shape;323;g7a71133d84_0_23"/>
          <p:cNvSpPr txBox="1">
            <a:spLocks noGrp="1"/>
          </p:cNvSpPr>
          <p:nvPr>
            <p:ph type="title"/>
          </p:nvPr>
        </p:nvSpPr>
        <p:spPr>
          <a:xfrm>
            <a:off x="727650" y="0"/>
            <a:ext cx="7688700" cy="535200"/>
          </a:xfrm>
          <a:prstGeom prst="rect">
            <a:avLst/>
          </a:prstGeom>
        </p:spPr>
        <p:txBody>
          <a:bodyPr spcFirstLastPara="1" wrap="square" lIns="93125" tIns="93125" rIns="93125" bIns="93125" anchor="t" anchorCtr="0">
            <a:noAutofit/>
          </a:bodyPr>
          <a:lstStyle/>
          <a:p>
            <a:pPr marL="0" lvl="0" indent="0" algn="ctr" rtl="0">
              <a:spcBef>
                <a:spcPts val="0"/>
              </a:spcBef>
              <a:spcAft>
                <a:spcPts val="0"/>
              </a:spcAft>
              <a:buNone/>
            </a:pPr>
            <a:r>
              <a:rPr lang="en-US" sz="2400">
                <a:latin typeface="Palatino"/>
                <a:ea typeface="Palatino"/>
                <a:cs typeface="Palatino"/>
                <a:sym typeface="Palatino"/>
              </a:rPr>
              <a:t>Five Year Financial Analysis-Valuation </a:t>
            </a:r>
            <a:endParaRPr sz="2400">
              <a:latin typeface="Palatino"/>
              <a:ea typeface="Palatino"/>
              <a:cs typeface="Palatino"/>
              <a:sym typeface="Palatino"/>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327"/>
        <p:cNvGrpSpPr/>
        <p:nvPr/>
      </p:nvGrpSpPr>
      <p:grpSpPr>
        <a:xfrm>
          <a:off x="0" y="0"/>
          <a:ext cx="0" cy="0"/>
          <a:chOff x="0" y="0"/>
          <a:chExt cx="0" cy="0"/>
        </a:xfrm>
      </p:grpSpPr>
      <p:sp>
        <p:nvSpPr>
          <p:cNvPr id="328" name="Google Shape;328;g6bc836f9db_0_306"/>
          <p:cNvSpPr txBox="1">
            <a:spLocks noGrp="1"/>
          </p:cNvSpPr>
          <p:nvPr>
            <p:ph type="title"/>
          </p:nvPr>
        </p:nvSpPr>
        <p:spPr>
          <a:xfrm>
            <a:off x="727650" y="0"/>
            <a:ext cx="7688700" cy="535200"/>
          </a:xfrm>
          <a:prstGeom prst="rect">
            <a:avLst/>
          </a:prstGeom>
        </p:spPr>
        <p:txBody>
          <a:bodyPr spcFirstLastPara="1" wrap="square" lIns="93125" tIns="93125" rIns="93125" bIns="93125" anchor="t" anchorCtr="0">
            <a:noAutofit/>
          </a:bodyPr>
          <a:lstStyle/>
          <a:p>
            <a:pPr marL="0" lvl="0" indent="0" algn="ctr" rtl="0">
              <a:spcBef>
                <a:spcPts val="0"/>
              </a:spcBef>
              <a:spcAft>
                <a:spcPts val="0"/>
              </a:spcAft>
              <a:buNone/>
            </a:pPr>
            <a:r>
              <a:rPr lang="en-US" sz="2400">
                <a:latin typeface="Palatino"/>
                <a:ea typeface="Palatino"/>
                <a:cs typeface="Palatino"/>
                <a:sym typeface="Palatino"/>
              </a:rPr>
              <a:t>CEO Book Questions - Internal </a:t>
            </a:r>
            <a:endParaRPr sz="2400">
              <a:latin typeface="Palatino"/>
              <a:ea typeface="Palatino"/>
              <a:cs typeface="Palatino"/>
              <a:sym typeface="Palatino"/>
            </a:endParaRPr>
          </a:p>
        </p:txBody>
      </p:sp>
      <p:pic>
        <p:nvPicPr>
          <p:cNvPr id="329" name="Google Shape;329;g6bc836f9db_0_306"/>
          <p:cNvPicPr preferRelativeResize="0"/>
          <p:nvPr/>
        </p:nvPicPr>
        <p:blipFill>
          <a:blip r:embed="rId3">
            <a:alphaModFix/>
          </a:blip>
          <a:stretch>
            <a:fillRect/>
          </a:stretch>
        </p:blipFill>
        <p:spPr>
          <a:xfrm>
            <a:off x="8281777" y="4339975"/>
            <a:ext cx="738650" cy="738650"/>
          </a:xfrm>
          <a:prstGeom prst="rect">
            <a:avLst/>
          </a:prstGeom>
          <a:noFill/>
          <a:ln>
            <a:noFill/>
          </a:ln>
        </p:spPr>
      </p:pic>
      <p:sp>
        <p:nvSpPr>
          <p:cNvPr id="330" name="Google Shape;330;g6bc836f9db_0_306"/>
          <p:cNvSpPr txBox="1"/>
          <p:nvPr/>
        </p:nvSpPr>
        <p:spPr>
          <a:xfrm>
            <a:off x="451575" y="535200"/>
            <a:ext cx="8111100" cy="3508200"/>
          </a:xfrm>
          <a:prstGeom prst="rect">
            <a:avLst/>
          </a:prstGeom>
          <a:noFill/>
          <a:ln>
            <a:noFill/>
          </a:ln>
        </p:spPr>
        <p:txBody>
          <a:bodyPr spcFirstLastPara="1" wrap="square" lIns="91425" tIns="91425" rIns="91425" bIns="91425" anchor="t" anchorCtr="0">
            <a:noAutofit/>
          </a:bodyPr>
          <a:lstStyle/>
          <a:p>
            <a:pPr marL="457200" lvl="0" indent="-304800" algn="l" rtl="0">
              <a:spcBef>
                <a:spcPts val="0"/>
              </a:spcBef>
              <a:spcAft>
                <a:spcPts val="0"/>
              </a:spcAft>
              <a:buSzPts val="1200"/>
              <a:buFont typeface="Palatino"/>
              <a:buAutoNum type="arabicPeriod"/>
            </a:pPr>
            <a:r>
              <a:rPr lang="en-US" sz="1200">
                <a:latin typeface="Palatino"/>
                <a:ea typeface="Palatino"/>
                <a:cs typeface="Palatino"/>
                <a:sym typeface="Palatino"/>
              </a:rPr>
              <a:t>What were your company’s sales during the last year?</a:t>
            </a:r>
            <a:endParaRPr sz="1200">
              <a:latin typeface="Palatino"/>
              <a:ea typeface="Palatino"/>
              <a:cs typeface="Palatino"/>
              <a:sym typeface="Palatino"/>
            </a:endParaRPr>
          </a:p>
          <a:p>
            <a:pPr marL="457200" lvl="0" indent="-304800" algn="l" rtl="0">
              <a:spcBef>
                <a:spcPts val="0"/>
              </a:spcBef>
              <a:spcAft>
                <a:spcPts val="0"/>
              </a:spcAft>
              <a:buSzPts val="1200"/>
              <a:buFont typeface="Palatino"/>
              <a:buAutoNum type="arabicPeriod"/>
            </a:pPr>
            <a:r>
              <a:rPr lang="en-US" sz="1200">
                <a:latin typeface="Palatino"/>
                <a:ea typeface="Palatino"/>
                <a:cs typeface="Palatino"/>
                <a:sym typeface="Palatino"/>
              </a:rPr>
              <a:t>Are they growing, declining or flat? What do you think about this growth picture?</a:t>
            </a:r>
            <a:endParaRPr sz="1200">
              <a:latin typeface="Palatino"/>
              <a:ea typeface="Palatino"/>
              <a:cs typeface="Palatino"/>
              <a:sym typeface="Palatino"/>
            </a:endParaRPr>
          </a:p>
          <a:p>
            <a:pPr marL="457200" lvl="0" indent="-304800" algn="l" rtl="0">
              <a:spcBef>
                <a:spcPts val="0"/>
              </a:spcBef>
              <a:spcAft>
                <a:spcPts val="0"/>
              </a:spcAft>
              <a:buSzPts val="1200"/>
              <a:buFont typeface="Palatino"/>
              <a:buAutoNum type="arabicPeriod"/>
            </a:pPr>
            <a:r>
              <a:rPr lang="en-US" sz="1200">
                <a:latin typeface="Palatino"/>
                <a:ea typeface="Palatino"/>
                <a:cs typeface="Palatino"/>
                <a:sym typeface="Palatino"/>
              </a:rPr>
              <a:t>What you company’s gross margin? Is it growing, declining, or flat? </a:t>
            </a:r>
            <a:endParaRPr sz="1200">
              <a:latin typeface="Palatino"/>
              <a:ea typeface="Palatino"/>
              <a:cs typeface="Palatino"/>
              <a:sym typeface="Palatino"/>
            </a:endParaRPr>
          </a:p>
          <a:p>
            <a:pPr marL="457200" lvl="0" indent="-304800" algn="l" rtl="0">
              <a:spcBef>
                <a:spcPts val="0"/>
              </a:spcBef>
              <a:spcAft>
                <a:spcPts val="0"/>
              </a:spcAft>
              <a:buSzPts val="1200"/>
              <a:buFont typeface="Palatino"/>
              <a:buAutoNum type="arabicPeriod"/>
            </a:pPr>
            <a:r>
              <a:rPr lang="en-US" sz="1200">
                <a:latin typeface="Palatino"/>
                <a:ea typeface="Palatino"/>
                <a:cs typeface="Palatino"/>
                <a:sym typeface="Palatino"/>
              </a:rPr>
              <a:t>How does your margin compare with competitors margins? .</a:t>
            </a:r>
            <a:endParaRPr sz="1200">
              <a:latin typeface="Palatino"/>
              <a:ea typeface="Palatino"/>
              <a:cs typeface="Palatino"/>
              <a:sym typeface="Palatino"/>
            </a:endParaRPr>
          </a:p>
          <a:p>
            <a:pPr marL="457200" lvl="0" indent="-304800" algn="l" rtl="0">
              <a:spcBef>
                <a:spcPts val="0"/>
              </a:spcBef>
              <a:spcAft>
                <a:spcPts val="0"/>
              </a:spcAft>
              <a:buSzPts val="1200"/>
              <a:buFont typeface="Palatino"/>
              <a:buAutoNum type="arabicPeriod"/>
            </a:pPr>
            <a:r>
              <a:rPr lang="en-US" sz="1200">
                <a:latin typeface="Palatino"/>
                <a:ea typeface="Palatino"/>
                <a:cs typeface="Palatino"/>
                <a:sym typeface="Palatino"/>
              </a:rPr>
              <a:t>Do you know your company’s inventory velocity?</a:t>
            </a:r>
            <a:endParaRPr sz="1200">
              <a:latin typeface="Palatino"/>
              <a:ea typeface="Palatino"/>
              <a:cs typeface="Palatino"/>
              <a:sym typeface="Palatino"/>
            </a:endParaRPr>
          </a:p>
          <a:p>
            <a:pPr marL="0" lvl="0" indent="0" algn="l" rtl="0">
              <a:spcBef>
                <a:spcPts val="0"/>
              </a:spcBef>
              <a:spcAft>
                <a:spcPts val="0"/>
              </a:spcAft>
              <a:buNone/>
            </a:pPr>
            <a:endParaRPr sz="1100">
              <a:solidFill>
                <a:srgbClr val="131A22"/>
              </a:solidFill>
              <a:latin typeface="Times New Roman"/>
              <a:ea typeface="Times New Roman"/>
              <a:cs typeface="Times New Roman"/>
              <a:sym typeface="Times New Roman"/>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334"/>
        <p:cNvGrpSpPr/>
        <p:nvPr/>
      </p:nvGrpSpPr>
      <p:grpSpPr>
        <a:xfrm>
          <a:off x="0" y="0"/>
          <a:ext cx="0" cy="0"/>
          <a:chOff x="0" y="0"/>
          <a:chExt cx="0" cy="0"/>
        </a:xfrm>
      </p:grpSpPr>
      <p:sp>
        <p:nvSpPr>
          <p:cNvPr id="335" name="Google Shape;335;g7a71133d84_8_56"/>
          <p:cNvSpPr txBox="1"/>
          <p:nvPr/>
        </p:nvSpPr>
        <p:spPr>
          <a:xfrm>
            <a:off x="727650" y="645675"/>
            <a:ext cx="7869600" cy="4024800"/>
          </a:xfrm>
          <a:prstGeom prst="rect">
            <a:avLst/>
          </a:prstGeom>
          <a:noFill/>
          <a:ln>
            <a:noFill/>
          </a:ln>
        </p:spPr>
        <p:txBody>
          <a:bodyPr spcFirstLastPara="1" wrap="square" lIns="91425" tIns="91425" rIns="91425" bIns="91425" anchor="t" anchorCtr="0">
            <a:noAutofit/>
          </a:bodyPr>
          <a:lstStyle/>
          <a:p>
            <a:pPr marL="457200" lvl="0" indent="-304800" algn="l" rtl="0">
              <a:spcBef>
                <a:spcPts val="0"/>
              </a:spcBef>
              <a:spcAft>
                <a:spcPts val="0"/>
              </a:spcAft>
              <a:buClr>
                <a:srgbClr val="131A22"/>
              </a:buClr>
              <a:buSzPts val="1200"/>
              <a:buFont typeface="Palatino"/>
              <a:buAutoNum type="arabicPeriod"/>
            </a:pPr>
            <a:r>
              <a:rPr lang="en-US" sz="1200">
                <a:latin typeface="Palatino"/>
                <a:ea typeface="Palatino"/>
                <a:cs typeface="Palatino"/>
                <a:sym typeface="Palatino"/>
              </a:rPr>
              <a:t>Do you know your company’s accounts receivable?</a:t>
            </a:r>
            <a:endParaRPr sz="1200">
              <a:latin typeface="Palatino"/>
              <a:ea typeface="Palatino"/>
              <a:cs typeface="Palatino"/>
              <a:sym typeface="Palatino"/>
            </a:endParaRPr>
          </a:p>
          <a:p>
            <a:pPr marL="457200" lvl="0" indent="-304800" algn="l" rtl="0">
              <a:spcBef>
                <a:spcPts val="0"/>
              </a:spcBef>
              <a:spcAft>
                <a:spcPts val="0"/>
              </a:spcAft>
              <a:buClr>
                <a:srgbClr val="131A22"/>
              </a:buClr>
              <a:buSzPts val="1200"/>
              <a:buFont typeface="Palatino"/>
              <a:buAutoNum type="arabicPeriod"/>
            </a:pPr>
            <a:r>
              <a:rPr lang="en-US" sz="1200">
                <a:latin typeface="Palatino"/>
                <a:ea typeface="Palatino"/>
                <a:cs typeface="Palatino"/>
                <a:sym typeface="Palatino"/>
              </a:rPr>
              <a:t>Who are your company’s largest customers?</a:t>
            </a:r>
            <a:endParaRPr sz="1200">
              <a:latin typeface="Palatino"/>
              <a:ea typeface="Palatino"/>
              <a:cs typeface="Palatino"/>
              <a:sym typeface="Palatino"/>
            </a:endParaRPr>
          </a:p>
          <a:p>
            <a:pPr marL="457200" lvl="0" indent="-304800" algn="l" rtl="0">
              <a:spcBef>
                <a:spcPts val="0"/>
              </a:spcBef>
              <a:spcAft>
                <a:spcPts val="0"/>
              </a:spcAft>
              <a:buClr>
                <a:srgbClr val="131A22"/>
              </a:buClr>
              <a:buSzPts val="1200"/>
              <a:buFont typeface="Palatino"/>
              <a:buAutoNum type="arabicPeriod"/>
            </a:pPr>
            <a:r>
              <a:rPr lang="en-US" sz="1200">
                <a:latin typeface="Palatino"/>
                <a:ea typeface="Palatino"/>
                <a:cs typeface="Palatino"/>
                <a:sym typeface="Palatino"/>
              </a:rPr>
              <a:t>What is your company’s return on invested capital?</a:t>
            </a:r>
            <a:endParaRPr sz="1200">
              <a:latin typeface="Palatino"/>
              <a:ea typeface="Palatino"/>
              <a:cs typeface="Palatino"/>
              <a:sym typeface="Palatino"/>
            </a:endParaRPr>
          </a:p>
          <a:p>
            <a:pPr marL="457200" lvl="0" indent="-304800" algn="l" rtl="0">
              <a:spcBef>
                <a:spcPts val="0"/>
              </a:spcBef>
              <a:spcAft>
                <a:spcPts val="0"/>
              </a:spcAft>
              <a:buClr>
                <a:srgbClr val="131A22"/>
              </a:buClr>
              <a:buSzPts val="1200"/>
              <a:buFont typeface="Palatino"/>
              <a:buAutoNum type="arabicPeriod"/>
            </a:pPr>
            <a:r>
              <a:rPr lang="en-US" sz="1200">
                <a:latin typeface="Palatino"/>
                <a:ea typeface="Palatino"/>
                <a:cs typeface="Palatino"/>
                <a:sym typeface="Palatino"/>
              </a:rPr>
              <a:t>Is your company’s cash generation increasing or decreasing? Why is it going one way or the other?</a:t>
            </a:r>
            <a:endParaRPr sz="1200">
              <a:latin typeface="Palatino"/>
              <a:ea typeface="Palatino"/>
              <a:cs typeface="Palatino"/>
              <a:sym typeface="Palatino"/>
            </a:endParaRPr>
          </a:p>
          <a:p>
            <a:pPr marL="457200" lvl="0" indent="-304800" algn="l" rtl="0">
              <a:spcBef>
                <a:spcPts val="0"/>
              </a:spcBef>
              <a:spcAft>
                <a:spcPts val="0"/>
              </a:spcAft>
              <a:buClr>
                <a:srgbClr val="131A22"/>
              </a:buClr>
              <a:buSzPts val="1200"/>
              <a:buFont typeface="Palatino"/>
              <a:buAutoNum type="arabicPeriod"/>
            </a:pPr>
            <a:r>
              <a:rPr lang="en-US" sz="1200">
                <a:latin typeface="Palatino"/>
                <a:ea typeface="Palatino"/>
                <a:cs typeface="Palatino"/>
                <a:sym typeface="Palatino"/>
              </a:rPr>
              <a:t>Is your company gaining or losing against the competition in terms of market share, profitability, and the like? </a:t>
            </a:r>
            <a:endParaRPr sz="1200">
              <a:latin typeface="Palatino"/>
              <a:ea typeface="Palatino"/>
              <a:cs typeface="Palatino"/>
              <a:sym typeface="Palatino"/>
            </a:endParaRPr>
          </a:p>
          <a:p>
            <a:pPr marL="457200" lvl="0" indent="0" algn="l" rtl="0">
              <a:lnSpc>
                <a:spcPct val="90000"/>
              </a:lnSpc>
              <a:spcBef>
                <a:spcPts val="1000"/>
              </a:spcBef>
              <a:spcAft>
                <a:spcPts val="0"/>
              </a:spcAft>
              <a:buNone/>
            </a:pPr>
            <a:endParaRPr sz="1200">
              <a:latin typeface="Palatino"/>
              <a:ea typeface="Palatino"/>
              <a:cs typeface="Palatino"/>
              <a:sym typeface="Palatino"/>
            </a:endParaRPr>
          </a:p>
        </p:txBody>
      </p:sp>
      <p:sp>
        <p:nvSpPr>
          <p:cNvPr id="336" name="Google Shape;336;g7a71133d84_8_56"/>
          <p:cNvSpPr txBox="1">
            <a:spLocks noGrp="1"/>
          </p:cNvSpPr>
          <p:nvPr>
            <p:ph type="title"/>
          </p:nvPr>
        </p:nvSpPr>
        <p:spPr>
          <a:xfrm>
            <a:off x="727650" y="0"/>
            <a:ext cx="7688700" cy="535200"/>
          </a:xfrm>
          <a:prstGeom prst="rect">
            <a:avLst/>
          </a:prstGeom>
        </p:spPr>
        <p:txBody>
          <a:bodyPr spcFirstLastPara="1" wrap="square" lIns="93125" tIns="93125" rIns="93125" bIns="93125" anchor="t" anchorCtr="0">
            <a:noAutofit/>
          </a:bodyPr>
          <a:lstStyle/>
          <a:p>
            <a:pPr marL="0" lvl="0" indent="0" algn="ctr" rtl="0">
              <a:spcBef>
                <a:spcPts val="0"/>
              </a:spcBef>
              <a:spcAft>
                <a:spcPts val="0"/>
              </a:spcAft>
              <a:buNone/>
            </a:pPr>
            <a:r>
              <a:rPr lang="en-US" sz="2400">
                <a:latin typeface="Palatino"/>
                <a:ea typeface="Palatino"/>
                <a:cs typeface="Palatino"/>
                <a:sym typeface="Palatino"/>
              </a:rPr>
              <a:t>CEO Book Questions - Internal </a:t>
            </a:r>
            <a:endParaRPr sz="2400">
              <a:latin typeface="Palatino"/>
              <a:ea typeface="Palatino"/>
              <a:cs typeface="Palatino"/>
              <a:sym typeface="Palatino"/>
            </a:endParaRPr>
          </a:p>
        </p:txBody>
      </p:sp>
      <p:pic>
        <p:nvPicPr>
          <p:cNvPr id="337" name="Google Shape;337;g7a71133d84_8_56"/>
          <p:cNvPicPr preferRelativeResize="0"/>
          <p:nvPr/>
        </p:nvPicPr>
        <p:blipFill>
          <a:blip r:embed="rId3">
            <a:alphaModFix/>
          </a:blip>
          <a:stretch>
            <a:fillRect/>
          </a:stretch>
        </p:blipFill>
        <p:spPr>
          <a:xfrm>
            <a:off x="8281777" y="4339975"/>
            <a:ext cx="738650" cy="738650"/>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341"/>
        <p:cNvGrpSpPr/>
        <p:nvPr/>
      </p:nvGrpSpPr>
      <p:grpSpPr>
        <a:xfrm>
          <a:off x="0" y="0"/>
          <a:ext cx="0" cy="0"/>
          <a:chOff x="0" y="0"/>
          <a:chExt cx="0" cy="0"/>
        </a:xfrm>
      </p:grpSpPr>
      <p:sp>
        <p:nvSpPr>
          <p:cNvPr id="342" name="Google Shape;342;g7a71133d84_0_55"/>
          <p:cNvSpPr txBox="1">
            <a:spLocks noGrp="1"/>
          </p:cNvSpPr>
          <p:nvPr>
            <p:ph type="title"/>
          </p:nvPr>
        </p:nvSpPr>
        <p:spPr>
          <a:xfrm>
            <a:off x="727650" y="1362325"/>
            <a:ext cx="7688700" cy="535200"/>
          </a:xfrm>
          <a:prstGeom prst="rect">
            <a:avLst/>
          </a:prstGeom>
        </p:spPr>
        <p:txBody>
          <a:bodyPr spcFirstLastPara="1" wrap="square" lIns="93125" tIns="93125" rIns="93125" bIns="93125" anchor="t" anchorCtr="0">
            <a:noAutofit/>
          </a:bodyPr>
          <a:lstStyle/>
          <a:p>
            <a:pPr marL="0" lvl="0" indent="0" algn="ctr" rtl="0">
              <a:spcBef>
                <a:spcPts val="0"/>
              </a:spcBef>
              <a:spcAft>
                <a:spcPts val="0"/>
              </a:spcAft>
              <a:buNone/>
            </a:pPr>
            <a:r>
              <a:rPr lang="en-US" sz="2400">
                <a:solidFill>
                  <a:srgbClr val="38761D"/>
                </a:solidFill>
                <a:latin typeface="Palatino"/>
                <a:ea typeface="Palatino"/>
                <a:cs typeface="Palatino"/>
                <a:sym typeface="Palatino"/>
              </a:rPr>
              <a:t>Current Mission Statement </a:t>
            </a:r>
            <a:endParaRPr>
              <a:solidFill>
                <a:srgbClr val="38761D"/>
              </a:solidFill>
              <a:latin typeface="Palatino"/>
              <a:ea typeface="Palatino"/>
              <a:cs typeface="Palatino"/>
              <a:sym typeface="Palatino"/>
            </a:endParaRPr>
          </a:p>
        </p:txBody>
      </p:sp>
      <p:sp>
        <p:nvSpPr>
          <p:cNvPr id="343" name="Google Shape;343;g7a71133d84_0_55"/>
          <p:cNvSpPr txBox="1">
            <a:spLocks noGrp="1"/>
          </p:cNvSpPr>
          <p:nvPr>
            <p:ph type="body" idx="1"/>
          </p:nvPr>
        </p:nvSpPr>
        <p:spPr>
          <a:xfrm>
            <a:off x="727650" y="2228950"/>
            <a:ext cx="7688700" cy="2261100"/>
          </a:xfrm>
          <a:prstGeom prst="rect">
            <a:avLst/>
          </a:prstGeom>
        </p:spPr>
        <p:txBody>
          <a:bodyPr spcFirstLastPara="1" wrap="square" lIns="93125" tIns="93125" rIns="93125" bIns="93125" anchor="t" anchorCtr="0">
            <a:noAutofit/>
          </a:bodyPr>
          <a:lstStyle/>
          <a:p>
            <a:pPr marL="0" lvl="0" indent="0" algn="ctr" rtl="0">
              <a:spcBef>
                <a:spcPts val="0"/>
              </a:spcBef>
              <a:spcAft>
                <a:spcPts val="0"/>
              </a:spcAft>
              <a:buNone/>
            </a:pPr>
            <a:r>
              <a:rPr lang="en-US" sz="1800">
                <a:solidFill>
                  <a:srgbClr val="000000"/>
                </a:solidFill>
                <a:latin typeface="Palatino"/>
                <a:ea typeface="Palatino"/>
                <a:cs typeface="Palatino"/>
                <a:sym typeface="Palatino"/>
              </a:rPr>
              <a:t>To inspire and nurture the human spirit, one person, one cup, </a:t>
            </a:r>
            <a:endParaRPr sz="1800">
              <a:solidFill>
                <a:srgbClr val="000000"/>
              </a:solidFill>
              <a:latin typeface="Palatino"/>
              <a:ea typeface="Palatino"/>
              <a:cs typeface="Palatino"/>
              <a:sym typeface="Palatino"/>
            </a:endParaRPr>
          </a:p>
          <a:p>
            <a:pPr marL="0" lvl="0" indent="0" algn="ctr" rtl="0">
              <a:spcBef>
                <a:spcPts val="0"/>
              </a:spcBef>
              <a:spcAft>
                <a:spcPts val="0"/>
              </a:spcAft>
              <a:buNone/>
            </a:pPr>
            <a:r>
              <a:rPr lang="en-US" sz="1800">
                <a:solidFill>
                  <a:srgbClr val="000000"/>
                </a:solidFill>
                <a:latin typeface="Palatino"/>
                <a:ea typeface="Palatino"/>
                <a:cs typeface="Palatino"/>
                <a:sym typeface="Palatino"/>
              </a:rPr>
              <a:t>and one neighborhood at a time.</a:t>
            </a:r>
            <a:endParaRPr sz="1800">
              <a:solidFill>
                <a:srgbClr val="000000"/>
              </a:solidFill>
              <a:latin typeface="Palatino"/>
              <a:ea typeface="Palatino"/>
              <a:cs typeface="Palatino"/>
              <a:sym typeface="Palatino"/>
            </a:endParaRPr>
          </a:p>
          <a:p>
            <a:pPr marL="0" lvl="0" indent="0" algn="ctr" rtl="0">
              <a:spcBef>
                <a:spcPts val="0"/>
              </a:spcBef>
              <a:spcAft>
                <a:spcPts val="0"/>
              </a:spcAft>
              <a:buNone/>
            </a:pPr>
            <a:endParaRPr sz="1800">
              <a:solidFill>
                <a:srgbClr val="000000"/>
              </a:solidFill>
              <a:latin typeface="Palatino"/>
              <a:ea typeface="Palatino"/>
              <a:cs typeface="Palatino"/>
              <a:sym typeface="Palatino"/>
            </a:endParaRPr>
          </a:p>
          <a:p>
            <a:pPr marL="0" lvl="0" indent="0" algn="l" rtl="0">
              <a:spcBef>
                <a:spcPts val="0"/>
              </a:spcBef>
              <a:spcAft>
                <a:spcPts val="1600"/>
              </a:spcAft>
              <a:buNone/>
            </a:pPr>
            <a:endParaRPr/>
          </a:p>
        </p:txBody>
      </p:sp>
      <p:pic>
        <p:nvPicPr>
          <p:cNvPr id="344" name="Google Shape;344;g7a71133d84_0_55"/>
          <p:cNvPicPr preferRelativeResize="0"/>
          <p:nvPr/>
        </p:nvPicPr>
        <p:blipFill>
          <a:blip r:embed="rId3">
            <a:alphaModFix/>
          </a:blip>
          <a:stretch>
            <a:fillRect/>
          </a:stretch>
        </p:blipFill>
        <p:spPr>
          <a:xfrm>
            <a:off x="8281777" y="4339975"/>
            <a:ext cx="738650" cy="738650"/>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348"/>
        <p:cNvGrpSpPr/>
        <p:nvPr/>
      </p:nvGrpSpPr>
      <p:grpSpPr>
        <a:xfrm>
          <a:off x="0" y="0"/>
          <a:ext cx="0" cy="0"/>
          <a:chOff x="0" y="0"/>
          <a:chExt cx="0" cy="0"/>
        </a:xfrm>
      </p:grpSpPr>
      <p:sp>
        <p:nvSpPr>
          <p:cNvPr id="349" name="Google Shape;349;g7a71133d84_0_61"/>
          <p:cNvSpPr txBox="1">
            <a:spLocks noGrp="1"/>
          </p:cNvSpPr>
          <p:nvPr>
            <p:ph type="title"/>
          </p:nvPr>
        </p:nvSpPr>
        <p:spPr>
          <a:xfrm>
            <a:off x="729450" y="1261900"/>
            <a:ext cx="7688700" cy="535200"/>
          </a:xfrm>
          <a:prstGeom prst="rect">
            <a:avLst/>
          </a:prstGeom>
          <a:noFill/>
          <a:ln>
            <a:noFill/>
          </a:ln>
        </p:spPr>
        <p:txBody>
          <a:bodyPr spcFirstLastPara="1" wrap="square" lIns="32750" tIns="32750" rIns="32750" bIns="32750" anchor="ctr" anchorCtr="0">
            <a:noAutofit/>
          </a:bodyPr>
          <a:lstStyle/>
          <a:p>
            <a:pPr marL="0" lvl="0" indent="0" algn="ctr" rtl="0">
              <a:lnSpc>
                <a:spcPct val="100000"/>
              </a:lnSpc>
              <a:spcBef>
                <a:spcPts val="0"/>
              </a:spcBef>
              <a:spcAft>
                <a:spcPts val="0"/>
              </a:spcAft>
              <a:buClr>
                <a:srgbClr val="FFFFFF"/>
              </a:buClr>
              <a:buSzPts val="4500"/>
              <a:buFont typeface="Palatino"/>
              <a:buNone/>
            </a:pPr>
            <a:r>
              <a:rPr lang="en-US" i="0" u="none" strike="noStrike" cap="none">
                <a:solidFill>
                  <a:srgbClr val="38761D"/>
                </a:solidFill>
                <a:latin typeface="Palatino"/>
                <a:ea typeface="Palatino"/>
                <a:cs typeface="Palatino"/>
                <a:sym typeface="Palatino"/>
              </a:rPr>
              <a:t>Vision Statement</a:t>
            </a:r>
            <a:endParaRPr>
              <a:solidFill>
                <a:srgbClr val="38761D"/>
              </a:solidFill>
              <a:latin typeface="Palatino"/>
              <a:ea typeface="Palatino"/>
              <a:cs typeface="Palatino"/>
              <a:sym typeface="Palatino"/>
            </a:endParaRPr>
          </a:p>
        </p:txBody>
      </p:sp>
      <p:sp>
        <p:nvSpPr>
          <p:cNvPr id="350" name="Google Shape;350;g7a71133d84_0_61"/>
          <p:cNvSpPr txBox="1">
            <a:spLocks noGrp="1"/>
          </p:cNvSpPr>
          <p:nvPr>
            <p:ph type="body" idx="1"/>
          </p:nvPr>
        </p:nvSpPr>
        <p:spPr>
          <a:xfrm>
            <a:off x="729450" y="2229200"/>
            <a:ext cx="7688700" cy="2261100"/>
          </a:xfrm>
          <a:prstGeom prst="rect">
            <a:avLst/>
          </a:prstGeom>
          <a:noFill/>
          <a:ln>
            <a:noFill/>
          </a:ln>
        </p:spPr>
        <p:txBody>
          <a:bodyPr spcFirstLastPara="1" wrap="square" lIns="32750" tIns="32750" rIns="32750" bIns="32750" anchor="t" anchorCtr="0">
            <a:noAutofit/>
          </a:bodyPr>
          <a:lstStyle/>
          <a:p>
            <a:pPr marL="0" lvl="0" indent="0" algn="ctr" rtl="0">
              <a:lnSpc>
                <a:spcPct val="100000"/>
              </a:lnSpc>
              <a:spcBef>
                <a:spcPts val="0"/>
              </a:spcBef>
              <a:spcAft>
                <a:spcPts val="0"/>
              </a:spcAft>
              <a:buNone/>
            </a:pPr>
            <a:r>
              <a:rPr lang="en-US" sz="1800">
                <a:latin typeface="Palatino"/>
                <a:ea typeface="Palatino"/>
                <a:cs typeface="Palatino"/>
                <a:sym typeface="Palatino"/>
              </a:rPr>
              <a:t>To establish Starbucks as the premier purveyor of the finest</a:t>
            </a:r>
            <a:endParaRPr sz="1800">
              <a:latin typeface="Palatino"/>
              <a:ea typeface="Palatino"/>
              <a:cs typeface="Palatino"/>
              <a:sym typeface="Palatino"/>
            </a:endParaRPr>
          </a:p>
          <a:p>
            <a:pPr marL="469900" lvl="0" indent="0" algn="ctr" rtl="0">
              <a:lnSpc>
                <a:spcPct val="100000"/>
              </a:lnSpc>
              <a:spcBef>
                <a:spcPts val="0"/>
              </a:spcBef>
              <a:spcAft>
                <a:spcPts val="0"/>
              </a:spcAft>
              <a:buNone/>
            </a:pPr>
            <a:endParaRPr sz="1800">
              <a:latin typeface="Palatino"/>
              <a:ea typeface="Palatino"/>
              <a:cs typeface="Palatino"/>
              <a:sym typeface="Palatino"/>
            </a:endParaRPr>
          </a:p>
          <a:p>
            <a:pPr marL="0" lvl="0" indent="0" algn="ctr" rtl="0">
              <a:lnSpc>
                <a:spcPct val="100000"/>
              </a:lnSpc>
              <a:spcBef>
                <a:spcPts val="0"/>
              </a:spcBef>
              <a:spcAft>
                <a:spcPts val="0"/>
              </a:spcAft>
              <a:buNone/>
            </a:pPr>
            <a:r>
              <a:rPr lang="en-US" sz="1800">
                <a:latin typeface="Palatino"/>
                <a:ea typeface="Palatino"/>
                <a:cs typeface="Palatino"/>
                <a:sym typeface="Palatino"/>
              </a:rPr>
              <a:t>coffee in the world while maintaining our uncompromising </a:t>
            </a:r>
            <a:endParaRPr sz="1800">
              <a:latin typeface="Palatino"/>
              <a:ea typeface="Palatino"/>
              <a:cs typeface="Palatino"/>
              <a:sym typeface="Palatino"/>
            </a:endParaRPr>
          </a:p>
          <a:p>
            <a:pPr marL="469900" lvl="0" indent="0" algn="ctr" rtl="0">
              <a:lnSpc>
                <a:spcPct val="100000"/>
              </a:lnSpc>
              <a:spcBef>
                <a:spcPts val="0"/>
              </a:spcBef>
              <a:spcAft>
                <a:spcPts val="0"/>
              </a:spcAft>
              <a:buNone/>
            </a:pPr>
            <a:endParaRPr sz="1800">
              <a:latin typeface="Palatino"/>
              <a:ea typeface="Palatino"/>
              <a:cs typeface="Palatino"/>
              <a:sym typeface="Palatino"/>
            </a:endParaRPr>
          </a:p>
          <a:p>
            <a:pPr marL="0" lvl="0" indent="0" algn="ctr" rtl="0">
              <a:lnSpc>
                <a:spcPct val="100000"/>
              </a:lnSpc>
              <a:spcBef>
                <a:spcPts val="0"/>
              </a:spcBef>
              <a:spcAft>
                <a:spcPts val="0"/>
              </a:spcAft>
              <a:buNone/>
            </a:pPr>
            <a:r>
              <a:rPr lang="en-US" sz="1800">
                <a:latin typeface="Palatino"/>
                <a:ea typeface="Palatino"/>
                <a:cs typeface="Palatino"/>
                <a:sym typeface="Palatino"/>
              </a:rPr>
              <a:t>principles while we grow. </a:t>
            </a:r>
            <a:endParaRPr sz="1800">
              <a:solidFill>
                <a:srgbClr val="000000"/>
              </a:solidFill>
              <a:latin typeface="Palatino"/>
              <a:ea typeface="Palatino"/>
              <a:cs typeface="Palatino"/>
              <a:sym typeface="Palatino"/>
            </a:endParaRPr>
          </a:p>
          <a:p>
            <a:pPr marL="0" lvl="0" indent="0" algn="l" rtl="0">
              <a:spcBef>
                <a:spcPts val="0"/>
              </a:spcBef>
              <a:spcAft>
                <a:spcPts val="0"/>
              </a:spcAft>
              <a:buNone/>
            </a:pPr>
            <a:endParaRPr/>
          </a:p>
          <a:p>
            <a:pPr marL="0" marR="0" lvl="0" indent="0" algn="ctr" rtl="0">
              <a:lnSpc>
                <a:spcPct val="100000"/>
              </a:lnSpc>
              <a:spcBef>
                <a:spcPts val="1600"/>
              </a:spcBef>
              <a:spcAft>
                <a:spcPts val="0"/>
              </a:spcAft>
              <a:buNone/>
            </a:pPr>
            <a:endParaRPr sz="1800">
              <a:latin typeface="Palatino"/>
              <a:ea typeface="Palatino"/>
              <a:cs typeface="Palatino"/>
              <a:sym typeface="Palatino"/>
            </a:endParaRPr>
          </a:p>
        </p:txBody>
      </p:sp>
      <p:pic>
        <p:nvPicPr>
          <p:cNvPr id="351" name="Google Shape;351;g7a71133d84_0_61"/>
          <p:cNvPicPr preferRelativeResize="0"/>
          <p:nvPr/>
        </p:nvPicPr>
        <p:blipFill>
          <a:blip r:embed="rId3">
            <a:alphaModFix/>
          </a:blip>
          <a:stretch>
            <a:fillRect/>
          </a:stretch>
        </p:blipFill>
        <p:spPr>
          <a:xfrm>
            <a:off x="8281777" y="4339975"/>
            <a:ext cx="738650" cy="738650"/>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355"/>
        <p:cNvGrpSpPr/>
        <p:nvPr/>
      </p:nvGrpSpPr>
      <p:grpSpPr>
        <a:xfrm>
          <a:off x="0" y="0"/>
          <a:ext cx="0" cy="0"/>
          <a:chOff x="0" y="0"/>
          <a:chExt cx="0" cy="0"/>
        </a:xfrm>
      </p:grpSpPr>
      <p:sp>
        <p:nvSpPr>
          <p:cNvPr id="356" name="Google Shape;356;g7a71133d84_0_72"/>
          <p:cNvSpPr txBox="1">
            <a:spLocks noGrp="1"/>
          </p:cNvSpPr>
          <p:nvPr>
            <p:ph type="title"/>
          </p:nvPr>
        </p:nvSpPr>
        <p:spPr>
          <a:xfrm>
            <a:off x="729450" y="1261900"/>
            <a:ext cx="7688700" cy="535200"/>
          </a:xfrm>
          <a:prstGeom prst="rect">
            <a:avLst/>
          </a:prstGeom>
          <a:noFill/>
          <a:ln>
            <a:noFill/>
          </a:ln>
        </p:spPr>
        <p:txBody>
          <a:bodyPr spcFirstLastPara="1" wrap="square" lIns="32750" tIns="32750" rIns="32750" bIns="32750" anchor="ctr" anchorCtr="0">
            <a:noAutofit/>
          </a:bodyPr>
          <a:lstStyle/>
          <a:p>
            <a:pPr marL="0" lvl="0" indent="0" algn="ctr" rtl="0">
              <a:lnSpc>
                <a:spcPct val="100000"/>
              </a:lnSpc>
              <a:spcBef>
                <a:spcPts val="0"/>
              </a:spcBef>
              <a:spcAft>
                <a:spcPts val="0"/>
              </a:spcAft>
              <a:buClr>
                <a:srgbClr val="FFFFFF"/>
              </a:buClr>
              <a:buSzPts val="4500"/>
              <a:buFont typeface="Palatino"/>
              <a:buNone/>
            </a:pPr>
            <a:r>
              <a:rPr lang="en-US">
                <a:solidFill>
                  <a:srgbClr val="38761D"/>
                </a:solidFill>
                <a:latin typeface="Palatino"/>
                <a:ea typeface="Palatino"/>
                <a:cs typeface="Palatino"/>
                <a:sym typeface="Palatino"/>
              </a:rPr>
              <a:t>Current Strategy</a:t>
            </a:r>
            <a:endParaRPr>
              <a:solidFill>
                <a:srgbClr val="38761D"/>
              </a:solidFill>
              <a:latin typeface="Palatino"/>
              <a:ea typeface="Palatino"/>
              <a:cs typeface="Palatino"/>
              <a:sym typeface="Palatino"/>
            </a:endParaRPr>
          </a:p>
        </p:txBody>
      </p:sp>
      <p:sp>
        <p:nvSpPr>
          <p:cNvPr id="357" name="Google Shape;357;g7a71133d84_0_72"/>
          <p:cNvSpPr txBox="1">
            <a:spLocks noGrp="1"/>
          </p:cNvSpPr>
          <p:nvPr>
            <p:ph type="body" idx="1"/>
          </p:nvPr>
        </p:nvSpPr>
        <p:spPr>
          <a:xfrm>
            <a:off x="0" y="1993725"/>
            <a:ext cx="9144000" cy="2261100"/>
          </a:xfrm>
          <a:prstGeom prst="rect">
            <a:avLst/>
          </a:prstGeom>
          <a:noFill/>
          <a:ln>
            <a:noFill/>
          </a:ln>
        </p:spPr>
        <p:txBody>
          <a:bodyPr spcFirstLastPara="1" wrap="square" lIns="32750" tIns="32750" rIns="32750" bIns="32750" anchor="t" anchorCtr="0">
            <a:noAutofit/>
          </a:bodyPr>
          <a:lstStyle/>
          <a:p>
            <a:pPr marL="0" lvl="0" indent="0" algn="l" rtl="0">
              <a:lnSpc>
                <a:spcPct val="115000"/>
              </a:lnSpc>
              <a:spcBef>
                <a:spcPts val="0"/>
              </a:spcBef>
              <a:spcAft>
                <a:spcPts val="0"/>
              </a:spcAft>
              <a:buNone/>
            </a:pPr>
            <a:r>
              <a:rPr lang="en-US">
                <a:solidFill>
                  <a:srgbClr val="2B2B2B"/>
                </a:solidFill>
                <a:highlight>
                  <a:srgbClr val="FFFFFF"/>
                </a:highlight>
                <a:latin typeface="Palatino"/>
                <a:ea typeface="Palatino"/>
                <a:cs typeface="Palatino"/>
                <a:sym typeface="Palatino"/>
              </a:rPr>
              <a:t>Starbucks details three strategic priorities to regain revenue and earnings momentum by :</a:t>
            </a:r>
            <a:endParaRPr>
              <a:solidFill>
                <a:srgbClr val="2B2B2B"/>
              </a:solidFill>
              <a:highlight>
                <a:srgbClr val="FFFFFF"/>
              </a:highlight>
              <a:latin typeface="Palatino"/>
              <a:ea typeface="Palatino"/>
              <a:cs typeface="Palatino"/>
              <a:sym typeface="Palatino"/>
            </a:endParaRPr>
          </a:p>
          <a:p>
            <a:pPr marL="457200" lvl="0" indent="-317500" algn="l" rtl="0">
              <a:lnSpc>
                <a:spcPct val="115000"/>
              </a:lnSpc>
              <a:spcBef>
                <a:spcPts val="1000"/>
              </a:spcBef>
              <a:spcAft>
                <a:spcPts val="0"/>
              </a:spcAft>
              <a:buClr>
                <a:srgbClr val="2B2B2B"/>
              </a:buClr>
              <a:buSzPts val="1400"/>
              <a:buFont typeface="Palatino"/>
              <a:buChar char="●"/>
            </a:pPr>
            <a:r>
              <a:rPr lang="en-US">
                <a:solidFill>
                  <a:srgbClr val="2B2B2B"/>
                </a:solidFill>
                <a:highlight>
                  <a:srgbClr val="FFFFFF"/>
                </a:highlight>
                <a:latin typeface="Palatino"/>
                <a:ea typeface="Palatino"/>
                <a:cs typeface="Palatino"/>
                <a:sym typeface="Palatino"/>
              </a:rPr>
              <a:t>Accelerating growth in the U.S. and China, the company’s targeted long-term growth markets;</a:t>
            </a:r>
            <a:endParaRPr>
              <a:solidFill>
                <a:srgbClr val="2B2B2B"/>
              </a:solidFill>
              <a:highlight>
                <a:srgbClr val="FFFFFF"/>
              </a:highlight>
              <a:latin typeface="Palatino"/>
              <a:ea typeface="Palatino"/>
              <a:cs typeface="Palatino"/>
              <a:sym typeface="Palatino"/>
            </a:endParaRPr>
          </a:p>
          <a:p>
            <a:pPr marL="457200" lvl="0" indent="-317500" algn="l" rtl="0">
              <a:lnSpc>
                <a:spcPct val="115000"/>
              </a:lnSpc>
              <a:spcBef>
                <a:spcPts val="1000"/>
              </a:spcBef>
              <a:spcAft>
                <a:spcPts val="0"/>
              </a:spcAft>
              <a:buClr>
                <a:srgbClr val="2B2B2B"/>
              </a:buClr>
              <a:buSzPts val="1400"/>
              <a:buFont typeface="Palatino"/>
              <a:buChar char="●"/>
            </a:pPr>
            <a:r>
              <a:rPr lang="en-US">
                <a:solidFill>
                  <a:srgbClr val="2B2B2B"/>
                </a:solidFill>
                <a:highlight>
                  <a:srgbClr val="FFFFFF"/>
                </a:highlight>
                <a:latin typeface="Palatino"/>
                <a:ea typeface="Palatino"/>
                <a:cs typeface="Palatino"/>
                <a:sym typeface="Palatino"/>
              </a:rPr>
              <a:t>Expanding and leveraging the global reach of the brand through the Global Coffee Alliance; and</a:t>
            </a:r>
            <a:endParaRPr>
              <a:solidFill>
                <a:srgbClr val="2B2B2B"/>
              </a:solidFill>
              <a:highlight>
                <a:srgbClr val="FFFFFF"/>
              </a:highlight>
              <a:latin typeface="Palatino"/>
              <a:ea typeface="Palatino"/>
              <a:cs typeface="Palatino"/>
              <a:sym typeface="Palatino"/>
            </a:endParaRPr>
          </a:p>
          <a:p>
            <a:pPr marL="457200" lvl="0" indent="-317500" algn="l" rtl="0">
              <a:lnSpc>
                <a:spcPct val="115000"/>
              </a:lnSpc>
              <a:spcBef>
                <a:spcPts val="1000"/>
              </a:spcBef>
              <a:spcAft>
                <a:spcPts val="0"/>
              </a:spcAft>
              <a:buClr>
                <a:srgbClr val="2B2B2B"/>
              </a:buClr>
              <a:buSzPts val="1400"/>
              <a:buFont typeface="Palatino"/>
              <a:buChar char="●"/>
            </a:pPr>
            <a:r>
              <a:rPr lang="en-US">
                <a:solidFill>
                  <a:srgbClr val="2B2B2B"/>
                </a:solidFill>
                <a:highlight>
                  <a:srgbClr val="FFFFFF"/>
                </a:highlight>
                <a:latin typeface="Palatino"/>
                <a:ea typeface="Palatino"/>
                <a:cs typeface="Palatino"/>
                <a:sym typeface="Palatino"/>
              </a:rPr>
              <a:t>Sharpening the focus on increasing shareholder returns.</a:t>
            </a:r>
            <a:endParaRPr>
              <a:solidFill>
                <a:srgbClr val="2B2B2B"/>
              </a:solidFill>
              <a:highlight>
                <a:srgbClr val="FFFFFF"/>
              </a:highlight>
              <a:latin typeface="Palatino"/>
              <a:ea typeface="Palatino"/>
              <a:cs typeface="Palatino"/>
              <a:sym typeface="Palatino"/>
            </a:endParaRPr>
          </a:p>
          <a:p>
            <a:pPr marL="0" lvl="0" indent="0" algn="l" rtl="0">
              <a:lnSpc>
                <a:spcPct val="115000"/>
              </a:lnSpc>
              <a:spcBef>
                <a:spcPts val="1000"/>
              </a:spcBef>
              <a:spcAft>
                <a:spcPts val="0"/>
              </a:spcAft>
              <a:buNone/>
            </a:pPr>
            <a:endParaRPr>
              <a:solidFill>
                <a:srgbClr val="2B2B2B"/>
              </a:solidFill>
              <a:highlight>
                <a:srgbClr val="FFFFFF"/>
              </a:highlight>
              <a:latin typeface="Palatino"/>
              <a:ea typeface="Palatino"/>
              <a:cs typeface="Palatino"/>
              <a:sym typeface="Palatino"/>
            </a:endParaRPr>
          </a:p>
          <a:p>
            <a:pPr marL="0" lvl="0" indent="0" algn="l" rtl="0">
              <a:lnSpc>
                <a:spcPct val="115000"/>
              </a:lnSpc>
              <a:spcBef>
                <a:spcPts val="1000"/>
              </a:spcBef>
              <a:spcAft>
                <a:spcPts val="0"/>
              </a:spcAft>
              <a:buNone/>
            </a:pPr>
            <a:r>
              <a:rPr lang="en-US">
                <a:solidFill>
                  <a:srgbClr val="2B2B2B"/>
                </a:solidFill>
                <a:highlight>
                  <a:srgbClr val="FFFFFF"/>
                </a:highlight>
                <a:latin typeface="Palatino"/>
                <a:ea typeface="Palatino"/>
                <a:cs typeface="Palatino"/>
                <a:sym typeface="Palatino"/>
              </a:rPr>
              <a:t>Released on June 19, 2018</a:t>
            </a:r>
            <a:endParaRPr>
              <a:solidFill>
                <a:srgbClr val="2B2B2B"/>
              </a:solidFill>
              <a:highlight>
                <a:srgbClr val="FFFFFF"/>
              </a:highlight>
              <a:latin typeface="Palatino"/>
              <a:ea typeface="Palatino"/>
              <a:cs typeface="Palatino"/>
              <a:sym typeface="Palatino"/>
            </a:endParaRPr>
          </a:p>
          <a:p>
            <a:pPr marL="0" lvl="0" indent="0" algn="l" rtl="0">
              <a:lnSpc>
                <a:spcPct val="115000"/>
              </a:lnSpc>
              <a:spcBef>
                <a:spcPts val="1000"/>
              </a:spcBef>
              <a:spcAft>
                <a:spcPts val="0"/>
              </a:spcAft>
              <a:buNone/>
            </a:pPr>
            <a:endParaRPr>
              <a:latin typeface="Palatino"/>
              <a:ea typeface="Palatino"/>
              <a:cs typeface="Palatino"/>
              <a:sym typeface="Palatino"/>
            </a:endParaRPr>
          </a:p>
          <a:p>
            <a:pPr marL="0" marR="0" lvl="0" indent="0" algn="ctr" rtl="0">
              <a:lnSpc>
                <a:spcPct val="100000"/>
              </a:lnSpc>
              <a:spcBef>
                <a:spcPts val="2400"/>
              </a:spcBef>
              <a:spcAft>
                <a:spcPts val="3600"/>
              </a:spcAft>
              <a:buNone/>
            </a:pPr>
            <a:endParaRPr>
              <a:latin typeface="Palatino"/>
              <a:ea typeface="Palatino"/>
              <a:cs typeface="Palatino"/>
              <a:sym typeface="Palatino"/>
            </a:endParaRPr>
          </a:p>
        </p:txBody>
      </p:sp>
      <p:pic>
        <p:nvPicPr>
          <p:cNvPr id="358" name="Google Shape;358;g7a71133d84_0_72"/>
          <p:cNvPicPr preferRelativeResize="0"/>
          <p:nvPr/>
        </p:nvPicPr>
        <p:blipFill>
          <a:blip r:embed="rId3">
            <a:alphaModFix/>
          </a:blip>
          <a:stretch>
            <a:fillRect/>
          </a:stretch>
        </p:blipFill>
        <p:spPr>
          <a:xfrm>
            <a:off x="8281777" y="4339975"/>
            <a:ext cx="738650" cy="738650"/>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362"/>
        <p:cNvGrpSpPr/>
        <p:nvPr/>
      </p:nvGrpSpPr>
      <p:grpSpPr>
        <a:xfrm>
          <a:off x="0" y="0"/>
          <a:ext cx="0" cy="0"/>
          <a:chOff x="0" y="0"/>
          <a:chExt cx="0" cy="0"/>
        </a:xfrm>
      </p:grpSpPr>
      <p:sp>
        <p:nvSpPr>
          <p:cNvPr id="363" name="Google Shape;363;g6bc836f9db_0_314"/>
          <p:cNvSpPr txBox="1">
            <a:spLocks noGrp="1"/>
          </p:cNvSpPr>
          <p:nvPr>
            <p:ph type="title"/>
          </p:nvPr>
        </p:nvSpPr>
        <p:spPr>
          <a:xfrm>
            <a:off x="727650" y="0"/>
            <a:ext cx="7688700" cy="535200"/>
          </a:xfrm>
          <a:prstGeom prst="rect">
            <a:avLst/>
          </a:prstGeom>
        </p:spPr>
        <p:txBody>
          <a:bodyPr spcFirstLastPara="1" wrap="square" lIns="93125" tIns="93125" rIns="93125" bIns="93125" anchor="t" anchorCtr="0">
            <a:noAutofit/>
          </a:bodyPr>
          <a:lstStyle/>
          <a:p>
            <a:pPr marL="0" lvl="0" indent="0" algn="ctr" rtl="0">
              <a:spcBef>
                <a:spcPts val="0"/>
              </a:spcBef>
              <a:spcAft>
                <a:spcPts val="0"/>
              </a:spcAft>
              <a:buNone/>
            </a:pPr>
            <a:r>
              <a:rPr lang="en-US" sz="2400">
                <a:latin typeface="Palatino"/>
                <a:ea typeface="Palatino"/>
                <a:cs typeface="Palatino"/>
                <a:sym typeface="Palatino"/>
              </a:rPr>
              <a:t>BCG Matrix</a:t>
            </a:r>
            <a:endParaRPr sz="2400">
              <a:latin typeface="Palatino"/>
              <a:ea typeface="Palatino"/>
              <a:cs typeface="Palatino"/>
              <a:sym typeface="Palatino"/>
            </a:endParaRPr>
          </a:p>
        </p:txBody>
      </p:sp>
      <p:pic>
        <p:nvPicPr>
          <p:cNvPr id="364" name="Google Shape;364;g6bc836f9db_0_314"/>
          <p:cNvPicPr preferRelativeResize="0"/>
          <p:nvPr/>
        </p:nvPicPr>
        <p:blipFill rotWithShape="1">
          <a:blip r:embed="rId3">
            <a:alphaModFix/>
          </a:blip>
          <a:srcRect t="7175"/>
          <a:stretch/>
        </p:blipFill>
        <p:spPr>
          <a:xfrm>
            <a:off x="84925" y="535200"/>
            <a:ext cx="8725878" cy="4303501"/>
          </a:xfrm>
          <a:prstGeom prst="rect">
            <a:avLst/>
          </a:prstGeom>
          <a:noFill/>
          <a:ln>
            <a:noFill/>
          </a:ln>
        </p:spPr>
      </p:pic>
      <p:pic>
        <p:nvPicPr>
          <p:cNvPr id="365" name="Google Shape;365;g6bc836f9db_0_314"/>
          <p:cNvPicPr preferRelativeResize="0"/>
          <p:nvPr/>
        </p:nvPicPr>
        <p:blipFill>
          <a:blip r:embed="rId4">
            <a:alphaModFix/>
          </a:blip>
          <a:stretch>
            <a:fillRect/>
          </a:stretch>
        </p:blipFill>
        <p:spPr>
          <a:xfrm>
            <a:off x="8281777" y="4339975"/>
            <a:ext cx="738650" cy="738650"/>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369"/>
        <p:cNvGrpSpPr/>
        <p:nvPr/>
      </p:nvGrpSpPr>
      <p:grpSpPr>
        <a:xfrm>
          <a:off x="0" y="0"/>
          <a:ext cx="0" cy="0"/>
          <a:chOff x="0" y="0"/>
          <a:chExt cx="0" cy="0"/>
        </a:xfrm>
      </p:grpSpPr>
      <p:sp>
        <p:nvSpPr>
          <p:cNvPr id="370" name="Google Shape;370;g6bc836f9db_0_318"/>
          <p:cNvSpPr txBox="1">
            <a:spLocks noGrp="1"/>
          </p:cNvSpPr>
          <p:nvPr>
            <p:ph type="title"/>
          </p:nvPr>
        </p:nvSpPr>
        <p:spPr>
          <a:xfrm>
            <a:off x="702925" y="0"/>
            <a:ext cx="7688700" cy="535200"/>
          </a:xfrm>
          <a:prstGeom prst="rect">
            <a:avLst/>
          </a:prstGeom>
        </p:spPr>
        <p:txBody>
          <a:bodyPr spcFirstLastPara="1" wrap="square" lIns="93125" tIns="93125" rIns="93125" bIns="93125" anchor="t" anchorCtr="0">
            <a:noAutofit/>
          </a:bodyPr>
          <a:lstStyle/>
          <a:p>
            <a:pPr marL="0" lvl="0" indent="0" algn="ctr" rtl="0">
              <a:spcBef>
                <a:spcPts val="0"/>
              </a:spcBef>
              <a:spcAft>
                <a:spcPts val="0"/>
              </a:spcAft>
              <a:buNone/>
            </a:pPr>
            <a:r>
              <a:rPr lang="en-US" sz="2400">
                <a:latin typeface="Palatino"/>
                <a:ea typeface="Palatino"/>
                <a:cs typeface="Palatino"/>
                <a:sym typeface="Palatino"/>
              </a:rPr>
              <a:t>GE Matrix</a:t>
            </a:r>
            <a:endParaRPr sz="2400">
              <a:latin typeface="Palatino"/>
              <a:ea typeface="Palatino"/>
              <a:cs typeface="Palatino"/>
              <a:sym typeface="Palatino"/>
            </a:endParaRPr>
          </a:p>
        </p:txBody>
      </p:sp>
      <p:pic>
        <p:nvPicPr>
          <p:cNvPr id="371" name="Google Shape;371;g6bc836f9db_0_318"/>
          <p:cNvPicPr preferRelativeResize="0"/>
          <p:nvPr/>
        </p:nvPicPr>
        <p:blipFill>
          <a:blip r:embed="rId3">
            <a:alphaModFix/>
          </a:blip>
          <a:stretch>
            <a:fillRect/>
          </a:stretch>
        </p:blipFill>
        <p:spPr>
          <a:xfrm>
            <a:off x="8280402" y="4328125"/>
            <a:ext cx="738650" cy="738650"/>
          </a:xfrm>
          <a:prstGeom prst="rect">
            <a:avLst/>
          </a:prstGeom>
          <a:noFill/>
          <a:ln>
            <a:noFill/>
          </a:ln>
        </p:spPr>
      </p:pic>
      <p:pic>
        <p:nvPicPr>
          <p:cNvPr id="372" name="Google Shape;372;g6bc836f9db_0_318" descr="GE Matrix.png"/>
          <p:cNvPicPr preferRelativeResize="0"/>
          <p:nvPr/>
        </p:nvPicPr>
        <p:blipFill rotWithShape="1">
          <a:blip r:embed="rId4">
            <a:alphaModFix/>
          </a:blip>
          <a:srcRect l="2743" t="3895" r="6701" b="3366"/>
          <a:stretch/>
        </p:blipFill>
        <p:spPr>
          <a:xfrm>
            <a:off x="76200" y="511950"/>
            <a:ext cx="8171224" cy="4559650"/>
          </a:xfrm>
          <a:prstGeom prst="rect">
            <a:avLst/>
          </a:prstGeom>
          <a:noFill/>
          <a:ln>
            <a:noFill/>
          </a:ln>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376"/>
        <p:cNvGrpSpPr/>
        <p:nvPr/>
      </p:nvGrpSpPr>
      <p:grpSpPr>
        <a:xfrm>
          <a:off x="0" y="0"/>
          <a:ext cx="0" cy="0"/>
          <a:chOff x="0" y="0"/>
          <a:chExt cx="0" cy="0"/>
        </a:xfrm>
      </p:grpSpPr>
      <p:sp>
        <p:nvSpPr>
          <p:cNvPr id="377" name="Google Shape;377;g6bc836f9db_0_322"/>
          <p:cNvSpPr txBox="1">
            <a:spLocks noGrp="1"/>
          </p:cNvSpPr>
          <p:nvPr>
            <p:ph type="title"/>
          </p:nvPr>
        </p:nvSpPr>
        <p:spPr>
          <a:xfrm>
            <a:off x="727650" y="0"/>
            <a:ext cx="7688700" cy="535200"/>
          </a:xfrm>
          <a:prstGeom prst="rect">
            <a:avLst/>
          </a:prstGeom>
        </p:spPr>
        <p:txBody>
          <a:bodyPr spcFirstLastPara="1" wrap="square" lIns="93125" tIns="93125" rIns="93125" bIns="93125" anchor="t" anchorCtr="0">
            <a:noAutofit/>
          </a:bodyPr>
          <a:lstStyle/>
          <a:p>
            <a:pPr marL="0" lvl="0" indent="0" algn="ctr" rtl="0">
              <a:spcBef>
                <a:spcPts val="0"/>
              </a:spcBef>
              <a:spcAft>
                <a:spcPts val="0"/>
              </a:spcAft>
              <a:buNone/>
            </a:pPr>
            <a:r>
              <a:rPr lang="en-US" sz="2400">
                <a:latin typeface="Palatino"/>
                <a:ea typeface="Palatino"/>
                <a:cs typeface="Palatino"/>
                <a:sym typeface="Palatino"/>
              </a:rPr>
              <a:t>Company Life Cycle</a:t>
            </a:r>
            <a:endParaRPr sz="2400">
              <a:latin typeface="Palatino"/>
              <a:ea typeface="Palatino"/>
              <a:cs typeface="Palatino"/>
              <a:sym typeface="Palatino"/>
            </a:endParaRPr>
          </a:p>
        </p:txBody>
      </p:sp>
      <p:pic>
        <p:nvPicPr>
          <p:cNvPr id="378" name="Google Shape;378;g6bc836f9db_0_322" descr="Life cycle.jpg"/>
          <p:cNvPicPr preferRelativeResize="0"/>
          <p:nvPr/>
        </p:nvPicPr>
        <p:blipFill rotWithShape="1">
          <a:blip r:embed="rId3">
            <a:alphaModFix/>
          </a:blip>
          <a:srcRect l="5035" r="5035"/>
          <a:stretch/>
        </p:blipFill>
        <p:spPr>
          <a:xfrm>
            <a:off x="455575" y="535199"/>
            <a:ext cx="8232875" cy="4429600"/>
          </a:xfrm>
          <a:prstGeom prst="rect">
            <a:avLst/>
          </a:prstGeom>
          <a:noFill/>
          <a:ln>
            <a:noFill/>
          </a:ln>
        </p:spPr>
      </p:pic>
      <p:pic>
        <p:nvPicPr>
          <p:cNvPr id="379" name="Google Shape;379;g6bc836f9db_0_322"/>
          <p:cNvPicPr preferRelativeResize="0"/>
          <p:nvPr/>
        </p:nvPicPr>
        <p:blipFill>
          <a:blip r:embed="rId4">
            <a:alphaModFix/>
          </a:blip>
          <a:stretch>
            <a:fillRect/>
          </a:stretch>
        </p:blipFill>
        <p:spPr>
          <a:xfrm>
            <a:off x="8281777" y="4339975"/>
            <a:ext cx="738650" cy="738650"/>
          </a:xfrm>
          <a:prstGeom prst="rect">
            <a:avLst/>
          </a:prstGeom>
          <a:noFill/>
          <a:ln>
            <a:noFill/>
          </a:ln>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383"/>
        <p:cNvGrpSpPr/>
        <p:nvPr/>
      </p:nvGrpSpPr>
      <p:grpSpPr>
        <a:xfrm>
          <a:off x="0" y="0"/>
          <a:ext cx="0" cy="0"/>
          <a:chOff x="0" y="0"/>
          <a:chExt cx="0" cy="0"/>
        </a:xfrm>
      </p:grpSpPr>
      <p:sp>
        <p:nvSpPr>
          <p:cNvPr id="384" name="Google Shape;384;g6bc836f9db_0_326"/>
          <p:cNvSpPr txBox="1">
            <a:spLocks noGrp="1"/>
          </p:cNvSpPr>
          <p:nvPr>
            <p:ph type="title"/>
          </p:nvPr>
        </p:nvSpPr>
        <p:spPr>
          <a:xfrm>
            <a:off x="785450" y="0"/>
            <a:ext cx="7688700" cy="535200"/>
          </a:xfrm>
          <a:prstGeom prst="rect">
            <a:avLst/>
          </a:prstGeom>
        </p:spPr>
        <p:txBody>
          <a:bodyPr spcFirstLastPara="1" wrap="square" lIns="93125" tIns="93125" rIns="93125" bIns="93125" anchor="t" anchorCtr="0">
            <a:noAutofit/>
          </a:bodyPr>
          <a:lstStyle/>
          <a:p>
            <a:pPr marL="0" lvl="0" indent="0" algn="ctr" rtl="0">
              <a:spcBef>
                <a:spcPts val="0"/>
              </a:spcBef>
              <a:spcAft>
                <a:spcPts val="0"/>
              </a:spcAft>
              <a:buNone/>
            </a:pPr>
            <a:r>
              <a:rPr lang="en-US" sz="2400">
                <a:latin typeface="Palatino"/>
                <a:ea typeface="Palatino"/>
                <a:cs typeface="Palatino"/>
                <a:sym typeface="Palatino"/>
              </a:rPr>
              <a:t>Corporate Culture Analysis </a:t>
            </a:r>
            <a:endParaRPr sz="2400">
              <a:latin typeface="Palatino"/>
              <a:ea typeface="Palatino"/>
              <a:cs typeface="Palatino"/>
              <a:sym typeface="Palatino"/>
            </a:endParaRPr>
          </a:p>
        </p:txBody>
      </p:sp>
      <p:pic>
        <p:nvPicPr>
          <p:cNvPr id="385" name="Google Shape;385;g6bc836f9db_0_326"/>
          <p:cNvPicPr preferRelativeResize="0"/>
          <p:nvPr/>
        </p:nvPicPr>
        <p:blipFill>
          <a:blip r:embed="rId3">
            <a:alphaModFix/>
          </a:blip>
          <a:stretch>
            <a:fillRect/>
          </a:stretch>
        </p:blipFill>
        <p:spPr>
          <a:xfrm>
            <a:off x="8281777" y="4339975"/>
            <a:ext cx="738650" cy="738650"/>
          </a:xfrm>
          <a:prstGeom prst="rect">
            <a:avLst/>
          </a:prstGeom>
          <a:noFill/>
          <a:ln>
            <a:noFill/>
          </a:ln>
        </p:spPr>
      </p:pic>
      <p:graphicFrame>
        <p:nvGraphicFramePr>
          <p:cNvPr id="386" name="Google Shape;386;g6bc836f9db_0_326"/>
          <p:cNvGraphicFramePr/>
          <p:nvPr/>
        </p:nvGraphicFramePr>
        <p:xfrm>
          <a:off x="110800" y="535245"/>
          <a:ext cx="3000000" cy="3000000"/>
        </p:xfrm>
        <a:graphic>
          <a:graphicData uri="http://schemas.openxmlformats.org/drawingml/2006/table">
            <a:tbl>
              <a:tblPr>
                <a:noFill/>
                <a:tableStyleId>{E47524D7-2335-4AB9-8CF1-0D968FAC3876}</a:tableStyleId>
              </a:tblPr>
              <a:tblGrid>
                <a:gridCol w="2120950">
                  <a:extLst>
                    <a:ext uri="{9D8B030D-6E8A-4147-A177-3AD203B41FA5}">
                      <a16:colId xmlns:a16="http://schemas.microsoft.com/office/drawing/2014/main" val="20000"/>
                    </a:ext>
                  </a:extLst>
                </a:gridCol>
                <a:gridCol w="1587025">
                  <a:extLst>
                    <a:ext uri="{9D8B030D-6E8A-4147-A177-3AD203B41FA5}">
                      <a16:colId xmlns:a16="http://schemas.microsoft.com/office/drawing/2014/main" val="20001"/>
                    </a:ext>
                  </a:extLst>
                </a:gridCol>
                <a:gridCol w="5259025">
                  <a:extLst>
                    <a:ext uri="{9D8B030D-6E8A-4147-A177-3AD203B41FA5}">
                      <a16:colId xmlns:a16="http://schemas.microsoft.com/office/drawing/2014/main" val="20002"/>
                    </a:ext>
                  </a:extLst>
                </a:gridCol>
              </a:tblGrid>
              <a:tr h="563150">
                <a:tc>
                  <a:txBody>
                    <a:bodyPr/>
                    <a:lstStyle/>
                    <a:p>
                      <a:pPr marL="0" lvl="0" indent="0" algn="ctr" rtl="0">
                        <a:spcBef>
                          <a:spcPts val="0"/>
                        </a:spcBef>
                        <a:spcAft>
                          <a:spcPts val="0"/>
                        </a:spcAft>
                        <a:buNone/>
                      </a:pPr>
                      <a:r>
                        <a:rPr lang="en-US" b="1">
                          <a:latin typeface="Palatino"/>
                          <a:ea typeface="Palatino"/>
                          <a:cs typeface="Palatino"/>
                          <a:sym typeface="Palatino"/>
                        </a:rPr>
                        <a:t>Dimensions of Organizational Culture</a:t>
                      </a:r>
                      <a:endParaRPr b="1">
                        <a:latin typeface="Palatino"/>
                        <a:ea typeface="Palatino"/>
                        <a:cs typeface="Palatino"/>
                        <a:sym typeface="Palatino"/>
                      </a:endParaRPr>
                    </a:p>
                  </a:txBody>
                  <a:tcPr marL="91425" marR="91425" marT="91425" marB="91425"/>
                </a:tc>
                <a:tc>
                  <a:txBody>
                    <a:bodyPr/>
                    <a:lstStyle/>
                    <a:p>
                      <a:pPr marL="0" lvl="0" indent="0" algn="ctr" rtl="0">
                        <a:spcBef>
                          <a:spcPts val="0"/>
                        </a:spcBef>
                        <a:spcAft>
                          <a:spcPts val="0"/>
                        </a:spcAft>
                        <a:buNone/>
                      </a:pPr>
                      <a:r>
                        <a:rPr lang="en-US" b="1">
                          <a:latin typeface="Palatino"/>
                          <a:ea typeface="Palatino"/>
                          <a:cs typeface="Palatino"/>
                          <a:sym typeface="Palatino"/>
                        </a:rPr>
                        <a:t>Rate</a:t>
                      </a:r>
                      <a:endParaRPr b="1">
                        <a:latin typeface="Palatino"/>
                        <a:ea typeface="Palatino"/>
                        <a:cs typeface="Palatino"/>
                        <a:sym typeface="Palatino"/>
                      </a:endParaRPr>
                    </a:p>
                  </a:txBody>
                  <a:tcPr marL="91425" marR="91425" marT="91425" marB="91425"/>
                </a:tc>
                <a:tc>
                  <a:txBody>
                    <a:bodyPr/>
                    <a:lstStyle/>
                    <a:p>
                      <a:pPr marL="0" lvl="0" indent="0" algn="ctr" rtl="0">
                        <a:spcBef>
                          <a:spcPts val="0"/>
                        </a:spcBef>
                        <a:spcAft>
                          <a:spcPts val="0"/>
                        </a:spcAft>
                        <a:buNone/>
                      </a:pPr>
                      <a:r>
                        <a:rPr lang="en-US" b="1">
                          <a:latin typeface="Palatino"/>
                          <a:ea typeface="Palatino"/>
                          <a:cs typeface="Palatino"/>
                          <a:sym typeface="Palatino"/>
                        </a:rPr>
                        <a:t>Evidence</a:t>
                      </a:r>
                      <a:endParaRPr b="1">
                        <a:latin typeface="Palatino"/>
                        <a:ea typeface="Palatino"/>
                        <a:cs typeface="Palatino"/>
                        <a:sym typeface="Palatino"/>
                      </a:endParaRPr>
                    </a:p>
                  </a:txBody>
                  <a:tcPr marL="91425" marR="91425" marT="91425" marB="91425"/>
                </a:tc>
                <a:extLst>
                  <a:ext uri="{0D108BD9-81ED-4DB2-BD59-A6C34878D82A}">
                    <a16:rowId xmlns:a16="http://schemas.microsoft.com/office/drawing/2014/main" val="10000"/>
                  </a:ext>
                </a:extLst>
              </a:tr>
              <a:tr h="568600">
                <a:tc>
                  <a:txBody>
                    <a:bodyPr/>
                    <a:lstStyle/>
                    <a:p>
                      <a:pPr marL="0" lvl="0" indent="0" algn="ctr" rtl="0">
                        <a:spcBef>
                          <a:spcPts val="0"/>
                        </a:spcBef>
                        <a:spcAft>
                          <a:spcPts val="0"/>
                        </a:spcAft>
                        <a:buNone/>
                      </a:pPr>
                      <a:r>
                        <a:rPr lang="en-US" b="1">
                          <a:latin typeface="Palatino"/>
                          <a:ea typeface="Palatino"/>
                          <a:cs typeface="Palatino"/>
                          <a:sym typeface="Palatino"/>
                        </a:rPr>
                        <a:t>Attention to Detail </a:t>
                      </a:r>
                      <a:endParaRPr b="1">
                        <a:latin typeface="Palatino"/>
                        <a:ea typeface="Palatino"/>
                        <a:cs typeface="Palatino"/>
                        <a:sym typeface="Palatino"/>
                      </a:endParaRPr>
                    </a:p>
                  </a:txBody>
                  <a:tcPr marL="91425" marR="91425" marT="91425" marB="91425"/>
                </a:tc>
                <a:tc>
                  <a:txBody>
                    <a:bodyPr/>
                    <a:lstStyle/>
                    <a:p>
                      <a:pPr marL="0" lvl="0" indent="0" algn="ctr" rtl="0">
                        <a:spcBef>
                          <a:spcPts val="0"/>
                        </a:spcBef>
                        <a:spcAft>
                          <a:spcPts val="0"/>
                        </a:spcAft>
                        <a:buNone/>
                      </a:pPr>
                      <a:r>
                        <a:rPr lang="en-US">
                          <a:latin typeface="Palatino"/>
                          <a:ea typeface="Palatino"/>
                          <a:cs typeface="Palatino"/>
                          <a:sym typeface="Palatino"/>
                        </a:rPr>
                        <a:t>Good </a:t>
                      </a:r>
                      <a:endParaRPr>
                        <a:latin typeface="Palatino"/>
                        <a:ea typeface="Palatino"/>
                        <a:cs typeface="Palatino"/>
                        <a:sym typeface="Palatino"/>
                      </a:endParaRPr>
                    </a:p>
                  </a:txBody>
                  <a:tcPr marL="91425" marR="91425" marT="91425" marB="91425"/>
                </a:tc>
                <a:tc>
                  <a:txBody>
                    <a:bodyPr/>
                    <a:lstStyle/>
                    <a:p>
                      <a:pPr marL="0" lvl="0" indent="0" algn="l" rtl="0">
                        <a:spcBef>
                          <a:spcPts val="0"/>
                        </a:spcBef>
                        <a:spcAft>
                          <a:spcPts val="0"/>
                        </a:spcAft>
                        <a:buNone/>
                      </a:pPr>
                      <a:endParaRPr>
                        <a:latin typeface="Palatino"/>
                        <a:ea typeface="Palatino"/>
                        <a:cs typeface="Palatino"/>
                        <a:sym typeface="Palatino"/>
                      </a:endParaRPr>
                    </a:p>
                  </a:txBody>
                  <a:tcPr marL="91425" marR="91425" marT="91425" marB="91425"/>
                </a:tc>
                <a:extLst>
                  <a:ext uri="{0D108BD9-81ED-4DB2-BD59-A6C34878D82A}">
                    <a16:rowId xmlns:a16="http://schemas.microsoft.com/office/drawing/2014/main" val="10001"/>
                  </a:ext>
                </a:extLst>
              </a:tr>
              <a:tr h="568600">
                <a:tc>
                  <a:txBody>
                    <a:bodyPr/>
                    <a:lstStyle/>
                    <a:p>
                      <a:pPr marL="0" lvl="0" indent="0" algn="ctr" rtl="0">
                        <a:spcBef>
                          <a:spcPts val="0"/>
                        </a:spcBef>
                        <a:spcAft>
                          <a:spcPts val="0"/>
                        </a:spcAft>
                        <a:buNone/>
                      </a:pPr>
                      <a:r>
                        <a:rPr lang="en-US" b="1">
                          <a:latin typeface="Palatino"/>
                          <a:ea typeface="Palatino"/>
                          <a:cs typeface="Palatino"/>
                          <a:sym typeface="Palatino"/>
                        </a:rPr>
                        <a:t>Outcome Orientation</a:t>
                      </a:r>
                      <a:endParaRPr b="1">
                        <a:latin typeface="Palatino"/>
                        <a:ea typeface="Palatino"/>
                        <a:cs typeface="Palatino"/>
                        <a:sym typeface="Palatino"/>
                      </a:endParaRPr>
                    </a:p>
                  </a:txBody>
                  <a:tcPr marL="91425" marR="91425" marT="91425" marB="91425"/>
                </a:tc>
                <a:tc>
                  <a:txBody>
                    <a:bodyPr/>
                    <a:lstStyle/>
                    <a:p>
                      <a:pPr marL="0" lvl="0" indent="0" algn="ctr" rtl="0">
                        <a:spcBef>
                          <a:spcPts val="0"/>
                        </a:spcBef>
                        <a:spcAft>
                          <a:spcPts val="0"/>
                        </a:spcAft>
                        <a:buNone/>
                      </a:pPr>
                      <a:r>
                        <a:rPr lang="en-US">
                          <a:latin typeface="Palatino"/>
                          <a:ea typeface="Palatino"/>
                          <a:cs typeface="Palatino"/>
                          <a:sym typeface="Palatino"/>
                        </a:rPr>
                        <a:t>Satisfied </a:t>
                      </a:r>
                      <a:endParaRPr>
                        <a:latin typeface="Palatino"/>
                        <a:ea typeface="Palatino"/>
                        <a:cs typeface="Palatino"/>
                        <a:sym typeface="Palatino"/>
                      </a:endParaRPr>
                    </a:p>
                  </a:txBody>
                  <a:tcPr marL="91425" marR="91425" marT="91425" marB="91425"/>
                </a:tc>
                <a:tc>
                  <a:txBody>
                    <a:bodyPr/>
                    <a:lstStyle/>
                    <a:p>
                      <a:pPr marL="0" lvl="0" indent="0" algn="l" rtl="0">
                        <a:spcBef>
                          <a:spcPts val="0"/>
                        </a:spcBef>
                        <a:spcAft>
                          <a:spcPts val="0"/>
                        </a:spcAft>
                        <a:buNone/>
                      </a:pPr>
                      <a:endParaRPr>
                        <a:latin typeface="Palatino"/>
                        <a:ea typeface="Palatino"/>
                        <a:cs typeface="Palatino"/>
                        <a:sym typeface="Palatino"/>
                      </a:endParaRPr>
                    </a:p>
                  </a:txBody>
                  <a:tcPr marL="91425" marR="91425" marT="91425" marB="91425"/>
                </a:tc>
                <a:extLst>
                  <a:ext uri="{0D108BD9-81ED-4DB2-BD59-A6C34878D82A}">
                    <a16:rowId xmlns:a16="http://schemas.microsoft.com/office/drawing/2014/main" val="10002"/>
                  </a:ext>
                </a:extLst>
              </a:tr>
              <a:tr h="568600">
                <a:tc>
                  <a:txBody>
                    <a:bodyPr/>
                    <a:lstStyle/>
                    <a:p>
                      <a:pPr marL="0" lvl="0" indent="0" algn="ctr" rtl="0">
                        <a:spcBef>
                          <a:spcPts val="0"/>
                        </a:spcBef>
                        <a:spcAft>
                          <a:spcPts val="0"/>
                        </a:spcAft>
                        <a:buNone/>
                      </a:pPr>
                      <a:r>
                        <a:rPr lang="en-US" b="1">
                          <a:latin typeface="Palatino"/>
                          <a:ea typeface="Palatino"/>
                          <a:cs typeface="Palatino"/>
                          <a:sym typeface="Palatino"/>
                        </a:rPr>
                        <a:t>People Orientation</a:t>
                      </a:r>
                      <a:endParaRPr b="1">
                        <a:latin typeface="Palatino"/>
                        <a:ea typeface="Palatino"/>
                        <a:cs typeface="Palatino"/>
                        <a:sym typeface="Palatino"/>
                      </a:endParaRPr>
                    </a:p>
                  </a:txBody>
                  <a:tcPr marL="91425" marR="91425" marT="91425" marB="91425"/>
                </a:tc>
                <a:tc>
                  <a:txBody>
                    <a:bodyPr/>
                    <a:lstStyle/>
                    <a:p>
                      <a:pPr marL="0" lvl="0" indent="0" algn="ctr" rtl="0">
                        <a:spcBef>
                          <a:spcPts val="0"/>
                        </a:spcBef>
                        <a:spcAft>
                          <a:spcPts val="0"/>
                        </a:spcAft>
                        <a:buNone/>
                      </a:pPr>
                      <a:r>
                        <a:rPr lang="en-US">
                          <a:latin typeface="Palatino"/>
                          <a:ea typeface="Palatino"/>
                          <a:cs typeface="Palatino"/>
                          <a:sym typeface="Palatino"/>
                        </a:rPr>
                        <a:t>Excellent </a:t>
                      </a:r>
                      <a:endParaRPr>
                        <a:latin typeface="Palatino"/>
                        <a:ea typeface="Palatino"/>
                        <a:cs typeface="Palatino"/>
                        <a:sym typeface="Palatino"/>
                      </a:endParaRPr>
                    </a:p>
                  </a:txBody>
                  <a:tcPr marL="91425" marR="91425" marT="91425" marB="91425"/>
                </a:tc>
                <a:tc>
                  <a:txBody>
                    <a:bodyPr/>
                    <a:lstStyle/>
                    <a:p>
                      <a:pPr marL="0" lvl="0" indent="0" algn="l" rtl="0">
                        <a:spcBef>
                          <a:spcPts val="0"/>
                        </a:spcBef>
                        <a:spcAft>
                          <a:spcPts val="0"/>
                        </a:spcAft>
                        <a:buNone/>
                      </a:pPr>
                      <a:r>
                        <a:rPr lang="en-US">
                          <a:latin typeface="Palatino"/>
                          <a:ea typeface="Palatino"/>
                          <a:cs typeface="Palatino"/>
                          <a:sym typeface="Palatino"/>
                        </a:rPr>
                        <a:t>With customers, employees and suppliers. Giving equitable treatment to each employee is the norm at Starbucks and it also applies to customers and suppliers. </a:t>
                      </a:r>
                      <a:endParaRPr>
                        <a:latin typeface="Palatino"/>
                        <a:ea typeface="Palatino"/>
                        <a:cs typeface="Palatino"/>
                        <a:sym typeface="Palatino"/>
                      </a:endParaRPr>
                    </a:p>
                  </a:txBody>
                  <a:tcPr marL="91425" marR="91425" marT="91425" marB="91425"/>
                </a:tc>
                <a:extLst>
                  <a:ext uri="{0D108BD9-81ED-4DB2-BD59-A6C34878D82A}">
                    <a16:rowId xmlns:a16="http://schemas.microsoft.com/office/drawing/2014/main" val="10003"/>
                  </a:ext>
                </a:extLst>
              </a:tr>
              <a:tr h="568600">
                <a:tc>
                  <a:txBody>
                    <a:bodyPr/>
                    <a:lstStyle/>
                    <a:p>
                      <a:pPr marL="0" lvl="0" indent="0" algn="ctr" rtl="0">
                        <a:spcBef>
                          <a:spcPts val="0"/>
                        </a:spcBef>
                        <a:spcAft>
                          <a:spcPts val="0"/>
                        </a:spcAft>
                        <a:buNone/>
                      </a:pPr>
                      <a:r>
                        <a:rPr lang="en-US" b="1">
                          <a:latin typeface="Palatino"/>
                          <a:ea typeface="Palatino"/>
                          <a:cs typeface="Palatino"/>
                          <a:sym typeface="Palatino"/>
                        </a:rPr>
                        <a:t>Team Orientation</a:t>
                      </a:r>
                      <a:endParaRPr b="1">
                        <a:latin typeface="Palatino"/>
                        <a:ea typeface="Palatino"/>
                        <a:cs typeface="Palatino"/>
                        <a:sym typeface="Palatino"/>
                      </a:endParaRPr>
                    </a:p>
                  </a:txBody>
                  <a:tcPr marL="91425" marR="91425" marT="91425" marB="91425"/>
                </a:tc>
                <a:tc>
                  <a:txBody>
                    <a:bodyPr/>
                    <a:lstStyle/>
                    <a:p>
                      <a:pPr marL="0" lvl="0" indent="0" algn="ctr" rtl="0">
                        <a:spcBef>
                          <a:spcPts val="0"/>
                        </a:spcBef>
                        <a:spcAft>
                          <a:spcPts val="0"/>
                        </a:spcAft>
                        <a:buNone/>
                      </a:pPr>
                      <a:r>
                        <a:rPr lang="en-US">
                          <a:latin typeface="Palatino"/>
                          <a:ea typeface="Palatino"/>
                          <a:cs typeface="Palatino"/>
                          <a:sym typeface="Palatino"/>
                        </a:rPr>
                        <a:t>Satisfied </a:t>
                      </a:r>
                      <a:endParaRPr>
                        <a:latin typeface="Palatino"/>
                        <a:ea typeface="Palatino"/>
                        <a:cs typeface="Palatino"/>
                        <a:sym typeface="Palatino"/>
                      </a:endParaRPr>
                    </a:p>
                  </a:txBody>
                  <a:tcPr marL="91425" marR="91425" marT="91425" marB="91425"/>
                </a:tc>
                <a:tc>
                  <a:txBody>
                    <a:bodyPr/>
                    <a:lstStyle/>
                    <a:p>
                      <a:pPr marL="0" lvl="0" indent="0" algn="l" rtl="0">
                        <a:spcBef>
                          <a:spcPts val="0"/>
                        </a:spcBef>
                        <a:spcAft>
                          <a:spcPts val="0"/>
                        </a:spcAft>
                        <a:buNone/>
                      </a:pPr>
                      <a:r>
                        <a:rPr lang="en-US">
                          <a:latin typeface="Palatino"/>
                          <a:ea typeface="Palatino"/>
                          <a:cs typeface="Palatino"/>
                          <a:sym typeface="Palatino"/>
                        </a:rPr>
                        <a:t>its culture is still rooted in modesty. Everyone must feel included from the frontline to the top management. Apart from that customers must feel valued and welcomed. </a:t>
                      </a:r>
                      <a:endParaRPr>
                        <a:latin typeface="Palatino"/>
                        <a:ea typeface="Palatino"/>
                        <a:cs typeface="Palatino"/>
                        <a:sym typeface="Palatino"/>
                      </a:endParaRPr>
                    </a:p>
                  </a:txBody>
                  <a:tcPr marL="91425" marR="91425" marT="91425" marB="91425"/>
                </a:tc>
                <a:extLst>
                  <a:ext uri="{0D108BD9-81ED-4DB2-BD59-A6C34878D82A}">
                    <a16:rowId xmlns:a16="http://schemas.microsoft.com/office/drawing/2014/main" val="10004"/>
                  </a:ext>
                </a:extLst>
              </a:tr>
              <a:tr h="568600">
                <a:tc>
                  <a:txBody>
                    <a:bodyPr/>
                    <a:lstStyle/>
                    <a:p>
                      <a:pPr marL="0" lvl="0" indent="0" algn="ctr" rtl="0">
                        <a:spcBef>
                          <a:spcPts val="0"/>
                        </a:spcBef>
                        <a:spcAft>
                          <a:spcPts val="0"/>
                        </a:spcAft>
                        <a:buNone/>
                      </a:pPr>
                      <a:r>
                        <a:rPr lang="en-US" b="1">
                          <a:latin typeface="Palatino"/>
                          <a:ea typeface="Palatino"/>
                          <a:cs typeface="Palatino"/>
                          <a:sym typeface="Palatino"/>
                        </a:rPr>
                        <a:t>Aggressiveness</a:t>
                      </a:r>
                      <a:endParaRPr b="1">
                        <a:latin typeface="Palatino"/>
                        <a:ea typeface="Palatino"/>
                        <a:cs typeface="Palatino"/>
                        <a:sym typeface="Palatino"/>
                      </a:endParaRPr>
                    </a:p>
                  </a:txBody>
                  <a:tcPr marL="91425" marR="91425" marT="91425" marB="91425"/>
                </a:tc>
                <a:tc>
                  <a:txBody>
                    <a:bodyPr/>
                    <a:lstStyle/>
                    <a:p>
                      <a:pPr marL="0" lvl="0" indent="0" algn="ctr" rtl="0">
                        <a:spcBef>
                          <a:spcPts val="0"/>
                        </a:spcBef>
                        <a:spcAft>
                          <a:spcPts val="0"/>
                        </a:spcAft>
                        <a:buNone/>
                      </a:pPr>
                      <a:r>
                        <a:rPr lang="en-US">
                          <a:latin typeface="Palatino"/>
                          <a:ea typeface="Palatino"/>
                          <a:cs typeface="Palatino"/>
                          <a:sym typeface="Palatino"/>
                        </a:rPr>
                        <a:t>Good</a:t>
                      </a:r>
                      <a:endParaRPr>
                        <a:latin typeface="Palatino"/>
                        <a:ea typeface="Palatino"/>
                        <a:cs typeface="Palatino"/>
                        <a:sym typeface="Palatino"/>
                      </a:endParaRPr>
                    </a:p>
                  </a:txBody>
                  <a:tcPr marL="91425" marR="91425" marT="91425" marB="91425"/>
                </a:tc>
                <a:tc>
                  <a:txBody>
                    <a:bodyPr/>
                    <a:lstStyle/>
                    <a:p>
                      <a:pPr marL="0" lvl="0" indent="0" algn="l" rtl="0">
                        <a:spcBef>
                          <a:spcPts val="0"/>
                        </a:spcBef>
                        <a:spcAft>
                          <a:spcPts val="0"/>
                        </a:spcAft>
                        <a:buNone/>
                      </a:pPr>
                      <a:endParaRPr>
                        <a:latin typeface="Palatino"/>
                        <a:ea typeface="Palatino"/>
                        <a:cs typeface="Palatino"/>
                        <a:sym typeface="Palatino"/>
                      </a:endParaRPr>
                    </a:p>
                  </a:txBody>
                  <a:tcPr marL="91425" marR="91425" marT="91425" marB="91425"/>
                </a:tc>
                <a:extLst>
                  <a:ext uri="{0D108BD9-81ED-4DB2-BD59-A6C34878D82A}">
                    <a16:rowId xmlns:a16="http://schemas.microsoft.com/office/drawing/2014/main" val="10005"/>
                  </a:ext>
                </a:extLst>
              </a:tr>
              <a:tr h="568600">
                <a:tc>
                  <a:txBody>
                    <a:bodyPr/>
                    <a:lstStyle/>
                    <a:p>
                      <a:pPr marL="0" lvl="0" indent="0" algn="ctr" rtl="0">
                        <a:spcBef>
                          <a:spcPts val="0"/>
                        </a:spcBef>
                        <a:spcAft>
                          <a:spcPts val="0"/>
                        </a:spcAft>
                        <a:buNone/>
                      </a:pPr>
                      <a:r>
                        <a:rPr lang="en-US" b="1">
                          <a:latin typeface="Palatino"/>
                          <a:ea typeface="Palatino"/>
                          <a:cs typeface="Palatino"/>
                          <a:sym typeface="Palatino"/>
                        </a:rPr>
                        <a:t>Stability</a:t>
                      </a:r>
                      <a:endParaRPr b="1">
                        <a:latin typeface="Palatino"/>
                        <a:ea typeface="Palatino"/>
                        <a:cs typeface="Palatino"/>
                        <a:sym typeface="Palatino"/>
                      </a:endParaRPr>
                    </a:p>
                  </a:txBody>
                  <a:tcPr marL="91425" marR="91425" marT="91425" marB="91425"/>
                </a:tc>
                <a:tc>
                  <a:txBody>
                    <a:bodyPr/>
                    <a:lstStyle/>
                    <a:p>
                      <a:pPr marL="0" lvl="0" indent="0" algn="ctr" rtl="0">
                        <a:spcBef>
                          <a:spcPts val="0"/>
                        </a:spcBef>
                        <a:spcAft>
                          <a:spcPts val="0"/>
                        </a:spcAft>
                        <a:buNone/>
                      </a:pPr>
                      <a:r>
                        <a:rPr lang="en-US">
                          <a:latin typeface="Palatino"/>
                          <a:ea typeface="Palatino"/>
                          <a:cs typeface="Palatino"/>
                          <a:sym typeface="Palatino"/>
                        </a:rPr>
                        <a:t>Excellent </a:t>
                      </a:r>
                      <a:endParaRPr>
                        <a:latin typeface="Palatino"/>
                        <a:ea typeface="Palatino"/>
                        <a:cs typeface="Palatino"/>
                        <a:sym typeface="Palatino"/>
                      </a:endParaRPr>
                    </a:p>
                  </a:txBody>
                  <a:tcPr marL="91425" marR="91425" marT="91425" marB="91425"/>
                </a:tc>
                <a:tc>
                  <a:txBody>
                    <a:bodyPr/>
                    <a:lstStyle/>
                    <a:p>
                      <a:pPr marL="0" lvl="0" indent="0" algn="l" rtl="0">
                        <a:spcBef>
                          <a:spcPts val="0"/>
                        </a:spcBef>
                        <a:spcAft>
                          <a:spcPts val="0"/>
                        </a:spcAft>
                        <a:buNone/>
                      </a:pPr>
                      <a:endParaRPr>
                        <a:latin typeface="Palatino"/>
                        <a:ea typeface="Palatino"/>
                        <a:cs typeface="Palatino"/>
                        <a:sym typeface="Palatino"/>
                      </a:endParaRPr>
                    </a:p>
                  </a:txBody>
                  <a:tcPr marL="91425" marR="91425" marT="91425" marB="91425"/>
                </a:tc>
                <a:extLst>
                  <a:ext uri="{0D108BD9-81ED-4DB2-BD59-A6C34878D82A}">
                    <a16:rowId xmlns:a16="http://schemas.microsoft.com/office/drawing/2014/main" val="10006"/>
                  </a:ext>
                </a:extLst>
              </a:tr>
              <a:tr h="568600">
                <a:tc>
                  <a:txBody>
                    <a:bodyPr/>
                    <a:lstStyle/>
                    <a:p>
                      <a:pPr marL="0" lvl="0" indent="0" algn="ctr" rtl="0">
                        <a:spcBef>
                          <a:spcPts val="0"/>
                        </a:spcBef>
                        <a:spcAft>
                          <a:spcPts val="0"/>
                        </a:spcAft>
                        <a:buNone/>
                      </a:pPr>
                      <a:r>
                        <a:rPr lang="en-US" b="1">
                          <a:latin typeface="Palatino"/>
                          <a:ea typeface="Palatino"/>
                          <a:cs typeface="Palatino"/>
                          <a:sym typeface="Palatino"/>
                        </a:rPr>
                        <a:t>Innovation and Risk Taking </a:t>
                      </a:r>
                      <a:endParaRPr b="1">
                        <a:latin typeface="Palatino"/>
                        <a:ea typeface="Palatino"/>
                        <a:cs typeface="Palatino"/>
                        <a:sym typeface="Palatino"/>
                      </a:endParaRPr>
                    </a:p>
                  </a:txBody>
                  <a:tcPr marL="91425" marR="91425" marT="91425" marB="91425"/>
                </a:tc>
                <a:tc>
                  <a:txBody>
                    <a:bodyPr/>
                    <a:lstStyle/>
                    <a:p>
                      <a:pPr marL="0" lvl="0" indent="0" algn="ctr" rtl="0">
                        <a:spcBef>
                          <a:spcPts val="0"/>
                        </a:spcBef>
                        <a:spcAft>
                          <a:spcPts val="0"/>
                        </a:spcAft>
                        <a:buNone/>
                      </a:pPr>
                      <a:r>
                        <a:rPr lang="en-US">
                          <a:latin typeface="Palatino"/>
                          <a:ea typeface="Palatino"/>
                          <a:cs typeface="Palatino"/>
                          <a:sym typeface="Palatino"/>
                        </a:rPr>
                        <a:t>Excellent </a:t>
                      </a:r>
                      <a:endParaRPr>
                        <a:latin typeface="Palatino"/>
                        <a:ea typeface="Palatino"/>
                        <a:cs typeface="Palatino"/>
                        <a:sym typeface="Palatino"/>
                      </a:endParaRPr>
                    </a:p>
                  </a:txBody>
                  <a:tcPr marL="91425" marR="91425" marT="91425" marB="91425"/>
                </a:tc>
                <a:tc>
                  <a:txBody>
                    <a:bodyPr/>
                    <a:lstStyle/>
                    <a:p>
                      <a:pPr marL="0" lvl="0" indent="0" algn="l" rtl="0">
                        <a:spcBef>
                          <a:spcPts val="0"/>
                        </a:spcBef>
                        <a:spcAft>
                          <a:spcPts val="0"/>
                        </a:spcAft>
                        <a:buNone/>
                      </a:pPr>
                      <a:endParaRPr>
                        <a:latin typeface="Palatino"/>
                        <a:ea typeface="Palatino"/>
                        <a:cs typeface="Palatino"/>
                        <a:sym typeface="Palatino"/>
                      </a:endParaRPr>
                    </a:p>
                  </a:txBody>
                  <a:tcPr marL="91425" marR="91425" marT="91425" marB="91425"/>
                </a:tc>
                <a:extLst>
                  <a:ext uri="{0D108BD9-81ED-4DB2-BD59-A6C34878D82A}">
                    <a16:rowId xmlns:a16="http://schemas.microsoft.com/office/drawing/2014/main" val="10007"/>
                  </a:ext>
                </a:extLst>
              </a:tr>
            </a:tbl>
          </a:graphicData>
        </a:graphic>
      </p:graphicFrame>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390"/>
        <p:cNvGrpSpPr/>
        <p:nvPr/>
      </p:nvGrpSpPr>
      <p:grpSpPr>
        <a:xfrm>
          <a:off x="0" y="0"/>
          <a:ext cx="0" cy="0"/>
          <a:chOff x="0" y="0"/>
          <a:chExt cx="0" cy="0"/>
        </a:xfrm>
      </p:grpSpPr>
      <p:sp>
        <p:nvSpPr>
          <p:cNvPr id="391" name="Google Shape;391;g75bee15ae0_0_16"/>
          <p:cNvSpPr txBox="1"/>
          <p:nvPr/>
        </p:nvSpPr>
        <p:spPr>
          <a:xfrm>
            <a:off x="0" y="513625"/>
            <a:ext cx="9049200" cy="4491300"/>
          </a:xfrm>
          <a:prstGeom prst="rect">
            <a:avLst/>
          </a:prstGeom>
          <a:noFill/>
          <a:ln>
            <a:noFill/>
          </a:ln>
        </p:spPr>
        <p:txBody>
          <a:bodyPr spcFirstLastPara="1" wrap="square" lIns="91425" tIns="91425" rIns="91425" bIns="91425" anchor="t" anchorCtr="0">
            <a:noAutofit/>
          </a:bodyPr>
          <a:lstStyle/>
          <a:p>
            <a:pPr marL="0" lvl="0" indent="0" algn="ctr" rtl="0">
              <a:lnSpc>
                <a:spcPct val="150000"/>
              </a:lnSpc>
              <a:spcBef>
                <a:spcPts val="0"/>
              </a:spcBef>
              <a:spcAft>
                <a:spcPts val="0"/>
              </a:spcAft>
              <a:buNone/>
            </a:pPr>
            <a:r>
              <a:rPr lang="en-US" b="1">
                <a:solidFill>
                  <a:srgbClr val="666666"/>
                </a:solidFill>
                <a:latin typeface="Palatino"/>
                <a:ea typeface="Palatino"/>
                <a:cs typeface="Palatino"/>
                <a:sym typeface="Palatino"/>
              </a:rPr>
              <a:t>A Summary of “The Starbucks Experience”</a:t>
            </a:r>
            <a:endParaRPr b="1">
              <a:solidFill>
                <a:srgbClr val="666666"/>
              </a:solidFill>
              <a:latin typeface="Palatino"/>
              <a:ea typeface="Palatino"/>
              <a:cs typeface="Palatino"/>
              <a:sym typeface="Palatino"/>
            </a:endParaRPr>
          </a:p>
          <a:p>
            <a:pPr marL="0" lvl="0" indent="0" algn="ctr" rtl="0">
              <a:lnSpc>
                <a:spcPct val="150000"/>
              </a:lnSpc>
              <a:spcBef>
                <a:spcPts val="1000"/>
              </a:spcBef>
              <a:spcAft>
                <a:spcPts val="0"/>
              </a:spcAft>
              <a:buNone/>
            </a:pPr>
            <a:r>
              <a:rPr lang="en-US">
                <a:solidFill>
                  <a:srgbClr val="666666"/>
                </a:solidFill>
                <a:latin typeface="Palatino"/>
                <a:ea typeface="Palatino"/>
                <a:cs typeface="Palatino"/>
                <a:sym typeface="Palatino"/>
              </a:rPr>
              <a:t>Starbucks has become a top global brand by adhering to the following five key principles</a:t>
            </a:r>
            <a:endParaRPr>
              <a:solidFill>
                <a:srgbClr val="666666"/>
              </a:solidFill>
              <a:latin typeface="Palatino"/>
              <a:ea typeface="Palatino"/>
              <a:cs typeface="Palatino"/>
              <a:sym typeface="Palatino"/>
            </a:endParaRPr>
          </a:p>
          <a:p>
            <a:pPr marL="914400" lvl="0" indent="457200" algn="l" rtl="0">
              <a:lnSpc>
                <a:spcPct val="150000"/>
              </a:lnSpc>
              <a:spcBef>
                <a:spcPts val="1000"/>
              </a:spcBef>
              <a:spcAft>
                <a:spcPts val="0"/>
              </a:spcAft>
              <a:buNone/>
            </a:pPr>
            <a:r>
              <a:rPr lang="en-US" u="sng">
                <a:solidFill>
                  <a:srgbClr val="666666"/>
                </a:solidFill>
                <a:latin typeface="Palatino"/>
                <a:ea typeface="Palatino"/>
                <a:cs typeface="Palatino"/>
                <a:sym typeface="Palatino"/>
              </a:rPr>
              <a:t>“Make it your own”</a:t>
            </a:r>
            <a:r>
              <a:rPr lang="en-US">
                <a:solidFill>
                  <a:srgbClr val="666666"/>
                </a:solidFill>
                <a:latin typeface="Palatino"/>
                <a:ea typeface="Palatino"/>
                <a:cs typeface="Palatino"/>
                <a:sym typeface="Palatino"/>
              </a:rPr>
              <a:t> – Customize the experience.</a:t>
            </a:r>
            <a:endParaRPr>
              <a:solidFill>
                <a:srgbClr val="666666"/>
              </a:solidFill>
              <a:latin typeface="Palatino"/>
              <a:ea typeface="Palatino"/>
              <a:cs typeface="Palatino"/>
              <a:sym typeface="Palatino"/>
            </a:endParaRPr>
          </a:p>
          <a:p>
            <a:pPr marL="914400" lvl="0" indent="457200" algn="l" rtl="0">
              <a:lnSpc>
                <a:spcPct val="150000"/>
              </a:lnSpc>
              <a:spcBef>
                <a:spcPts val="1000"/>
              </a:spcBef>
              <a:spcAft>
                <a:spcPts val="0"/>
              </a:spcAft>
              <a:buNone/>
            </a:pPr>
            <a:r>
              <a:rPr lang="en-US" u="sng">
                <a:solidFill>
                  <a:srgbClr val="666666"/>
                </a:solidFill>
                <a:latin typeface="Palatino"/>
                <a:ea typeface="Palatino"/>
                <a:cs typeface="Palatino"/>
                <a:sym typeface="Palatino"/>
              </a:rPr>
              <a:t>“Everything matters”</a:t>
            </a:r>
            <a:r>
              <a:rPr lang="en-US">
                <a:solidFill>
                  <a:srgbClr val="666666"/>
                </a:solidFill>
                <a:latin typeface="Palatino"/>
                <a:ea typeface="Palatino"/>
                <a:cs typeface="Palatino"/>
                <a:sym typeface="Palatino"/>
              </a:rPr>
              <a:t> – Focus on every aspect of the job. Never ever lose your focus on your customer’s experience and point of view.</a:t>
            </a:r>
            <a:endParaRPr>
              <a:solidFill>
                <a:srgbClr val="666666"/>
              </a:solidFill>
              <a:latin typeface="Palatino"/>
              <a:ea typeface="Palatino"/>
              <a:cs typeface="Palatino"/>
              <a:sym typeface="Palatino"/>
            </a:endParaRPr>
          </a:p>
          <a:p>
            <a:pPr marL="914400" lvl="0" indent="457200" algn="l" rtl="0">
              <a:lnSpc>
                <a:spcPct val="150000"/>
              </a:lnSpc>
              <a:spcBef>
                <a:spcPts val="1000"/>
              </a:spcBef>
              <a:spcAft>
                <a:spcPts val="0"/>
              </a:spcAft>
              <a:buNone/>
            </a:pPr>
            <a:r>
              <a:rPr lang="en-US" u="sng">
                <a:solidFill>
                  <a:srgbClr val="666666"/>
                </a:solidFill>
                <a:latin typeface="Palatino"/>
                <a:ea typeface="Palatino"/>
                <a:cs typeface="Palatino"/>
                <a:sym typeface="Palatino"/>
              </a:rPr>
              <a:t>“Surprise and delight”</a:t>
            </a:r>
            <a:r>
              <a:rPr lang="en-US">
                <a:solidFill>
                  <a:srgbClr val="666666"/>
                </a:solidFill>
                <a:latin typeface="Palatino"/>
                <a:ea typeface="Palatino"/>
                <a:cs typeface="Palatino"/>
                <a:sym typeface="Palatino"/>
              </a:rPr>
              <a:t> – Do the unexpected to make buying a cup of coffee enjoyable.</a:t>
            </a:r>
            <a:endParaRPr>
              <a:solidFill>
                <a:srgbClr val="666666"/>
              </a:solidFill>
              <a:latin typeface="Palatino"/>
              <a:ea typeface="Palatino"/>
              <a:cs typeface="Palatino"/>
              <a:sym typeface="Palatino"/>
            </a:endParaRPr>
          </a:p>
          <a:p>
            <a:pPr marL="914400" lvl="0" indent="457200" algn="l" rtl="0">
              <a:lnSpc>
                <a:spcPct val="150000"/>
              </a:lnSpc>
              <a:spcBef>
                <a:spcPts val="1000"/>
              </a:spcBef>
              <a:spcAft>
                <a:spcPts val="0"/>
              </a:spcAft>
              <a:buNone/>
            </a:pPr>
            <a:r>
              <a:rPr lang="en-US" u="sng">
                <a:solidFill>
                  <a:srgbClr val="666666"/>
                </a:solidFill>
                <a:latin typeface="Palatino"/>
                <a:ea typeface="Palatino"/>
                <a:cs typeface="Palatino"/>
                <a:sym typeface="Palatino"/>
              </a:rPr>
              <a:t>“Embrace resistance”</a:t>
            </a:r>
            <a:r>
              <a:rPr lang="en-US">
                <a:solidFill>
                  <a:srgbClr val="666666"/>
                </a:solidFill>
                <a:latin typeface="Palatino"/>
                <a:ea typeface="Palatino"/>
                <a:cs typeface="Palatino"/>
                <a:sym typeface="Palatino"/>
              </a:rPr>
              <a:t> – Learn from your mistakes.</a:t>
            </a:r>
            <a:endParaRPr>
              <a:solidFill>
                <a:srgbClr val="666666"/>
              </a:solidFill>
              <a:latin typeface="Palatino"/>
              <a:ea typeface="Palatino"/>
              <a:cs typeface="Palatino"/>
              <a:sym typeface="Palatino"/>
            </a:endParaRPr>
          </a:p>
          <a:p>
            <a:pPr marL="914400" lvl="0" indent="457200" algn="l" rtl="0">
              <a:lnSpc>
                <a:spcPct val="150000"/>
              </a:lnSpc>
              <a:spcBef>
                <a:spcPts val="1000"/>
              </a:spcBef>
              <a:spcAft>
                <a:spcPts val="1000"/>
              </a:spcAft>
              <a:buNone/>
            </a:pPr>
            <a:r>
              <a:rPr lang="en-US" u="sng">
                <a:solidFill>
                  <a:srgbClr val="666666"/>
                </a:solidFill>
                <a:latin typeface="Palatino"/>
                <a:ea typeface="Palatino"/>
                <a:cs typeface="Palatino"/>
                <a:sym typeface="Palatino"/>
              </a:rPr>
              <a:t>“Leave your mark”</a:t>
            </a:r>
            <a:r>
              <a:rPr lang="en-US">
                <a:solidFill>
                  <a:srgbClr val="666666"/>
                </a:solidFill>
                <a:latin typeface="Palatino"/>
                <a:ea typeface="Palatino"/>
                <a:cs typeface="Palatino"/>
                <a:sym typeface="Palatino"/>
              </a:rPr>
              <a:t> – Do your job so that your customers remember you.</a:t>
            </a:r>
            <a:endParaRPr>
              <a:solidFill>
                <a:srgbClr val="666666"/>
              </a:solidFill>
              <a:latin typeface="Palatino"/>
              <a:ea typeface="Palatino"/>
              <a:cs typeface="Palatino"/>
              <a:sym typeface="Palatino"/>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395"/>
        <p:cNvGrpSpPr/>
        <p:nvPr/>
      </p:nvGrpSpPr>
      <p:grpSpPr>
        <a:xfrm>
          <a:off x="0" y="0"/>
          <a:ext cx="0" cy="0"/>
          <a:chOff x="0" y="0"/>
          <a:chExt cx="0" cy="0"/>
        </a:xfrm>
      </p:grpSpPr>
      <p:graphicFrame>
        <p:nvGraphicFramePr>
          <p:cNvPr id="396" name="Google Shape;396;g6bc836f9db_0_340"/>
          <p:cNvGraphicFramePr/>
          <p:nvPr/>
        </p:nvGraphicFramePr>
        <p:xfrm>
          <a:off x="59644" y="478168"/>
          <a:ext cx="9144000" cy="4417823"/>
        </p:xfrm>
        <a:graphic>
          <a:graphicData uri="http://schemas.openxmlformats.org/drawingml/2006/table">
            <a:tbl>
              <a:tblPr>
                <a:noFill/>
                <a:tableStyleId>{FE1A02DA-BEB6-4038-8FA4-D2C8CD06FE4B}</a:tableStyleId>
              </a:tblPr>
              <a:tblGrid>
                <a:gridCol w="3458675">
                  <a:extLst>
                    <a:ext uri="{9D8B030D-6E8A-4147-A177-3AD203B41FA5}">
                      <a16:colId xmlns:a16="http://schemas.microsoft.com/office/drawing/2014/main" val="20000"/>
                    </a:ext>
                  </a:extLst>
                </a:gridCol>
                <a:gridCol w="1964400">
                  <a:extLst>
                    <a:ext uri="{9D8B030D-6E8A-4147-A177-3AD203B41FA5}">
                      <a16:colId xmlns:a16="http://schemas.microsoft.com/office/drawing/2014/main" val="20001"/>
                    </a:ext>
                  </a:extLst>
                </a:gridCol>
                <a:gridCol w="1795075">
                  <a:extLst>
                    <a:ext uri="{9D8B030D-6E8A-4147-A177-3AD203B41FA5}">
                      <a16:colId xmlns:a16="http://schemas.microsoft.com/office/drawing/2014/main" val="20002"/>
                    </a:ext>
                  </a:extLst>
                </a:gridCol>
                <a:gridCol w="1925850">
                  <a:extLst>
                    <a:ext uri="{9D8B030D-6E8A-4147-A177-3AD203B41FA5}">
                      <a16:colId xmlns:a16="http://schemas.microsoft.com/office/drawing/2014/main" val="20003"/>
                    </a:ext>
                  </a:extLst>
                </a:gridCol>
              </a:tblGrid>
              <a:tr h="436950">
                <a:tc>
                  <a:txBody>
                    <a:bodyPr/>
                    <a:lstStyle/>
                    <a:p>
                      <a:pPr marL="0" marR="0" lvl="0" indent="0" algn="ctr" rtl="0">
                        <a:lnSpc>
                          <a:spcPct val="100000"/>
                        </a:lnSpc>
                        <a:spcBef>
                          <a:spcPts val="0"/>
                        </a:spcBef>
                        <a:spcAft>
                          <a:spcPts val="0"/>
                        </a:spcAft>
                        <a:buClr>
                          <a:srgbClr val="7B867F"/>
                        </a:buClr>
                        <a:buSzPts val="800"/>
                        <a:buFont typeface="Palatino"/>
                        <a:buNone/>
                      </a:pPr>
                      <a:r>
                        <a:rPr lang="en-US">
                          <a:solidFill>
                            <a:srgbClr val="000000"/>
                          </a:solidFill>
                        </a:rPr>
                        <a:t>Strengths</a:t>
                      </a:r>
                      <a:endParaRPr u="none" strike="noStrike" cap="none">
                        <a:solidFill>
                          <a:srgbClr val="000000"/>
                        </a:solidFill>
                      </a:endParaRPr>
                    </a:p>
                  </a:txBody>
                  <a:tcPr marL="35725" marR="35725" marT="26800" marB="2680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chemeClr val="dk1"/>
                    </a:solidFill>
                  </a:tcPr>
                </a:tc>
                <a:tc>
                  <a:txBody>
                    <a:bodyPr/>
                    <a:lstStyle/>
                    <a:p>
                      <a:pPr marL="0" marR="0" lvl="0" indent="0" algn="ctr" rtl="0">
                        <a:lnSpc>
                          <a:spcPct val="100000"/>
                        </a:lnSpc>
                        <a:spcBef>
                          <a:spcPts val="0"/>
                        </a:spcBef>
                        <a:spcAft>
                          <a:spcPts val="0"/>
                        </a:spcAft>
                        <a:buClr>
                          <a:srgbClr val="7B867F"/>
                        </a:buClr>
                        <a:buSzPts val="800"/>
                        <a:buFont typeface="Palatino"/>
                        <a:buNone/>
                      </a:pPr>
                      <a:r>
                        <a:rPr lang="en-US" u="none" strike="noStrike" cap="none">
                          <a:solidFill>
                            <a:srgbClr val="000000"/>
                          </a:solidFill>
                        </a:rPr>
                        <a:t>Weight</a:t>
                      </a:r>
                      <a:endParaRPr u="none" strike="noStrike" cap="none">
                        <a:solidFill>
                          <a:srgbClr val="000000"/>
                        </a:solidFill>
                      </a:endParaRPr>
                    </a:p>
                  </a:txBody>
                  <a:tcPr marL="35725" marR="35725" marT="26800" marB="2680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chemeClr val="dk1"/>
                    </a:solidFill>
                  </a:tcPr>
                </a:tc>
                <a:tc>
                  <a:txBody>
                    <a:bodyPr/>
                    <a:lstStyle/>
                    <a:p>
                      <a:pPr marL="0" marR="0" lvl="0" indent="0" algn="ctr" rtl="0">
                        <a:lnSpc>
                          <a:spcPct val="100000"/>
                        </a:lnSpc>
                        <a:spcBef>
                          <a:spcPts val="0"/>
                        </a:spcBef>
                        <a:spcAft>
                          <a:spcPts val="0"/>
                        </a:spcAft>
                        <a:buClr>
                          <a:srgbClr val="7B867F"/>
                        </a:buClr>
                        <a:buSzPts val="800"/>
                        <a:buFont typeface="Palatino"/>
                        <a:buNone/>
                      </a:pPr>
                      <a:r>
                        <a:rPr lang="en-US" u="none" strike="noStrike" cap="none">
                          <a:solidFill>
                            <a:srgbClr val="000000"/>
                          </a:solidFill>
                        </a:rPr>
                        <a:t>Rating </a:t>
                      </a:r>
                      <a:endParaRPr u="none" strike="noStrike" cap="none">
                        <a:solidFill>
                          <a:srgbClr val="000000"/>
                        </a:solidFill>
                      </a:endParaRPr>
                    </a:p>
                  </a:txBody>
                  <a:tcPr marL="35725" marR="35725" marT="26800" marB="2680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chemeClr val="dk1"/>
                    </a:solidFill>
                  </a:tcPr>
                </a:tc>
                <a:tc>
                  <a:txBody>
                    <a:bodyPr/>
                    <a:lstStyle/>
                    <a:p>
                      <a:pPr marL="0" marR="0" lvl="0" indent="0" algn="ctr" rtl="0">
                        <a:lnSpc>
                          <a:spcPct val="100000"/>
                        </a:lnSpc>
                        <a:spcBef>
                          <a:spcPts val="0"/>
                        </a:spcBef>
                        <a:spcAft>
                          <a:spcPts val="0"/>
                        </a:spcAft>
                        <a:buClr>
                          <a:srgbClr val="7B867F"/>
                        </a:buClr>
                        <a:buSzPts val="800"/>
                        <a:buFont typeface="Palatino"/>
                        <a:buNone/>
                      </a:pPr>
                      <a:r>
                        <a:rPr lang="en-US" u="none" strike="noStrike" cap="none">
                          <a:solidFill>
                            <a:srgbClr val="000000"/>
                          </a:solidFill>
                        </a:rPr>
                        <a:t>Score</a:t>
                      </a:r>
                      <a:endParaRPr u="none" strike="noStrike" cap="none">
                        <a:solidFill>
                          <a:srgbClr val="000000"/>
                        </a:solidFill>
                      </a:endParaRPr>
                    </a:p>
                  </a:txBody>
                  <a:tcPr marL="35725" marR="35725" marT="26800" marB="2680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chemeClr val="dk1"/>
                    </a:solidFill>
                  </a:tcPr>
                </a:tc>
                <a:extLst>
                  <a:ext uri="{0D108BD9-81ED-4DB2-BD59-A6C34878D82A}">
                    <a16:rowId xmlns:a16="http://schemas.microsoft.com/office/drawing/2014/main" val="10000"/>
                  </a:ext>
                </a:extLst>
              </a:tr>
              <a:tr h="388450">
                <a:tc>
                  <a:txBody>
                    <a:bodyPr/>
                    <a:lstStyle/>
                    <a:p>
                      <a:pPr marL="0" lvl="0" indent="0" algn="l" rtl="0">
                        <a:lnSpc>
                          <a:spcPct val="115000"/>
                        </a:lnSpc>
                        <a:spcBef>
                          <a:spcPts val="0"/>
                        </a:spcBef>
                        <a:spcAft>
                          <a:spcPts val="0"/>
                        </a:spcAft>
                        <a:buNone/>
                      </a:pPr>
                      <a:r>
                        <a:rPr lang="en-US" sz="1200" b="0">
                          <a:solidFill>
                            <a:srgbClr val="000000"/>
                          </a:solidFill>
                        </a:rPr>
                        <a:t>1.Internationally known, strong valuable brands</a:t>
                      </a:r>
                      <a:endParaRPr sz="1200" b="0">
                        <a:solidFill>
                          <a:srgbClr val="000000"/>
                        </a:solidFill>
                      </a:endParaRPr>
                    </a:p>
                  </a:txBody>
                  <a:tcPr marL="38100" marR="38100" marT="38100" marB="381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sz="1200" b="0">
                          <a:solidFill>
                            <a:srgbClr val="000000"/>
                          </a:solidFill>
                        </a:rPr>
                        <a:t>0.100</a:t>
                      </a:r>
                      <a:endParaRPr sz="1200" b="0">
                        <a:solidFill>
                          <a:srgbClr val="000000"/>
                        </a:solidFill>
                      </a:endParaRPr>
                    </a:p>
                  </a:txBody>
                  <a:tcPr marL="38100" marR="38100" marT="38100" marB="381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sz="1200" b="0">
                          <a:solidFill>
                            <a:srgbClr val="000000"/>
                          </a:solidFill>
                        </a:rPr>
                        <a:t>4</a:t>
                      </a:r>
                      <a:endParaRPr sz="1200" b="0">
                        <a:solidFill>
                          <a:srgbClr val="000000"/>
                        </a:solidFill>
                      </a:endParaRPr>
                    </a:p>
                  </a:txBody>
                  <a:tcPr marL="38100" marR="38100" marT="38100" marB="381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sz="1200" b="0">
                          <a:solidFill>
                            <a:srgbClr val="000000"/>
                          </a:solidFill>
                        </a:rPr>
                        <a:t>0.4</a:t>
                      </a:r>
                      <a:endParaRPr sz="1200" b="0">
                        <a:solidFill>
                          <a:srgbClr val="000000"/>
                        </a:solidFill>
                      </a:endParaRPr>
                    </a:p>
                  </a:txBody>
                  <a:tcPr marL="38100" marR="38100" marT="38100" marB="381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1"/>
                  </a:ext>
                </a:extLst>
              </a:tr>
              <a:tr h="388450">
                <a:tc>
                  <a:txBody>
                    <a:bodyPr/>
                    <a:lstStyle/>
                    <a:p>
                      <a:pPr marL="0" lvl="0" indent="0" algn="l" rtl="0">
                        <a:lnSpc>
                          <a:spcPct val="115000"/>
                        </a:lnSpc>
                        <a:spcBef>
                          <a:spcPts val="0"/>
                        </a:spcBef>
                        <a:spcAft>
                          <a:spcPts val="0"/>
                        </a:spcAft>
                        <a:buNone/>
                      </a:pPr>
                      <a:r>
                        <a:rPr lang="en-US" sz="1200" b="0">
                          <a:solidFill>
                            <a:srgbClr val="000000"/>
                          </a:solidFill>
                        </a:rPr>
                        <a:t>2.Efficiency and effectiveness in supply chain</a:t>
                      </a:r>
                      <a:endParaRPr sz="1200" b="0">
                        <a:solidFill>
                          <a:srgbClr val="000000"/>
                        </a:solidFill>
                      </a:endParaRPr>
                    </a:p>
                  </a:txBody>
                  <a:tcPr marL="38100" marR="38100" marT="38100" marB="381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EFEFEF"/>
                    </a:solidFill>
                  </a:tcPr>
                </a:tc>
                <a:tc>
                  <a:txBody>
                    <a:bodyPr/>
                    <a:lstStyle/>
                    <a:p>
                      <a:pPr marL="0" lvl="0" indent="0" algn="ctr" rtl="0">
                        <a:lnSpc>
                          <a:spcPct val="115000"/>
                        </a:lnSpc>
                        <a:spcBef>
                          <a:spcPts val="0"/>
                        </a:spcBef>
                        <a:spcAft>
                          <a:spcPts val="0"/>
                        </a:spcAft>
                        <a:buNone/>
                      </a:pPr>
                      <a:r>
                        <a:rPr lang="en-US" sz="1200" b="0">
                          <a:solidFill>
                            <a:srgbClr val="000000"/>
                          </a:solidFill>
                        </a:rPr>
                        <a:t>0.025</a:t>
                      </a:r>
                      <a:endParaRPr sz="1200" b="0">
                        <a:solidFill>
                          <a:srgbClr val="000000"/>
                        </a:solidFill>
                      </a:endParaRPr>
                    </a:p>
                  </a:txBody>
                  <a:tcPr marL="38100" marR="38100" marT="38100" marB="381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EFEFEF"/>
                    </a:solidFill>
                  </a:tcPr>
                </a:tc>
                <a:tc>
                  <a:txBody>
                    <a:bodyPr/>
                    <a:lstStyle/>
                    <a:p>
                      <a:pPr marL="0" lvl="0" indent="0" algn="ctr" rtl="0">
                        <a:lnSpc>
                          <a:spcPct val="115000"/>
                        </a:lnSpc>
                        <a:spcBef>
                          <a:spcPts val="0"/>
                        </a:spcBef>
                        <a:spcAft>
                          <a:spcPts val="0"/>
                        </a:spcAft>
                        <a:buNone/>
                      </a:pPr>
                      <a:r>
                        <a:rPr lang="en-US" sz="1200" b="0">
                          <a:solidFill>
                            <a:srgbClr val="000000"/>
                          </a:solidFill>
                        </a:rPr>
                        <a:t>3</a:t>
                      </a:r>
                      <a:endParaRPr sz="1200" b="0">
                        <a:solidFill>
                          <a:srgbClr val="000000"/>
                        </a:solidFill>
                      </a:endParaRPr>
                    </a:p>
                  </a:txBody>
                  <a:tcPr marL="38100" marR="38100" marT="38100" marB="381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EFEFEF"/>
                    </a:solidFill>
                  </a:tcPr>
                </a:tc>
                <a:tc>
                  <a:txBody>
                    <a:bodyPr/>
                    <a:lstStyle/>
                    <a:p>
                      <a:pPr marL="0" lvl="0" indent="0" algn="ctr" rtl="0">
                        <a:lnSpc>
                          <a:spcPct val="115000"/>
                        </a:lnSpc>
                        <a:spcBef>
                          <a:spcPts val="0"/>
                        </a:spcBef>
                        <a:spcAft>
                          <a:spcPts val="0"/>
                        </a:spcAft>
                        <a:buNone/>
                      </a:pPr>
                      <a:r>
                        <a:rPr lang="en-US" sz="1200" b="0">
                          <a:solidFill>
                            <a:srgbClr val="000000"/>
                          </a:solidFill>
                        </a:rPr>
                        <a:t>0.075</a:t>
                      </a:r>
                      <a:endParaRPr sz="1200" b="0">
                        <a:solidFill>
                          <a:srgbClr val="000000"/>
                        </a:solidFill>
                      </a:endParaRPr>
                    </a:p>
                  </a:txBody>
                  <a:tcPr marL="38100" marR="38100" marT="38100" marB="381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EFEFEF"/>
                    </a:solidFill>
                  </a:tcPr>
                </a:tc>
                <a:extLst>
                  <a:ext uri="{0D108BD9-81ED-4DB2-BD59-A6C34878D82A}">
                    <a16:rowId xmlns:a16="http://schemas.microsoft.com/office/drawing/2014/main" val="10002"/>
                  </a:ext>
                </a:extLst>
              </a:tr>
              <a:tr h="388450">
                <a:tc>
                  <a:txBody>
                    <a:bodyPr/>
                    <a:lstStyle/>
                    <a:p>
                      <a:pPr marL="0" lvl="0" indent="0" algn="l" rtl="0">
                        <a:lnSpc>
                          <a:spcPct val="115000"/>
                        </a:lnSpc>
                        <a:spcBef>
                          <a:spcPts val="0"/>
                        </a:spcBef>
                        <a:spcAft>
                          <a:spcPts val="0"/>
                        </a:spcAft>
                        <a:buNone/>
                      </a:pPr>
                      <a:r>
                        <a:rPr lang="en-US" sz="1200" b="0">
                          <a:solidFill>
                            <a:srgbClr val="000000"/>
                          </a:solidFill>
                        </a:rPr>
                        <a:t>3.High quality of products and service</a:t>
                      </a:r>
                      <a:endParaRPr sz="1200" b="0">
                        <a:solidFill>
                          <a:srgbClr val="000000"/>
                        </a:solidFill>
                      </a:endParaRPr>
                    </a:p>
                  </a:txBody>
                  <a:tcPr marL="38100" marR="38100" marT="38100" marB="381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sz="1200" b="0">
                          <a:solidFill>
                            <a:srgbClr val="000000"/>
                          </a:solidFill>
                        </a:rPr>
                        <a:t>0.100</a:t>
                      </a:r>
                      <a:endParaRPr sz="1200" b="0">
                        <a:solidFill>
                          <a:srgbClr val="000000"/>
                        </a:solidFill>
                      </a:endParaRPr>
                    </a:p>
                  </a:txBody>
                  <a:tcPr marL="38100" marR="38100" marT="38100" marB="381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sz="1200" b="0">
                          <a:solidFill>
                            <a:srgbClr val="000000"/>
                          </a:solidFill>
                        </a:rPr>
                        <a:t>4</a:t>
                      </a:r>
                      <a:endParaRPr sz="1200" b="0">
                        <a:solidFill>
                          <a:srgbClr val="000000"/>
                        </a:solidFill>
                      </a:endParaRPr>
                    </a:p>
                  </a:txBody>
                  <a:tcPr marL="38100" marR="38100" marT="38100" marB="381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sz="1200" b="0">
                          <a:solidFill>
                            <a:srgbClr val="000000"/>
                          </a:solidFill>
                        </a:rPr>
                        <a:t>0.4</a:t>
                      </a:r>
                      <a:endParaRPr sz="1200" b="0">
                        <a:solidFill>
                          <a:srgbClr val="000000"/>
                        </a:solidFill>
                      </a:endParaRPr>
                    </a:p>
                  </a:txBody>
                  <a:tcPr marL="38100" marR="38100" marT="38100" marB="381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3"/>
                  </a:ext>
                </a:extLst>
              </a:tr>
              <a:tr h="388450">
                <a:tc>
                  <a:txBody>
                    <a:bodyPr/>
                    <a:lstStyle/>
                    <a:p>
                      <a:pPr marL="0" lvl="0" indent="0" algn="l" rtl="0">
                        <a:lnSpc>
                          <a:spcPct val="115000"/>
                        </a:lnSpc>
                        <a:spcBef>
                          <a:spcPts val="0"/>
                        </a:spcBef>
                        <a:spcAft>
                          <a:spcPts val="0"/>
                        </a:spcAft>
                        <a:buNone/>
                      </a:pPr>
                      <a:r>
                        <a:rPr lang="en-US" sz="1200" b="0">
                          <a:solidFill>
                            <a:srgbClr val="000000"/>
                          </a:solidFill>
                        </a:rPr>
                        <a:t>4.Starbucks experience </a:t>
                      </a:r>
                      <a:endParaRPr sz="1200" b="0">
                        <a:solidFill>
                          <a:srgbClr val="000000"/>
                        </a:solidFill>
                      </a:endParaRPr>
                    </a:p>
                  </a:txBody>
                  <a:tcPr marL="38100" marR="38100" marT="38100" marB="381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EFEFEF"/>
                    </a:solidFill>
                  </a:tcPr>
                </a:tc>
                <a:tc>
                  <a:txBody>
                    <a:bodyPr/>
                    <a:lstStyle/>
                    <a:p>
                      <a:pPr marL="0" lvl="0" indent="0" algn="ctr" rtl="0">
                        <a:lnSpc>
                          <a:spcPct val="115000"/>
                        </a:lnSpc>
                        <a:spcBef>
                          <a:spcPts val="0"/>
                        </a:spcBef>
                        <a:spcAft>
                          <a:spcPts val="0"/>
                        </a:spcAft>
                        <a:buNone/>
                      </a:pPr>
                      <a:r>
                        <a:rPr lang="en-US" sz="1200" b="0">
                          <a:solidFill>
                            <a:srgbClr val="000000"/>
                          </a:solidFill>
                        </a:rPr>
                        <a:t>0.075</a:t>
                      </a:r>
                      <a:endParaRPr sz="1200" b="0">
                        <a:solidFill>
                          <a:srgbClr val="000000"/>
                        </a:solidFill>
                      </a:endParaRPr>
                    </a:p>
                  </a:txBody>
                  <a:tcPr marL="38100" marR="38100" marT="38100" marB="381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EFEFEF"/>
                    </a:solidFill>
                  </a:tcPr>
                </a:tc>
                <a:tc>
                  <a:txBody>
                    <a:bodyPr/>
                    <a:lstStyle/>
                    <a:p>
                      <a:pPr marL="0" lvl="0" indent="0" algn="ctr" rtl="0">
                        <a:lnSpc>
                          <a:spcPct val="115000"/>
                        </a:lnSpc>
                        <a:spcBef>
                          <a:spcPts val="0"/>
                        </a:spcBef>
                        <a:spcAft>
                          <a:spcPts val="0"/>
                        </a:spcAft>
                        <a:buNone/>
                      </a:pPr>
                      <a:r>
                        <a:rPr lang="en-US" sz="1200" b="0">
                          <a:solidFill>
                            <a:srgbClr val="000000"/>
                          </a:solidFill>
                        </a:rPr>
                        <a:t>4</a:t>
                      </a:r>
                      <a:endParaRPr sz="1200" b="0">
                        <a:solidFill>
                          <a:srgbClr val="000000"/>
                        </a:solidFill>
                      </a:endParaRPr>
                    </a:p>
                  </a:txBody>
                  <a:tcPr marL="38100" marR="38100" marT="38100" marB="381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EFEFEF"/>
                    </a:solidFill>
                  </a:tcPr>
                </a:tc>
                <a:tc>
                  <a:txBody>
                    <a:bodyPr/>
                    <a:lstStyle/>
                    <a:p>
                      <a:pPr marL="0" lvl="0" indent="0" algn="ctr" rtl="0">
                        <a:lnSpc>
                          <a:spcPct val="115000"/>
                        </a:lnSpc>
                        <a:spcBef>
                          <a:spcPts val="0"/>
                        </a:spcBef>
                        <a:spcAft>
                          <a:spcPts val="0"/>
                        </a:spcAft>
                        <a:buNone/>
                      </a:pPr>
                      <a:r>
                        <a:rPr lang="en-US" sz="1200" b="0">
                          <a:solidFill>
                            <a:srgbClr val="000000"/>
                          </a:solidFill>
                        </a:rPr>
                        <a:t>0.3</a:t>
                      </a:r>
                      <a:endParaRPr sz="1200" b="0">
                        <a:solidFill>
                          <a:srgbClr val="000000"/>
                        </a:solidFill>
                      </a:endParaRPr>
                    </a:p>
                  </a:txBody>
                  <a:tcPr marL="38100" marR="38100" marT="38100" marB="381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EFEFEF"/>
                    </a:solidFill>
                  </a:tcPr>
                </a:tc>
                <a:extLst>
                  <a:ext uri="{0D108BD9-81ED-4DB2-BD59-A6C34878D82A}">
                    <a16:rowId xmlns:a16="http://schemas.microsoft.com/office/drawing/2014/main" val="10004"/>
                  </a:ext>
                </a:extLst>
              </a:tr>
              <a:tr h="388450">
                <a:tc>
                  <a:txBody>
                    <a:bodyPr/>
                    <a:lstStyle/>
                    <a:p>
                      <a:pPr marL="0" lvl="0" indent="0" algn="l" rtl="0">
                        <a:lnSpc>
                          <a:spcPct val="115000"/>
                        </a:lnSpc>
                        <a:spcBef>
                          <a:spcPts val="0"/>
                        </a:spcBef>
                        <a:spcAft>
                          <a:spcPts val="0"/>
                        </a:spcAft>
                        <a:buNone/>
                      </a:pPr>
                      <a:r>
                        <a:rPr lang="en-US" sz="1200" b="0">
                          <a:solidFill>
                            <a:srgbClr val="000000"/>
                          </a:solidFill>
                        </a:rPr>
                        <a:t>5.High accessibility (Starbucks at every corner)</a:t>
                      </a:r>
                      <a:endParaRPr sz="1200" b="0">
                        <a:solidFill>
                          <a:srgbClr val="000000"/>
                        </a:solidFill>
                      </a:endParaRPr>
                    </a:p>
                  </a:txBody>
                  <a:tcPr marL="38100" marR="38100" marT="38100" marB="381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sz="1200" b="0">
                          <a:solidFill>
                            <a:srgbClr val="000000"/>
                          </a:solidFill>
                        </a:rPr>
                        <a:t>0.075</a:t>
                      </a:r>
                      <a:endParaRPr sz="1200" b="0">
                        <a:solidFill>
                          <a:srgbClr val="000000"/>
                        </a:solidFill>
                      </a:endParaRPr>
                    </a:p>
                  </a:txBody>
                  <a:tcPr marL="38100" marR="38100" marT="38100" marB="381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sz="1200" b="0">
                          <a:solidFill>
                            <a:srgbClr val="000000"/>
                          </a:solidFill>
                        </a:rPr>
                        <a:t>3</a:t>
                      </a:r>
                      <a:endParaRPr sz="1200" b="0">
                        <a:solidFill>
                          <a:srgbClr val="000000"/>
                        </a:solidFill>
                      </a:endParaRPr>
                    </a:p>
                  </a:txBody>
                  <a:tcPr marL="38100" marR="38100" marT="38100" marB="381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sz="1200" b="0">
                          <a:solidFill>
                            <a:srgbClr val="000000"/>
                          </a:solidFill>
                        </a:rPr>
                        <a:t>0.225</a:t>
                      </a:r>
                      <a:endParaRPr sz="1200" b="0">
                        <a:solidFill>
                          <a:srgbClr val="000000"/>
                        </a:solidFill>
                      </a:endParaRPr>
                    </a:p>
                  </a:txBody>
                  <a:tcPr marL="38100" marR="38100" marT="38100" marB="381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5"/>
                  </a:ext>
                </a:extLst>
              </a:tr>
              <a:tr h="461175">
                <a:tc>
                  <a:txBody>
                    <a:bodyPr/>
                    <a:lstStyle/>
                    <a:p>
                      <a:pPr marL="0" lvl="0" indent="0" algn="l" rtl="0">
                        <a:lnSpc>
                          <a:spcPct val="115000"/>
                        </a:lnSpc>
                        <a:spcBef>
                          <a:spcPts val="0"/>
                        </a:spcBef>
                        <a:spcAft>
                          <a:spcPts val="0"/>
                        </a:spcAft>
                        <a:buNone/>
                      </a:pPr>
                      <a:r>
                        <a:rPr lang="en-US" sz="1200" b="0">
                          <a:solidFill>
                            <a:srgbClr val="000000"/>
                          </a:solidFill>
                        </a:rPr>
                        <a:t>6.Strong relationship with suppliers (low risk of non-delivery)</a:t>
                      </a:r>
                      <a:endParaRPr sz="1200" b="0">
                        <a:solidFill>
                          <a:srgbClr val="000000"/>
                        </a:solidFill>
                      </a:endParaRPr>
                    </a:p>
                  </a:txBody>
                  <a:tcPr marL="38100" marR="38100" marT="38100" marB="381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EFEFEF"/>
                    </a:solidFill>
                  </a:tcPr>
                </a:tc>
                <a:tc>
                  <a:txBody>
                    <a:bodyPr/>
                    <a:lstStyle/>
                    <a:p>
                      <a:pPr marL="0" lvl="0" indent="0" algn="ctr" rtl="0">
                        <a:lnSpc>
                          <a:spcPct val="115000"/>
                        </a:lnSpc>
                        <a:spcBef>
                          <a:spcPts val="0"/>
                        </a:spcBef>
                        <a:spcAft>
                          <a:spcPts val="0"/>
                        </a:spcAft>
                        <a:buNone/>
                      </a:pPr>
                      <a:r>
                        <a:rPr lang="en-US" sz="1200" b="0">
                          <a:solidFill>
                            <a:srgbClr val="000000"/>
                          </a:solidFill>
                        </a:rPr>
                        <a:t>0.025</a:t>
                      </a:r>
                      <a:endParaRPr sz="1200" b="0">
                        <a:solidFill>
                          <a:srgbClr val="000000"/>
                        </a:solidFill>
                      </a:endParaRPr>
                    </a:p>
                  </a:txBody>
                  <a:tcPr marL="38100" marR="38100" marT="38100" marB="381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EFEFEF"/>
                    </a:solidFill>
                  </a:tcPr>
                </a:tc>
                <a:tc>
                  <a:txBody>
                    <a:bodyPr/>
                    <a:lstStyle/>
                    <a:p>
                      <a:pPr marL="0" lvl="0" indent="0" algn="ctr" rtl="0">
                        <a:lnSpc>
                          <a:spcPct val="115000"/>
                        </a:lnSpc>
                        <a:spcBef>
                          <a:spcPts val="0"/>
                        </a:spcBef>
                        <a:spcAft>
                          <a:spcPts val="0"/>
                        </a:spcAft>
                        <a:buNone/>
                      </a:pPr>
                      <a:r>
                        <a:rPr lang="en-US" sz="1200" b="0">
                          <a:solidFill>
                            <a:srgbClr val="000000"/>
                          </a:solidFill>
                        </a:rPr>
                        <a:t>3</a:t>
                      </a:r>
                      <a:endParaRPr sz="1200" b="0">
                        <a:solidFill>
                          <a:srgbClr val="000000"/>
                        </a:solidFill>
                      </a:endParaRPr>
                    </a:p>
                  </a:txBody>
                  <a:tcPr marL="38100" marR="38100" marT="38100" marB="381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EFEFEF"/>
                    </a:solidFill>
                  </a:tcPr>
                </a:tc>
                <a:tc>
                  <a:txBody>
                    <a:bodyPr/>
                    <a:lstStyle/>
                    <a:p>
                      <a:pPr marL="0" lvl="0" indent="0" algn="ctr" rtl="0">
                        <a:lnSpc>
                          <a:spcPct val="115000"/>
                        </a:lnSpc>
                        <a:spcBef>
                          <a:spcPts val="0"/>
                        </a:spcBef>
                        <a:spcAft>
                          <a:spcPts val="0"/>
                        </a:spcAft>
                        <a:buNone/>
                      </a:pPr>
                      <a:r>
                        <a:rPr lang="en-US" sz="1200" b="0">
                          <a:solidFill>
                            <a:srgbClr val="000000"/>
                          </a:solidFill>
                        </a:rPr>
                        <a:t>0.075</a:t>
                      </a:r>
                      <a:endParaRPr sz="1200" b="0">
                        <a:solidFill>
                          <a:srgbClr val="000000"/>
                        </a:solidFill>
                      </a:endParaRPr>
                    </a:p>
                  </a:txBody>
                  <a:tcPr marL="38100" marR="38100" marT="38100" marB="381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EFEFEF"/>
                    </a:solidFill>
                  </a:tcPr>
                </a:tc>
                <a:extLst>
                  <a:ext uri="{0D108BD9-81ED-4DB2-BD59-A6C34878D82A}">
                    <a16:rowId xmlns:a16="http://schemas.microsoft.com/office/drawing/2014/main" val="10006"/>
                  </a:ext>
                </a:extLst>
              </a:tr>
              <a:tr h="388450">
                <a:tc>
                  <a:txBody>
                    <a:bodyPr/>
                    <a:lstStyle/>
                    <a:p>
                      <a:pPr marL="0" lvl="0" indent="0" algn="l" rtl="0">
                        <a:lnSpc>
                          <a:spcPct val="115000"/>
                        </a:lnSpc>
                        <a:spcBef>
                          <a:spcPts val="0"/>
                        </a:spcBef>
                        <a:spcAft>
                          <a:spcPts val="0"/>
                        </a:spcAft>
                        <a:buNone/>
                      </a:pPr>
                      <a:r>
                        <a:rPr lang="en-US" sz="1200" b="0">
                          <a:solidFill>
                            <a:srgbClr val="000000"/>
                          </a:solidFill>
                        </a:rPr>
                        <a:t>7.Starbucks Global Responsibility strategy</a:t>
                      </a:r>
                      <a:endParaRPr sz="1200" b="0">
                        <a:solidFill>
                          <a:srgbClr val="000000"/>
                        </a:solidFill>
                      </a:endParaRPr>
                    </a:p>
                  </a:txBody>
                  <a:tcPr marL="38100" marR="38100" marT="38100" marB="381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sz="1200" b="0">
                          <a:solidFill>
                            <a:srgbClr val="000000"/>
                          </a:solidFill>
                        </a:rPr>
                        <a:t>0.100</a:t>
                      </a:r>
                      <a:endParaRPr sz="1200" b="0">
                        <a:solidFill>
                          <a:srgbClr val="000000"/>
                        </a:solidFill>
                      </a:endParaRPr>
                    </a:p>
                  </a:txBody>
                  <a:tcPr marL="38100" marR="38100" marT="38100" marB="381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sz="1200" b="0">
                          <a:solidFill>
                            <a:srgbClr val="000000"/>
                          </a:solidFill>
                        </a:rPr>
                        <a:t>3</a:t>
                      </a:r>
                      <a:endParaRPr sz="1200" b="0">
                        <a:solidFill>
                          <a:srgbClr val="000000"/>
                        </a:solidFill>
                      </a:endParaRPr>
                    </a:p>
                  </a:txBody>
                  <a:tcPr marL="38100" marR="38100" marT="38100" marB="381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sz="1200" b="0">
                          <a:solidFill>
                            <a:srgbClr val="000000"/>
                          </a:solidFill>
                        </a:rPr>
                        <a:t>0.3</a:t>
                      </a:r>
                      <a:endParaRPr sz="1200" b="0">
                        <a:solidFill>
                          <a:srgbClr val="000000"/>
                        </a:solidFill>
                      </a:endParaRPr>
                    </a:p>
                  </a:txBody>
                  <a:tcPr marL="38100" marR="38100" marT="38100" marB="381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7"/>
                  </a:ext>
                </a:extLst>
              </a:tr>
              <a:tr h="388450">
                <a:tc>
                  <a:txBody>
                    <a:bodyPr/>
                    <a:lstStyle/>
                    <a:p>
                      <a:pPr marL="0" lvl="0" indent="0" algn="l" rtl="0">
                        <a:lnSpc>
                          <a:spcPct val="115000"/>
                        </a:lnSpc>
                        <a:spcBef>
                          <a:spcPts val="0"/>
                        </a:spcBef>
                        <a:spcAft>
                          <a:spcPts val="0"/>
                        </a:spcAft>
                        <a:buNone/>
                      </a:pPr>
                      <a:r>
                        <a:rPr lang="en-US" sz="1200" b="0">
                          <a:solidFill>
                            <a:srgbClr val="000000"/>
                          </a:solidFill>
                        </a:rPr>
                        <a:t>8.Strong market positions</a:t>
                      </a:r>
                      <a:endParaRPr sz="1200" b="0">
                        <a:solidFill>
                          <a:srgbClr val="000000"/>
                        </a:solidFill>
                      </a:endParaRPr>
                    </a:p>
                  </a:txBody>
                  <a:tcPr marL="38100" marR="38100" marT="38100" marB="381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sz="1200" b="0">
                          <a:solidFill>
                            <a:srgbClr val="000000"/>
                          </a:solidFill>
                        </a:rPr>
                        <a:t>0.100</a:t>
                      </a:r>
                      <a:endParaRPr sz="1200" b="0">
                        <a:solidFill>
                          <a:srgbClr val="000000"/>
                        </a:solidFill>
                      </a:endParaRPr>
                    </a:p>
                  </a:txBody>
                  <a:tcPr marL="38100" marR="38100" marT="38100" marB="381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sz="1200" b="0">
                          <a:solidFill>
                            <a:srgbClr val="000000"/>
                          </a:solidFill>
                        </a:rPr>
                        <a:t>4</a:t>
                      </a:r>
                      <a:endParaRPr sz="1200" b="0">
                        <a:solidFill>
                          <a:srgbClr val="000000"/>
                        </a:solidFill>
                      </a:endParaRPr>
                    </a:p>
                  </a:txBody>
                  <a:tcPr marL="38100" marR="38100" marT="38100" marB="381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sz="1200" b="0">
                          <a:solidFill>
                            <a:srgbClr val="000000"/>
                          </a:solidFill>
                        </a:rPr>
                        <a:t>0.4</a:t>
                      </a:r>
                      <a:endParaRPr sz="1200" b="0">
                        <a:solidFill>
                          <a:srgbClr val="000000"/>
                        </a:solidFill>
                      </a:endParaRPr>
                    </a:p>
                  </a:txBody>
                  <a:tcPr marL="38100" marR="38100" marT="38100" marB="381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8"/>
                  </a:ext>
                </a:extLst>
              </a:tr>
              <a:tr h="388450">
                <a:tc>
                  <a:txBody>
                    <a:bodyPr/>
                    <a:lstStyle/>
                    <a:p>
                      <a:pPr marL="0" lvl="0" indent="0" algn="l" rtl="0">
                        <a:lnSpc>
                          <a:spcPct val="115000"/>
                        </a:lnSpc>
                        <a:spcBef>
                          <a:spcPts val="0"/>
                        </a:spcBef>
                        <a:spcAft>
                          <a:spcPts val="0"/>
                        </a:spcAft>
                        <a:buNone/>
                      </a:pPr>
                      <a:r>
                        <a:rPr lang="en-US" sz="1200" b="0">
                          <a:solidFill>
                            <a:srgbClr val="000000"/>
                          </a:solidFill>
                        </a:rPr>
                        <a:t>9.Digital Mobile Outlet</a:t>
                      </a:r>
                      <a:endParaRPr sz="1200" b="0">
                        <a:solidFill>
                          <a:srgbClr val="000000"/>
                        </a:solidFill>
                      </a:endParaRPr>
                    </a:p>
                  </a:txBody>
                  <a:tcPr marL="38100" marR="38100" marT="38100" marB="381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EFEFEF"/>
                    </a:solidFill>
                  </a:tcPr>
                </a:tc>
                <a:tc>
                  <a:txBody>
                    <a:bodyPr/>
                    <a:lstStyle/>
                    <a:p>
                      <a:pPr marL="0" lvl="0" indent="0" algn="ctr" rtl="0">
                        <a:lnSpc>
                          <a:spcPct val="115000"/>
                        </a:lnSpc>
                        <a:spcBef>
                          <a:spcPts val="0"/>
                        </a:spcBef>
                        <a:spcAft>
                          <a:spcPts val="0"/>
                        </a:spcAft>
                        <a:buNone/>
                      </a:pPr>
                      <a:r>
                        <a:rPr lang="en-US" sz="1200" b="0">
                          <a:solidFill>
                            <a:srgbClr val="000000"/>
                          </a:solidFill>
                        </a:rPr>
                        <a:t>0.025</a:t>
                      </a:r>
                      <a:endParaRPr sz="1200" b="0">
                        <a:solidFill>
                          <a:srgbClr val="000000"/>
                        </a:solidFill>
                      </a:endParaRPr>
                    </a:p>
                  </a:txBody>
                  <a:tcPr marL="38100" marR="38100" marT="38100" marB="381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EFEFEF"/>
                    </a:solidFill>
                  </a:tcPr>
                </a:tc>
                <a:tc>
                  <a:txBody>
                    <a:bodyPr/>
                    <a:lstStyle/>
                    <a:p>
                      <a:pPr marL="0" lvl="0" indent="0" algn="ctr" rtl="0">
                        <a:lnSpc>
                          <a:spcPct val="115000"/>
                        </a:lnSpc>
                        <a:spcBef>
                          <a:spcPts val="0"/>
                        </a:spcBef>
                        <a:spcAft>
                          <a:spcPts val="0"/>
                        </a:spcAft>
                        <a:buNone/>
                      </a:pPr>
                      <a:r>
                        <a:rPr lang="en-US" sz="1200" b="0">
                          <a:solidFill>
                            <a:srgbClr val="000000"/>
                          </a:solidFill>
                        </a:rPr>
                        <a:t>3</a:t>
                      </a:r>
                      <a:endParaRPr sz="1200" b="0">
                        <a:solidFill>
                          <a:srgbClr val="000000"/>
                        </a:solidFill>
                      </a:endParaRPr>
                    </a:p>
                  </a:txBody>
                  <a:tcPr marL="38100" marR="38100" marT="38100" marB="381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EFEFEF"/>
                    </a:solidFill>
                  </a:tcPr>
                </a:tc>
                <a:tc>
                  <a:txBody>
                    <a:bodyPr/>
                    <a:lstStyle/>
                    <a:p>
                      <a:pPr marL="0" lvl="0" indent="0" algn="ctr" rtl="0">
                        <a:lnSpc>
                          <a:spcPct val="115000"/>
                        </a:lnSpc>
                        <a:spcBef>
                          <a:spcPts val="0"/>
                        </a:spcBef>
                        <a:spcAft>
                          <a:spcPts val="0"/>
                        </a:spcAft>
                        <a:buNone/>
                      </a:pPr>
                      <a:r>
                        <a:rPr lang="en-US" sz="1200" b="0">
                          <a:solidFill>
                            <a:srgbClr val="000000"/>
                          </a:solidFill>
                        </a:rPr>
                        <a:t>0.075</a:t>
                      </a:r>
                      <a:endParaRPr sz="1200" b="0">
                        <a:solidFill>
                          <a:srgbClr val="000000"/>
                        </a:solidFill>
                      </a:endParaRPr>
                    </a:p>
                  </a:txBody>
                  <a:tcPr marL="38100" marR="38100" marT="38100" marB="381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EFEFEF"/>
                    </a:solidFill>
                  </a:tcPr>
                </a:tc>
                <a:extLst>
                  <a:ext uri="{0D108BD9-81ED-4DB2-BD59-A6C34878D82A}">
                    <a16:rowId xmlns:a16="http://schemas.microsoft.com/office/drawing/2014/main" val="10009"/>
                  </a:ext>
                </a:extLst>
              </a:tr>
              <a:tr h="388450">
                <a:tc>
                  <a:txBody>
                    <a:bodyPr/>
                    <a:lstStyle/>
                    <a:p>
                      <a:pPr marL="0" lvl="0" indent="0" algn="l" rtl="0">
                        <a:lnSpc>
                          <a:spcPct val="115000"/>
                        </a:lnSpc>
                        <a:spcBef>
                          <a:spcPts val="0"/>
                        </a:spcBef>
                        <a:spcAft>
                          <a:spcPts val="0"/>
                        </a:spcAft>
                        <a:buNone/>
                      </a:pPr>
                      <a:r>
                        <a:rPr lang="en-US" sz="1200" b="0">
                          <a:solidFill>
                            <a:srgbClr val="000000"/>
                          </a:solidFill>
                        </a:rPr>
                        <a:t>10.High market expansion in China, India, Russia</a:t>
                      </a:r>
                      <a:endParaRPr sz="1200" b="0">
                        <a:solidFill>
                          <a:srgbClr val="000000"/>
                        </a:solidFill>
                      </a:endParaRPr>
                    </a:p>
                  </a:txBody>
                  <a:tcPr marL="38100" marR="38100" marT="38100" marB="381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sz="1200" b="0">
                          <a:solidFill>
                            <a:srgbClr val="000000"/>
                          </a:solidFill>
                        </a:rPr>
                        <a:t>0.100</a:t>
                      </a:r>
                      <a:endParaRPr sz="1200" b="0">
                        <a:solidFill>
                          <a:srgbClr val="000000"/>
                        </a:solidFill>
                      </a:endParaRPr>
                    </a:p>
                  </a:txBody>
                  <a:tcPr marL="38100" marR="38100" marT="38100" marB="381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sz="1200" b="0">
                          <a:solidFill>
                            <a:srgbClr val="000000"/>
                          </a:solidFill>
                        </a:rPr>
                        <a:t>4</a:t>
                      </a:r>
                      <a:endParaRPr sz="1200" b="0">
                        <a:solidFill>
                          <a:srgbClr val="000000"/>
                        </a:solidFill>
                      </a:endParaRPr>
                    </a:p>
                  </a:txBody>
                  <a:tcPr marL="38100" marR="38100" marT="38100" marB="381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sz="1200" b="0">
                          <a:solidFill>
                            <a:srgbClr val="000000"/>
                          </a:solidFill>
                        </a:rPr>
                        <a:t>0.4</a:t>
                      </a:r>
                      <a:endParaRPr sz="1200" b="0">
                        <a:solidFill>
                          <a:srgbClr val="000000"/>
                        </a:solidFill>
                      </a:endParaRPr>
                    </a:p>
                  </a:txBody>
                  <a:tcPr marL="38100" marR="38100" marT="38100" marB="381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10"/>
                  </a:ext>
                </a:extLst>
              </a:tr>
            </a:tbl>
          </a:graphicData>
        </a:graphic>
      </p:graphicFrame>
      <p:sp>
        <p:nvSpPr>
          <p:cNvPr id="397" name="Google Shape;397;g6bc836f9db_0_340"/>
          <p:cNvSpPr txBox="1"/>
          <p:nvPr/>
        </p:nvSpPr>
        <p:spPr>
          <a:xfrm>
            <a:off x="1187100" y="0"/>
            <a:ext cx="6769800" cy="7899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a:latin typeface="Palatino"/>
                <a:ea typeface="Palatino"/>
                <a:cs typeface="Palatino"/>
                <a:sym typeface="Palatino"/>
              </a:rPr>
              <a:t>IFE Matrix</a:t>
            </a:r>
            <a:endParaRPr>
              <a:latin typeface="Palatino"/>
              <a:ea typeface="Palatino"/>
              <a:cs typeface="Palatino"/>
              <a:sym typeface="Palatino"/>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401"/>
        <p:cNvGrpSpPr/>
        <p:nvPr/>
      </p:nvGrpSpPr>
      <p:grpSpPr>
        <a:xfrm>
          <a:off x="0" y="0"/>
          <a:ext cx="0" cy="0"/>
          <a:chOff x="0" y="0"/>
          <a:chExt cx="0" cy="0"/>
        </a:xfrm>
      </p:grpSpPr>
      <p:graphicFrame>
        <p:nvGraphicFramePr>
          <p:cNvPr id="402" name="Google Shape;402;g6bc836f9db_0_350"/>
          <p:cNvGraphicFramePr/>
          <p:nvPr/>
        </p:nvGraphicFramePr>
        <p:xfrm>
          <a:off x="37044" y="333643"/>
          <a:ext cx="9030750" cy="5096323"/>
        </p:xfrm>
        <a:graphic>
          <a:graphicData uri="http://schemas.openxmlformats.org/drawingml/2006/table">
            <a:tbl>
              <a:tblPr>
                <a:noFill/>
                <a:tableStyleId>{FE1A02DA-BEB6-4038-8FA4-D2C8CD06FE4B}</a:tableStyleId>
              </a:tblPr>
              <a:tblGrid>
                <a:gridCol w="4831525">
                  <a:extLst>
                    <a:ext uri="{9D8B030D-6E8A-4147-A177-3AD203B41FA5}">
                      <a16:colId xmlns:a16="http://schemas.microsoft.com/office/drawing/2014/main" val="20000"/>
                    </a:ext>
                  </a:extLst>
                </a:gridCol>
                <a:gridCol w="1285000">
                  <a:extLst>
                    <a:ext uri="{9D8B030D-6E8A-4147-A177-3AD203B41FA5}">
                      <a16:colId xmlns:a16="http://schemas.microsoft.com/office/drawing/2014/main" val="20001"/>
                    </a:ext>
                  </a:extLst>
                </a:gridCol>
                <a:gridCol w="1602075">
                  <a:extLst>
                    <a:ext uri="{9D8B030D-6E8A-4147-A177-3AD203B41FA5}">
                      <a16:colId xmlns:a16="http://schemas.microsoft.com/office/drawing/2014/main" val="20002"/>
                    </a:ext>
                  </a:extLst>
                </a:gridCol>
                <a:gridCol w="1312150">
                  <a:extLst>
                    <a:ext uri="{9D8B030D-6E8A-4147-A177-3AD203B41FA5}">
                      <a16:colId xmlns:a16="http://schemas.microsoft.com/office/drawing/2014/main" val="20003"/>
                    </a:ext>
                  </a:extLst>
                </a:gridCol>
              </a:tblGrid>
              <a:tr h="461150">
                <a:tc>
                  <a:txBody>
                    <a:bodyPr/>
                    <a:lstStyle/>
                    <a:p>
                      <a:pPr marL="0" marR="0" lvl="0" indent="0" algn="ctr" rtl="0">
                        <a:lnSpc>
                          <a:spcPct val="100000"/>
                        </a:lnSpc>
                        <a:spcBef>
                          <a:spcPts val="0"/>
                        </a:spcBef>
                        <a:spcAft>
                          <a:spcPts val="0"/>
                        </a:spcAft>
                        <a:buClr>
                          <a:srgbClr val="7B867F"/>
                        </a:buClr>
                        <a:buSzPts val="800"/>
                        <a:buFont typeface="Palatino"/>
                        <a:buNone/>
                      </a:pPr>
                      <a:r>
                        <a:rPr lang="en-US">
                          <a:solidFill>
                            <a:srgbClr val="000000"/>
                          </a:solidFill>
                        </a:rPr>
                        <a:t>Weaknesses</a:t>
                      </a:r>
                      <a:endParaRPr u="none" strike="noStrike" cap="none">
                        <a:solidFill>
                          <a:srgbClr val="000000"/>
                        </a:solidFill>
                      </a:endParaRPr>
                    </a:p>
                  </a:txBody>
                  <a:tcPr marL="35725" marR="35725" marT="26800" marB="2680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chemeClr val="dk1"/>
                    </a:solidFill>
                  </a:tcPr>
                </a:tc>
                <a:tc>
                  <a:txBody>
                    <a:bodyPr/>
                    <a:lstStyle/>
                    <a:p>
                      <a:pPr marL="0" marR="0" lvl="0" indent="0" algn="ctr" rtl="0">
                        <a:lnSpc>
                          <a:spcPct val="100000"/>
                        </a:lnSpc>
                        <a:spcBef>
                          <a:spcPts val="0"/>
                        </a:spcBef>
                        <a:spcAft>
                          <a:spcPts val="0"/>
                        </a:spcAft>
                        <a:buClr>
                          <a:srgbClr val="7B867F"/>
                        </a:buClr>
                        <a:buSzPts val="800"/>
                        <a:buFont typeface="Palatino"/>
                        <a:buNone/>
                      </a:pPr>
                      <a:r>
                        <a:rPr lang="en-US" u="none" strike="noStrike" cap="none">
                          <a:solidFill>
                            <a:srgbClr val="000000"/>
                          </a:solidFill>
                        </a:rPr>
                        <a:t>Weight</a:t>
                      </a:r>
                      <a:endParaRPr u="none" strike="noStrike" cap="none">
                        <a:solidFill>
                          <a:srgbClr val="000000"/>
                        </a:solidFill>
                      </a:endParaRPr>
                    </a:p>
                  </a:txBody>
                  <a:tcPr marL="35725" marR="35725" marT="26800" marB="2680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chemeClr val="dk1"/>
                    </a:solidFill>
                  </a:tcPr>
                </a:tc>
                <a:tc>
                  <a:txBody>
                    <a:bodyPr/>
                    <a:lstStyle/>
                    <a:p>
                      <a:pPr marL="0" marR="0" lvl="0" indent="0" algn="ctr" rtl="0">
                        <a:lnSpc>
                          <a:spcPct val="100000"/>
                        </a:lnSpc>
                        <a:spcBef>
                          <a:spcPts val="0"/>
                        </a:spcBef>
                        <a:spcAft>
                          <a:spcPts val="0"/>
                        </a:spcAft>
                        <a:buClr>
                          <a:srgbClr val="7B867F"/>
                        </a:buClr>
                        <a:buSzPts val="800"/>
                        <a:buFont typeface="Palatino"/>
                        <a:buNone/>
                      </a:pPr>
                      <a:r>
                        <a:rPr lang="en-US" u="none" strike="noStrike" cap="none">
                          <a:solidFill>
                            <a:srgbClr val="000000"/>
                          </a:solidFill>
                        </a:rPr>
                        <a:t>Rating </a:t>
                      </a:r>
                      <a:endParaRPr u="none" strike="noStrike" cap="none">
                        <a:solidFill>
                          <a:srgbClr val="000000"/>
                        </a:solidFill>
                      </a:endParaRPr>
                    </a:p>
                  </a:txBody>
                  <a:tcPr marL="35725" marR="35725" marT="26800" marB="2680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chemeClr val="dk1"/>
                    </a:solidFill>
                  </a:tcPr>
                </a:tc>
                <a:tc>
                  <a:txBody>
                    <a:bodyPr/>
                    <a:lstStyle/>
                    <a:p>
                      <a:pPr marL="0" marR="0" lvl="0" indent="0" algn="ctr" rtl="0">
                        <a:lnSpc>
                          <a:spcPct val="100000"/>
                        </a:lnSpc>
                        <a:spcBef>
                          <a:spcPts val="0"/>
                        </a:spcBef>
                        <a:spcAft>
                          <a:spcPts val="0"/>
                        </a:spcAft>
                        <a:buClr>
                          <a:srgbClr val="7B867F"/>
                        </a:buClr>
                        <a:buSzPts val="800"/>
                        <a:buFont typeface="Palatino"/>
                        <a:buNone/>
                      </a:pPr>
                      <a:r>
                        <a:rPr lang="en-US" u="none" strike="noStrike" cap="none">
                          <a:solidFill>
                            <a:srgbClr val="000000"/>
                          </a:solidFill>
                        </a:rPr>
                        <a:t>Score</a:t>
                      </a:r>
                      <a:endParaRPr u="none" strike="noStrike" cap="none">
                        <a:solidFill>
                          <a:srgbClr val="000000"/>
                        </a:solidFill>
                      </a:endParaRPr>
                    </a:p>
                  </a:txBody>
                  <a:tcPr marL="35725" marR="35725" marT="26800" marB="2680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chemeClr val="dk1"/>
                    </a:solidFill>
                  </a:tcPr>
                </a:tc>
                <a:extLst>
                  <a:ext uri="{0D108BD9-81ED-4DB2-BD59-A6C34878D82A}">
                    <a16:rowId xmlns:a16="http://schemas.microsoft.com/office/drawing/2014/main" val="10000"/>
                  </a:ext>
                </a:extLst>
              </a:tr>
              <a:tr h="461150">
                <a:tc>
                  <a:txBody>
                    <a:bodyPr/>
                    <a:lstStyle/>
                    <a:p>
                      <a:pPr marL="0" lvl="0" indent="0" algn="l" rtl="0">
                        <a:lnSpc>
                          <a:spcPct val="115000"/>
                        </a:lnSpc>
                        <a:spcBef>
                          <a:spcPts val="0"/>
                        </a:spcBef>
                        <a:spcAft>
                          <a:spcPts val="0"/>
                        </a:spcAft>
                        <a:buNone/>
                      </a:pPr>
                      <a:r>
                        <a:rPr lang="en-US" sz="1200" b="0">
                          <a:solidFill>
                            <a:srgbClr val="000000"/>
                          </a:solidFill>
                        </a:rPr>
                        <a:t>1.Dependent on relationship with suppliers</a:t>
                      </a:r>
                      <a:endParaRPr sz="1200" b="0">
                        <a:solidFill>
                          <a:srgbClr val="000000"/>
                        </a:solidFill>
                      </a:endParaRPr>
                    </a:p>
                  </a:txBody>
                  <a:tcPr marL="38100" marR="38100" marT="38100" marB="381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sz="1200" b="0">
                          <a:solidFill>
                            <a:srgbClr val="000000"/>
                          </a:solidFill>
                        </a:rPr>
                        <a:t>0.050</a:t>
                      </a:r>
                      <a:endParaRPr sz="1200" b="0">
                        <a:solidFill>
                          <a:srgbClr val="000000"/>
                        </a:solidFill>
                      </a:endParaRPr>
                    </a:p>
                  </a:txBody>
                  <a:tcPr marL="38100" marR="38100" marT="38100" marB="381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sz="1200" b="0">
                          <a:solidFill>
                            <a:srgbClr val="000000"/>
                          </a:solidFill>
                        </a:rPr>
                        <a:t>1</a:t>
                      </a:r>
                      <a:endParaRPr sz="1200" b="0">
                        <a:solidFill>
                          <a:srgbClr val="000000"/>
                        </a:solidFill>
                      </a:endParaRPr>
                    </a:p>
                  </a:txBody>
                  <a:tcPr marL="38100" marR="38100" marT="38100" marB="381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sz="1200" b="0">
                          <a:solidFill>
                            <a:srgbClr val="000000"/>
                          </a:solidFill>
                        </a:rPr>
                        <a:t>0.05</a:t>
                      </a:r>
                      <a:endParaRPr sz="1200" b="0">
                        <a:solidFill>
                          <a:srgbClr val="000000"/>
                        </a:solidFill>
                      </a:endParaRPr>
                    </a:p>
                  </a:txBody>
                  <a:tcPr marL="38100" marR="38100" marT="38100" marB="381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1"/>
                  </a:ext>
                </a:extLst>
              </a:tr>
              <a:tr h="461150">
                <a:tc>
                  <a:txBody>
                    <a:bodyPr/>
                    <a:lstStyle/>
                    <a:p>
                      <a:pPr marL="0" lvl="0" indent="0" algn="l" rtl="0">
                        <a:lnSpc>
                          <a:spcPct val="115000"/>
                        </a:lnSpc>
                        <a:spcBef>
                          <a:spcPts val="0"/>
                        </a:spcBef>
                        <a:spcAft>
                          <a:spcPts val="0"/>
                        </a:spcAft>
                        <a:buNone/>
                      </a:pPr>
                      <a:r>
                        <a:rPr lang="en-US" sz="1200" b="0">
                          <a:solidFill>
                            <a:srgbClr val="000000"/>
                          </a:solidFill>
                        </a:rPr>
                        <a:t>2.Health effects of consuming Starbucks products</a:t>
                      </a:r>
                      <a:endParaRPr sz="1200" b="0">
                        <a:solidFill>
                          <a:srgbClr val="000000"/>
                        </a:solidFill>
                      </a:endParaRPr>
                    </a:p>
                  </a:txBody>
                  <a:tcPr marL="38100" marR="38100" marT="38100" marB="381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EFEFEF"/>
                    </a:solidFill>
                  </a:tcPr>
                </a:tc>
                <a:tc>
                  <a:txBody>
                    <a:bodyPr/>
                    <a:lstStyle/>
                    <a:p>
                      <a:pPr marL="0" lvl="0" indent="0" algn="ctr" rtl="0">
                        <a:lnSpc>
                          <a:spcPct val="115000"/>
                        </a:lnSpc>
                        <a:spcBef>
                          <a:spcPts val="0"/>
                        </a:spcBef>
                        <a:spcAft>
                          <a:spcPts val="0"/>
                        </a:spcAft>
                        <a:buNone/>
                      </a:pPr>
                      <a:r>
                        <a:rPr lang="en-US" sz="1200" b="0">
                          <a:solidFill>
                            <a:srgbClr val="000000"/>
                          </a:solidFill>
                        </a:rPr>
                        <a:t>0.100</a:t>
                      </a:r>
                      <a:endParaRPr sz="1200" b="0">
                        <a:solidFill>
                          <a:srgbClr val="000000"/>
                        </a:solidFill>
                      </a:endParaRPr>
                    </a:p>
                  </a:txBody>
                  <a:tcPr marL="38100" marR="38100" marT="38100" marB="381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EFEFEF"/>
                    </a:solidFill>
                  </a:tcPr>
                </a:tc>
                <a:tc>
                  <a:txBody>
                    <a:bodyPr/>
                    <a:lstStyle/>
                    <a:p>
                      <a:pPr marL="0" lvl="0" indent="0" algn="ctr" rtl="0">
                        <a:lnSpc>
                          <a:spcPct val="115000"/>
                        </a:lnSpc>
                        <a:spcBef>
                          <a:spcPts val="0"/>
                        </a:spcBef>
                        <a:spcAft>
                          <a:spcPts val="0"/>
                        </a:spcAft>
                        <a:buNone/>
                      </a:pPr>
                      <a:r>
                        <a:rPr lang="en-US" sz="1200" b="0">
                          <a:solidFill>
                            <a:srgbClr val="000000"/>
                          </a:solidFill>
                        </a:rPr>
                        <a:t>1</a:t>
                      </a:r>
                      <a:endParaRPr sz="1200" b="0">
                        <a:solidFill>
                          <a:srgbClr val="000000"/>
                        </a:solidFill>
                      </a:endParaRPr>
                    </a:p>
                  </a:txBody>
                  <a:tcPr marL="38100" marR="38100" marT="38100" marB="381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EFEFEF"/>
                    </a:solidFill>
                  </a:tcPr>
                </a:tc>
                <a:tc>
                  <a:txBody>
                    <a:bodyPr/>
                    <a:lstStyle/>
                    <a:p>
                      <a:pPr marL="0" lvl="0" indent="0" algn="ctr" rtl="0">
                        <a:lnSpc>
                          <a:spcPct val="115000"/>
                        </a:lnSpc>
                        <a:spcBef>
                          <a:spcPts val="0"/>
                        </a:spcBef>
                        <a:spcAft>
                          <a:spcPts val="0"/>
                        </a:spcAft>
                        <a:buNone/>
                      </a:pPr>
                      <a:r>
                        <a:rPr lang="en-US" sz="1200" b="0">
                          <a:solidFill>
                            <a:srgbClr val="000000"/>
                          </a:solidFill>
                        </a:rPr>
                        <a:t>0.1</a:t>
                      </a:r>
                      <a:endParaRPr sz="1200" b="0">
                        <a:solidFill>
                          <a:srgbClr val="000000"/>
                        </a:solidFill>
                      </a:endParaRPr>
                    </a:p>
                  </a:txBody>
                  <a:tcPr marL="38100" marR="38100" marT="38100" marB="381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EFEFEF"/>
                    </a:solidFill>
                  </a:tcPr>
                </a:tc>
                <a:extLst>
                  <a:ext uri="{0D108BD9-81ED-4DB2-BD59-A6C34878D82A}">
                    <a16:rowId xmlns:a16="http://schemas.microsoft.com/office/drawing/2014/main" val="10002"/>
                  </a:ext>
                </a:extLst>
              </a:tr>
              <a:tr h="461150">
                <a:tc>
                  <a:txBody>
                    <a:bodyPr/>
                    <a:lstStyle/>
                    <a:p>
                      <a:pPr marL="0" lvl="0" indent="0" algn="l" rtl="0">
                        <a:lnSpc>
                          <a:spcPct val="115000"/>
                        </a:lnSpc>
                        <a:spcBef>
                          <a:spcPts val="0"/>
                        </a:spcBef>
                        <a:spcAft>
                          <a:spcPts val="0"/>
                        </a:spcAft>
                        <a:buNone/>
                      </a:pPr>
                      <a:r>
                        <a:rPr lang="en-US" sz="1200" b="0">
                          <a:solidFill>
                            <a:srgbClr val="000000"/>
                          </a:solidFill>
                        </a:rPr>
                        <a:t>3.Natural disasters may largely affect supply</a:t>
                      </a:r>
                      <a:endParaRPr sz="1200" b="0">
                        <a:solidFill>
                          <a:srgbClr val="000000"/>
                        </a:solidFill>
                      </a:endParaRPr>
                    </a:p>
                  </a:txBody>
                  <a:tcPr marL="38100" marR="38100" marT="38100" marB="381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sz="1200" b="0">
                          <a:solidFill>
                            <a:srgbClr val="000000"/>
                          </a:solidFill>
                        </a:rPr>
                        <a:t>0.075</a:t>
                      </a:r>
                      <a:endParaRPr sz="1200" b="0">
                        <a:solidFill>
                          <a:srgbClr val="000000"/>
                        </a:solidFill>
                      </a:endParaRPr>
                    </a:p>
                  </a:txBody>
                  <a:tcPr marL="38100" marR="38100" marT="38100" marB="381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sz="1200" b="0">
                          <a:solidFill>
                            <a:srgbClr val="000000"/>
                          </a:solidFill>
                        </a:rPr>
                        <a:t>1</a:t>
                      </a:r>
                      <a:endParaRPr sz="1200" b="0">
                        <a:solidFill>
                          <a:srgbClr val="000000"/>
                        </a:solidFill>
                      </a:endParaRPr>
                    </a:p>
                  </a:txBody>
                  <a:tcPr marL="38100" marR="38100" marT="38100" marB="381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sz="1200" b="0">
                          <a:solidFill>
                            <a:srgbClr val="000000"/>
                          </a:solidFill>
                        </a:rPr>
                        <a:t>0.075</a:t>
                      </a:r>
                      <a:endParaRPr sz="1200" b="0">
                        <a:solidFill>
                          <a:srgbClr val="000000"/>
                        </a:solidFill>
                      </a:endParaRPr>
                    </a:p>
                  </a:txBody>
                  <a:tcPr marL="38100" marR="38100" marT="38100" marB="381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3"/>
                  </a:ext>
                </a:extLst>
              </a:tr>
              <a:tr h="461150">
                <a:tc>
                  <a:txBody>
                    <a:bodyPr/>
                    <a:lstStyle/>
                    <a:p>
                      <a:pPr marL="0" lvl="0" indent="0" algn="l" rtl="0">
                        <a:lnSpc>
                          <a:spcPct val="115000"/>
                        </a:lnSpc>
                        <a:spcBef>
                          <a:spcPts val="0"/>
                        </a:spcBef>
                        <a:spcAft>
                          <a:spcPts val="0"/>
                        </a:spcAft>
                        <a:buNone/>
                      </a:pPr>
                      <a:r>
                        <a:rPr lang="en-US" sz="1200" b="0">
                          <a:solidFill>
                            <a:srgbClr val="000000"/>
                          </a:solidFill>
                        </a:rPr>
                        <a:t>4.Dependent on US operating segment (75% of total revenues in 2010)</a:t>
                      </a:r>
                      <a:endParaRPr sz="1200" b="0">
                        <a:solidFill>
                          <a:srgbClr val="000000"/>
                        </a:solidFill>
                      </a:endParaRPr>
                    </a:p>
                  </a:txBody>
                  <a:tcPr marL="38100" marR="38100" marT="38100" marB="381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EFEFEF"/>
                    </a:solidFill>
                  </a:tcPr>
                </a:tc>
                <a:tc>
                  <a:txBody>
                    <a:bodyPr/>
                    <a:lstStyle/>
                    <a:p>
                      <a:pPr marL="0" lvl="0" indent="0" algn="ctr" rtl="0">
                        <a:lnSpc>
                          <a:spcPct val="115000"/>
                        </a:lnSpc>
                        <a:spcBef>
                          <a:spcPts val="0"/>
                        </a:spcBef>
                        <a:spcAft>
                          <a:spcPts val="0"/>
                        </a:spcAft>
                        <a:buNone/>
                      </a:pPr>
                      <a:r>
                        <a:rPr lang="en-US" sz="1200" b="0">
                          <a:solidFill>
                            <a:srgbClr val="000000"/>
                          </a:solidFill>
                        </a:rPr>
                        <a:t>0.100</a:t>
                      </a:r>
                      <a:endParaRPr sz="1200" b="0">
                        <a:solidFill>
                          <a:srgbClr val="000000"/>
                        </a:solidFill>
                      </a:endParaRPr>
                    </a:p>
                  </a:txBody>
                  <a:tcPr marL="38100" marR="38100" marT="38100" marB="381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EFEFEF"/>
                    </a:solidFill>
                  </a:tcPr>
                </a:tc>
                <a:tc>
                  <a:txBody>
                    <a:bodyPr/>
                    <a:lstStyle/>
                    <a:p>
                      <a:pPr marL="0" lvl="0" indent="0" algn="ctr" rtl="0">
                        <a:lnSpc>
                          <a:spcPct val="115000"/>
                        </a:lnSpc>
                        <a:spcBef>
                          <a:spcPts val="0"/>
                        </a:spcBef>
                        <a:spcAft>
                          <a:spcPts val="0"/>
                        </a:spcAft>
                        <a:buNone/>
                      </a:pPr>
                      <a:r>
                        <a:rPr lang="en-US" sz="1200" b="0">
                          <a:solidFill>
                            <a:srgbClr val="000000"/>
                          </a:solidFill>
                        </a:rPr>
                        <a:t>2</a:t>
                      </a:r>
                      <a:endParaRPr sz="1200" b="0">
                        <a:solidFill>
                          <a:srgbClr val="000000"/>
                        </a:solidFill>
                      </a:endParaRPr>
                    </a:p>
                  </a:txBody>
                  <a:tcPr marL="38100" marR="38100" marT="38100" marB="381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EFEFEF"/>
                    </a:solidFill>
                  </a:tcPr>
                </a:tc>
                <a:tc>
                  <a:txBody>
                    <a:bodyPr/>
                    <a:lstStyle/>
                    <a:p>
                      <a:pPr marL="0" lvl="0" indent="0" algn="ctr" rtl="0">
                        <a:lnSpc>
                          <a:spcPct val="115000"/>
                        </a:lnSpc>
                        <a:spcBef>
                          <a:spcPts val="0"/>
                        </a:spcBef>
                        <a:spcAft>
                          <a:spcPts val="0"/>
                        </a:spcAft>
                        <a:buNone/>
                      </a:pPr>
                      <a:r>
                        <a:rPr lang="en-US" sz="1200" b="0">
                          <a:solidFill>
                            <a:srgbClr val="000000"/>
                          </a:solidFill>
                        </a:rPr>
                        <a:t>0.2</a:t>
                      </a:r>
                      <a:endParaRPr sz="1200" b="0">
                        <a:solidFill>
                          <a:srgbClr val="000000"/>
                        </a:solidFill>
                      </a:endParaRPr>
                    </a:p>
                  </a:txBody>
                  <a:tcPr marL="38100" marR="38100" marT="38100" marB="381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EFEFEF"/>
                    </a:solidFill>
                  </a:tcPr>
                </a:tc>
                <a:extLst>
                  <a:ext uri="{0D108BD9-81ED-4DB2-BD59-A6C34878D82A}">
                    <a16:rowId xmlns:a16="http://schemas.microsoft.com/office/drawing/2014/main" val="10004"/>
                  </a:ext>
                </a:extLst>
              </a:tr>
              <a:tr h="461150">
                <a:tc>
                  <a:txBody>
                    <a:bodyPr/>
                    <a:lstStyle/>
                    <a:p>
                      <a:pPr marL="0" lvl="0" indent="0" algn="l" rtl="0">
                        <a:lnSpc>
                          <a:spcPct val="115000"/>
                        </a:lnSpc>
                        <a:spcBef>
                          <a:spcPts val="0"/>
                        </a:spcBef>
                        <a:spcAft>
                          <a:spcPts val="0"/>
                        </a:spcAft>
                        <a:buNone/>
                      </a:pPr>
                      <a:r>
                        <a:rPr lang="en-US" sz="1200" b="0">
                          <a:solidFill>
                            <a:srgbClr val="000000"/>
                          </a:solidFill>
                        </a:rPr>
                        <a:t>5.Future growth is increasingly dependent on international operating segment </a:t>
                      </a:r>
                      <a:endParaRPr sz="1200" b="0">
                        <a:solidFill>
                          <a:srgbClr val="000000"/>
                        </a:solidFill>
                      </a:endParaRPr>
                    </a:p>
                  </a:txBody>
                  <a:tcPr marL="38100" marR="38100" marT="38100" marB="381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sz="1200" b="0">
                          <a:solidFill>
                            <a:srgbClr val="000000"/>
                          </a:solidFill>
                        </a:rPr>
                        <a:t>0.100</a:t>
                      </a:r>
                      <a:endParaRPr sz="1200" b="0">
                        <a:solidFill>
                          <a:srgbClr val="000000"/>
                        </a:solidFill>
                      </a:endParaRPr>
                    </a:p>
                  </a:txBody>
                  <a:tcPr marL="38100" marR="38100" marT="38100" marB="381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sz="1200" b="0">
                          <a:solidFill>
                            <a:srgbClr val="000000"/>
                          </a:solidFill>
                        </a:rPr>
                        <a:t>2</a:t>
                      </a:r>
                      <a:endParaRPr sz="1200" b="0">
                        <a:solidFill>
                          <a:srgbClr val="000000"/>
                        </a:solidFill>
                      </a:endParaRPr>
                    </a:p>
                  </a:txBody>
                  <a:tcPr marL="38100" marR="38100" marT="38100" marB="381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sz="1200" b="0">
                          <a:solidFill>
                            <a:srgbClr val="000000"/>
                          </a:solidFill>
                        </a:rPr>
                        <a:t>0.2</a:t>
                      </a:r>
                      <a:endParaRPr sz="1200" b="0">
                        <a:solidFill>
                          <a:srgbClr val="000000"/>
                        </a:solidFill>
                      </a:endParaRPr>
                    </a:p>
                  </a:txBody>
                  <a:tcPr marL="38100" marR="38100" marT="38100" marB="381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5"/>
                  </a:ext>
                </a:extLst>
              </a:tr>
              <a:tr h="461150">
                <a:tc>
                  <a:txBody>
                    <a:bodyPr/>
                    <a:lstStyle/>
                    <a:p>
                      <a:pPr marL="0" lvl="0" indent="0" algn="l" rtl="0">
                        <a:lnSpc>
                          <a:spcPct val="115000"/>
                        </a:lnSpc>
                        <a:spcBef>
                          <a:spcPts val="0"/>
                        </a:spcBef>
                        <a:spcAft>
                          <a:spcPts val="0"/>
                        </a:spcAft>
                        <a:buNone/>
                      </a:pPr>
                      <a:r>
                        <a:rPr lang="en-US" sz="1200" b="0">
                          <a:solidFill>
                            <a:srgbClr val="000000"/>
                          </a:solidFill>
                        </a:rPr>
                        <a:t>6.Regional or global health pandemic could affect business</a:t>
                      </a:r>
                      <a:endParaRPr sz="1200" b="0">
                        <a:solidFill>
                          <a:srgbClr val="000000"/>
                        </a:solidFill>
                      </a:endParaRPr>
                    </a:p>
                  </a:txBody>
                  <a:tcPr marL="38100" marR="38100" marT="38100" marB="381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EFEFEF"/>
                    </a:solidFill>
                  </a:tcPr>
                </a:tc>
                <a:tc>
                  <a:txBody>
                    <a:bodyPr/>
                    <a:lstStyle/>
                    <a:p>
                      <a:pPr marL="0" lvl="0" indent="0" algn="ctr" rtl="0">
                        <a:lnSpc>
                          <a:spcPct val="115000"/>
                        </a:lnSpc>
                        <a:spcBef>
                          <a:spcPts val="0"/>
                        </a:spcBef>
                        <a:spcAft>
                          <a:spcPts val="0"/>
                        </a:spcAft>
                        <a:buNone/>
                      </a:pPr>
                      <a:r>
                        <a:rPr lang="en-US" sz="1200" b="0">
                          <a:solidFill>
                            <a:srgbClr val="000000"/>
                          </a:solidFill>
                        </a:rPr>
                        <a:t>0.075</a:t>
                      </a:r>
                      <a:endParaRPr sz="1200" b="0">
                        <a:solidFill>
                          <a:srgbClr val="000000"/>
                        </a:solidFill>
                      </a:endParaRPr>
                    </a:p>
                  </a:txBody>
                  <a:tcPr marL="38100" marR="38100" marT="38100" marB="381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EFEFEF"/>
                    </a:solidFill>
                  </a:tcPr>
                </a:tc>
                <a:tc>
                  <a:txBody>
                    <a:bodyPr/>
                    <a:lstStyle/>
                    <a:p>
                      <a:pPr marL="0" lvl="0" indent="0" algn="ctr" rtl="0">
                        <a:lnSpc>
                          <a:spcPct val="115000"/>
                        </a:lnSpc>
                        <a:spcBef>
                          <a:spcPts val="0"/>
                        </a:spcBef>
                        <a:spcAft>
                          <a:spcPts val="0"/>
                        </a:spcAft>
                        <a:buNone/>
                      </a:pPr>
                      <a:r>
                        <a:rPr lang="en-US" sz="1200" b="0">
                          <a:solidFill>
                            <a:srgbClr val="000000"/>
                          </a:solidFill>
                        </a:rPr>
                        <a:t>2</a:t>
                      </a:r>
                      <a:endParaRPr sz="1200" b="0">
                        <a:solidFill>
                          <a:srgbClr val="000000"/>
                        </a:solidFill>
                      </a:endParaRPr>
                    </a:p>
                  </a:txBody>
                  <a:tcPr marL="38100" marR="38100" marT="38100" marB="381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EFEFEF"/>
                    </a:solidFill>
                  </a:tcPr>
                </a:tc>
                <a:tc>
                  <a:txBody>
                    <a:bodyPr/>
                    <a:lstStyle/>
                    <a:p>
                      <a:pPr marL="0" lvl="0" indent="0" algn="ctr" rtl="0">
                        <a:lnSpc>
                          <a:spcPct val="115000"/>
                        </a:lnSpc>
                        <a:spcBef>
                          <a:spcPts val="0"/>
                        </a:spcBef>
                        <a:spcAft>
                          <a:spcPts val="0"/>
                        </a:spcAft>
                        <a:buNone/>
                      </a:pPr>
                      <a:r>
                        <a:rPr lang="en-US" sz="1200" b="0">
                          <a:solidFill>
                            <a:srgbClr val="000000"/>
                          </a:solidFill>
                        </a:rPr>
                        <a:t>0.15</a:t>
                      </a:r>
                      <a:endParaRPr sz="1200" b="0">
                        <a:solidFill>
                          <a:srgbClr val="000000"/>
                        </a:solidFill>
                      </a:endParaRPr>
                    </a:p>
                  </a:txBody>
                  <a:tcPr marL="38100" marR="38100" marT="38100" marB="381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EFEFEF"/>
                    </a:solidFill>
                  </a:tcPr>
                </a:tc>
                <a:extLst>
                  <a:ext uri="{0D108BD9-81ED-4DB2-BD59-A6C34878D82A}">
                    <a16:rowId xmlns:a16="http://schemas.microsoft.com/office/drawing/2014/main" val="10006"/>
                  </a:ext>
                </a:extLst>
              </a:tr>
              <a:tr h="461150">
                <a:tc>
                  <a:txBody>
                    <a:bodyPr/>
                    <a:lstStyle/>
                    <a:p>
                      <a:pPr marL="0" lvl="0" indent="0" algn="l" rtl="0">
                        <a:lnSpc>
                          <a:spcPct val="115000"/>
                        </a:lnSpc>
                        <a:spcBef>
                          <a:spcPts val="0"/>
                        </a:spcBef>
                        <a:spcAft>
                          <a:spcPts val="0"/>
                        </a:spcAft>
                        <a:buNone/>
                      </a:pPr>
                      <a:r>
                        <a:rPr lang="en-US" sz="1200" b="0">
                          <a:solidFill>
                            <a:srgbClr val="000000"/>
                          </a:solidFill>
                        </a:rPr>
                        <a:t>7.High Prices</a:t>
                      </a:r>
                      <a:endParaRPr sz="1200" b="0">
                        <a:solidFill>
                          <a:srgbClr val="000000"/>
                        </a:solidFill>
                      </a:endParaRPr>
                    </a:p>
                  </a:txBody>
                  <a:tcPr marL="38100" marR="38100" marT="38100" marB="381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EFEFEF"/>
                    </a:solidFill>
                  </a:tcPr>
                </a:tc>
                <a:tc>
                  <a:txBody>
                    <a:bodyPr/>
                    <a:lstStyle/>
                    <a:p>
                      <a:pPr marL="0" lvl="0" indent="0" algn="ctr" rtl="0">
                        <a:lnSpc>
                          <a:spcPct val="115000"/>
                        </a:lnSpc>
                        <a:spcBef>
                          <a:spcPts val="0"/>
                        </a:spcBef>
                        <a:spcAft>
                          <a:spcPts val="0"/>
                        </a:spcAft>
                        <a:buNone/>
                      </a:pPr>
                      <a:endParaRPr sz="1200" b="0">
                        <a:solidFill>
                          <a:srgbClr val="000000"/>
                        </a:solidFill>
                      </a:endParaRPr>
                    </a:p>
                  </a:txBody>
                  <a:tcPr marL="38100" marR="38100" marT="38100" marB="381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EFEFEF"/>
                    </a:solidFill>
                  </a:tcPr>
                </a:tc>
                <a:tc>
                  <a:txBody>
                    <a:bodyPr/>
                    <a:lstStyle/>
                    <a:p>
                      <a:pPr marL="0" lvl="0" indent="0" algn="ctr" rtl="0">
                        <a:lnSpc>
                          <a:spcPct val="115000"/>
                        </a:lnSpc>
                        <a:spcBef>
                          <a:spcPts val="0"/>
                        </a:spcBef>
                        <a:spcAft>
                          <a:spcPts val="0"/>
                        </a:spcAft>
                        <a:buNone/>
                      </a:pPr>
                      <a:endParaRPr sz="1200" b="0">
                        <a:solidFill>
                          <a:srgbClr val="000000"/>
                        </a:solidFill>
                      </a:endParaRPr>
                    </a:p>
                  </a:txBody>
                  <a:tcPr marL="38100" marR="38100" marT="38100" marB="381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EFEFEF"/>
                    </a:solidFill>
                  </a:tcPr>
                </a:tc>
                <a:tc>
                  <a:txBody>
                    <a:bodyPr/>
                    <a:lstStyle/>
                    <a:p>
                      <a:pPr marL="0" lvl="0" indent="0" algn="ctr" rtl="0">
                        <a:lnSpc>
                          <a:spcPct val="115000"/>
                        </a:lnSpc>
                        <a:spcBef>
                          <a:spcPts val="0"/>
                        </a:spcBef>
                        <a:spcAft>
                          <a:spcPts val="0"/>
                        </a:spcAft>
                        <a:buNone/>
                      </a:pPr>
                      <a:endParaRPr sz="1200" b="0">
                        <a:solidFill>
                          <a:srgbClr val="000000"/>
                        </a:solidFill>
                      </a:endParaRPr>
                    </a:p>
                  </a:txBody>
                  <a:tcPr marL="38100" marR="38100" marT="38100" marB="381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EFEFEF"/>
                    </a:solidFill>
                  </a:tcPr>
                </a:tc>
                <a:extLst>
                  <a:ext uri="{0D108BD9-81ED-4DB2-BD59-A6C34878D82A}">
                    <a16:rowId xmlns:a16="http://schemas.microsoft.com/office/drawing/2014/main" val="10007"/>
                  </a:ext>
                </a:extLst>
              </a:tr>
              <a:tr h="461150">
                <a:tc>
                  <a:txBody>
                    <a:bodyPr/>
                    <a:lstStyle/>
                    <a:p>
                      <a:pPr marL="0" lvl="0" indent="0" algn="l" rtl="0">
                        <a:lnSpc>
                          <a:spcPct val="115000"/>
                        </a:lnSpc>
                        <a:spcBef>
                          <a:spcPts val="0"/>
                        </a:spcBef>
                        <a:spcAft>
                          <a:spcPts val="0"/>
                        </a:spcAft>
                        <a:buNone/>
                      </a:pPr>
                      <a:r>
                        <a:rPr lang="en-US" sz="1200" b="0">
                          <a:solidFill>
                            <a:srgbClr val="000000"/>
                          </a:solidFill>
                        </a:rPr>
                        <a:t>8. Recall products </a:t>
                      </a:r>
                      <a:endParaRPr sz="1200" b="0">
                        <a:solidFill>
                          <a:srgbClr val="000000"/>
                        </a:solidFill>
                      </a:endParaRPr>
                    </a:p>
                  </a:txBody>
                  <a:tcPr marL="38100" marR="38100" marT="38100" marB="381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EFEFEF"/>
                    </a:solidFill>
                  </a:tcPr>
                </a:tc>
                <a:tc>
                  <a:txBody>
                    <a:bodyPr/>
                    <a:lstStyle/>
                    <a:p>
                      <a:pPr marL="0" lvl="0" indent="0" algn="ctr" rtl="0">
                        <a:lnSpc>
                          <a:spcPct val="115000"/>
                        </a:lnSpc>
                        <a:spcBef>
                          <a:spcPts val="0"/>
                        </a:spcBef>
                        <a:spcAft>
                          <a:spcPts val="0"/>
                        </a:spcAft>
                        <a:buNone/>
                      </a:pPr>
                      <a:endParaRPr sz="1200" b="0">
                        <a:solidFill>
                          <a:srgbClr val="000000"/>
                        </a:solidFill>
                      </a:endParaRPr>
                    </a:p>
                  </a:txBody>
                  <a:tcPr marL="38100" marR="38100" marT="38100" marB="381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EFEFEF"/>
                    </a:solidFill>
                  </a:tcPr>
                </a:tc>
                <a:tc>
                  <a:txBody>
                    <a:bodyPr/>
                    <a:lstStyle/>
                    <a:p>
                      <a:pPr marL="0" lvl="0" indent="0" algn="ctr" rtl="0">
                        <a:lnSpc>
                          <a:spcPct val="115000"/>
                        </a:lnSpc>
                        <a:spcBef>
                          <a:spcPts val="0"/>
                        </a:spcBef>
                        <a:spcAft>
                          <a:spcPts val="0"/>
                        </a:spcAft>
                        <a:buNone/>
                      </a:pPr>
                      <a:endParaRPr sz="1200" b="0">
                        <a:solidFill>
                          <a:srgbClr val="000000"/>
                        </a:solidFill>
                      </a:endParaRPr>
                    </a:p>
                  </a:txBody>
                  <a:tcPr marL="38100" marR="38100" marT="38100" marB="381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EFEFEF"/>
                    </a:solidFill>
                  </a:tcPr>
                </a:tc>
                <a:tc>
                  <a:txBody>
                    <a:bodyPr/>
                    <a:lstStyle/>
                    <a:p>
                      <a:pPr marL="0" lvl="0" indent="0" algn="ctr" rtl="0">
                        <a:lnSpc>
                          <a:spcPct val="115000"/>
                        </a:lnSpc>
                        <a:spcBef>
                          <a:spcPts val="0"/>
                        </a:spcBef>
                        <a:spcAft>
                          <a:spcPts val="0"/>
                        </a:spcAft>
                        <a:buNone/>
                      </a:pPr>
                      <a:endParaRPr sz="1200" b="0">
                        <a:solidFill>
                          <a:srgbClr val="000000"/>
                        </a:solidFill>
                      </a:endParaRPr>
                    </a:p>
                  </a:txBody>
                  <a:tcPr marL="38100" marR="38100" marT="38100" marB="381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EFEFEF"/>
                    </a:solidFill>
                  </a:tcPr>
                </a:tc>
                <a:extLst>
                  <a:ext uri="{0D108BD9-81ED-4DB2-BD59-A6C34878D82A}">
                    <a16:rowId xmlns:a16="http://schemas.microsoft.com/office/drawing/2014/main" val="10008"/>
                  </a:ext>
                </a:extLst>
              </a:tr>
              <a:tr h="461150">
                <a:tc>
                  <a:txBody>
                    <a:bodyPr/>
                    <a:lstStyle/>
                    <a:p>
                      <a:pPr marL="0" lvl="0" indent="0" algn="l" rtl="0">
                        <a:lnSpc>
                          <a:spcPct val="115000"/>
                        </a:lnSpc>
                        <a:spcBef>
                          <a:spcPts val="0"/>
                        </a:spcBef>
                        <a:spcAft>
                          <a:spcPts val="0"/>
                        </a:spcAft>
                        <a:buNone/>
                      </a:pPr>
                      <a:r>
                        <a:rPr lang="en-US" sz="1200" b="0">
                          <a:solidFill>
                            <a:srgbClr val="000000"/>
                          </a:solidFill>
                        </a:rPr>
                        <a:t>9. Unethical environmental practises </a:t>
                      </a:r>
                      <a:endParaRPr sz="1200" b="0">
                        <a:solidFill>
                          <a:srgbClr val="000000"/>
                        </a:solidFill>
                      </a:endParaRPr>
                    </a:p>
                  </a:txBody>
                  <a:tcPr marL="38100" marR="38100" marT="38100" marB="381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EFEFEF"/>
                    </a:solidFill>
                  </a:tcPr>
                </a:tc>
                <a:tc>
                  <a:txBody>
                    <a:bodyPr/>
                    <a:lstStyle/>
                    <a:p>
                      <a:pPr marL="0" lvl="0" indent="0" algn="ctr" rtl="0">
                        <a:lnSpc>
                          <a:spcPct val="115000"/>
                        </a:lnSpc>
                        <a:spcBef>
                          <a:spcPts val="0"/>
                        </a:spcBef>
                        <a:spcAft>
                          <a:spcPts val="0"/>
                        </a:spcAft>
                        <a:buNone/>
                      </a:pPr>
                      <a:endParaRPr sz="1200" b="0">
                        <a:solidFill>
                          <a:srgbClr val="000000"/>
                        </a:solidFill>
                      </a:endParaRPr>
                    </a:p>
                  </a:txBody>
                  <a:tcPr marL="38100" marR="38100" marT="38100" marB="381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EFEFEF"/>
                    </a:solidFill>
                  </a:tcPr>
                </a:tc>
                <a:tc>
                  <a:txBody>
                    <a:bodyPr/>
                    <a:lstStyle/>
                    <a:p>
                      <a:pPr marL="0" lvl="0" indent="0" algn="ctr" rtl="0">
                        <a:lnSpc>
                          <a:spcPct val="115000"/>
                        </a:lnSpc>
                        <a:spcBef>
                          <a:spcPts val="0"/>
                        </a:spcBef>
                        <a:spcAft>
                          <a:spcPts val="0"/>
                        </a:spcAft>
                        <a:buNone/>
                      </a:pPr>
                      <a:endParaRPr sz="1200" b="0">
                        <a:solidFill>
                          <a:srgbClr val="000000"/>
                        </a:solidFill>
                      </a:endParaRPr>
                    </a:p>
                  </a:txBody>
                  <a:tcPr marL="38100" marR="38100" marT="38100" marB="381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EFEFEF"/>
                    </a:solidFill>
                  </a:tcPr>
                </a:tc>
                <a:tc>
                  <a:txBody>
                    <a:bodyPr/>
                    <a:lstStyle/>
                    <a:p>
                      <a:pPr marL="0" lvl="0" indent="0" algn="ctr" rtl="0">
                        <a:lnSpc>
                          <a:spcPct val="115000"/>
                        </a:lnSpc>
                        <a:spcBef>
                          <a:spcPts val="0"/>
                        </a:spcBef>
                        <a:spcAft>
                          <a:spcPts val="0"/>
                        </a:spcAft>
                        <a:buNone/>
                      </a:pPr>
                      <a:endParaRPr sz="1200" b="0">
                        <a:solidFill>
                          <a:srgbClr val="000000"/>
                        </a:solidFill>
                      </a:endParaRPr>
                    </a:p>
                  </a:txBody>
                  <a:tcPr marL="38100" marR="38100" marT="38100" marB="381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EFEFEF"/>
                    </a:solidFill>
                  </a:tcPr>
                </a:tc>
                <a:extLst>
                  <a:ext uri="{0D108BD9-81ED-4DB2-BD59-A6C34878D82A}">
                    <a16:rowId xmlns:a16="http://schemas.microsoft.com/office/drawing/2014/main" val="10009"/>
                  </a:ext>
                </a:extLst>
              </a:tr>
              <a:tr h="461150">
                <a:tc>
                  <a:txBody>
                    <a:bodyPr/>
                    <a:lstStyle/>
                    <a:p>
                      <a:pPr marL="0" lvl="0" indent="0" algn="l" rtl="0">
                        <a:lnSpc>
                          <a:spcPct val="115000"/>
                        </a:lnSpc>
                        <a:spcBef>
                          <a:spcPts val="0"/>
                        </a:spcBef>
                        <a:spcAft>
                          <a:spcPts val="0"/>
                        </a:spcAft>
                        <a:buNone/>
                      </a:pPr>
                      <a:r>
                        <a:rPr lang="en-US" sz="1200" b="0">
                          <a:solidFill>
                            <a:srgbClr val="000000"/>
                          </a:solidFill>
                        </a:rPr>
                        <a:t>10. Generalized standard for most products </a:t>
                      </a:r>
                      <a:endParaRPr sz="1200" b="0">
                        <a:solidFill>
                          <a:srgbClr val="000000"/>
                        </a:solidFill>
                      </a:endParaRPr>
                    </a:p>
                  </a:txBody>
                  <a:tcPr marL="38100" marR="38100" marT="38100" marB="381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EFEFEF"/>
                    </a:solidFill>
                  </a:tcPr>
                </a:tc>
                <a:tc>
                  <a:txBody>
                    <a:bodyPr/>
                    <a:lstStyle/>
                    <a:p>
                      <a:pPr marL="0" lvl="0" indent="0" algn="ctr" rtl="0">
                        <a:lnSpc>
                          <a:spcPct val="115000"/>
                        </a:lnSpc>
                        <a:spcBef>
                          <a:spcPts val="0"/>
                        </a:spcBef>
                        <a:spcAft>
                          <a:spcPts val="0"/>
                        </a:spcAft>
                        <a:buNone/>
                      </a:pPr>
                      <a:endParaRPr sz="1200" b="0">
                        <a:solidFill>
                          <a:srgbClr val="000000"/>
                        </a:solidFill>
                      </a:endParaRPr>
                    </a:p>
                  </a:txBody>
                  <a:tcPr marL="38100" marR="38100" marT="38100" marB="381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EFEFEF"/>
                    </a:solidFill>
                  </a:tcPr>
                </a:tc>
                <a:tc>
                  <a:txBody>
                    <a:bodyPr/>
                    <a:lstStyle/>
                    <a:p>
                      <a:pPr marL="0" lvl="0" indent="0" algn="ctr" rtl="0">
                        <a:lnSpc>
                          <a:spcPct val="115000"/>
                        </a:lnSpc>
                        <a:spcBef>
                          <a:spcPts val="0"/>
                        </a:spcBef>
                        <a:spcAft>
                          <a:spcPts val="0"/>
                        </a:spcAft>
                        <a:buNone/>
                      </a:pPr>
                      <a:endParaRPr sz="1200" b="0">
                        <a:solidFill>
                          <a:srgbClr val="000000"/>
                        </a:solidFill>
                      </a:endParaRPr>
                    </a:p>
                  </a:txBody>
                  <a:tcPr marL="38100" marR="38100" marT="38100" marB="381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EFEFEF"/>
                    </a:solidFill>
                  </a:tcPr>
                </a:tc>
                <a:tc>
                  <a:txBody>
                    <a:bodyPr/>
                    <a:lstStyle/>
                    <a:p>
                      <a:pPr marL="0" lvl="0" indent="0" algn="ctr" rtl="0">
                        <a:lnSpc>
                          <a:spcPct val="115000"/>
                        </a:lnSpc>
                        <a:spcBef>
                          <a:spcPts val="0"/>
                        </a:spcBef>
                        <a:spcAft>
                          <a:spcPts val="0"/>
                        </a:spcAft>
                        <a:buNone/>
                      </a:pPr>
                      <a:endParaRPr sz="1200" b="0">
                        <a:solidFill>
                          <a:srgbClr val="000000"/>
                        </a:solidFill>
                      </a:endParaRPr>
                    </a:p>
                  </a:txBody>
                  <a:tcPr marL="38100" marR="38100" marT="38100" marB="381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EFEFEF"/>
                    </a:solidFill>
                  </a:tcPr>
                </a:tc>
                <a:extLst>
                  <a:ext uri="{0D108BD9-81ED-4DB2-BD59-A6C34878D82A}">
                    <a16:rowId xmlns:a16="http://schemas.microsoft.com/office/drawing/2014/main" val="10010"/>
                  </a:ext>
                </a:extLst>
              </a:tr>
            </a:tbl>
          </a:graphicData>
        </a:graphic>
      </p:graphicFrame>
      <p:sp>
        <p:nvSpPr>
          <p:cNvPr id="403" name="Google Shape;403;g6bc836f9db_0_350"/>
          <p:cNvSpPr txBox="1"/>
          <p:nvPr/>
        </p:nvSpPr>
        <p:spPr>
          <a:xfrm>
            <a:off x="1187100" y="0"/>
            <a:ext cx="6769800" cy="7899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a:latin typeface="Palatino"/>
                <a:ea typeface="Palatino"/>
                <a:cs typeface="Palatino"/>
                <a:sym typeface="Palatino"/>
              </a:rPr>
              <a:t>IFE Matrix</a:t>
            </a:r>
            <a:endParaRPr>
              <a:latin typeface="Palatino"/>
              <a:ea typeface="Palatino"/>
              <a:cs typeface="Palatino"/>
              <a:sym typeface="Palatino"/>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407"/>
        <p:cNvGrpSpPr/>
        <p:nvPr/>
      </p:nvGrpSpPr>
      <p:grpSpPr>
        <a:xfrm>
          <a:off x="0" y="0"/>
          <a:ext cx="0" cy="0"/>
          <a:chOff x="0" y="0"/>
          <a:chExt cx="0" cy="0"/>
        </a:xfrm>
      </p:grpSpPr>
      <p:sp>
        <p:nvSpPr>
          <p:cNvPr id="408" name="Google Shape;408;g6bc836f9db_0_246"/>
          <p:cNvSpPr txBox="1">
            <a:spLocks noGrp="1"/>
          </p:cNvSpPr>
          <p:nvPr>
            <p:ph type="title"/>
          </p:nvPr>
        </p:nvSpPr>
        <p:spPr>
          <a:xfrm>
            <a:off x="729450" y="1318650"/>
            <a:ext cx="7688700" cy="535200"/>
          </a:xfrm>
          <a:prstGeom prst="rect">
            <a:avLst/>
          </a:prstGeom>
        </p:spPr>
        <p:txBody>
          <a:bodyPr spcFirstLastPara="1" wrap="square" lIns="93125" tIns="93125" rIns="93125" bIns="93125" anchor="t" anchorCtr="0">
            <a:noAutofit/>
          </a:bodyPr>
          <a:lstStyle/>
          <a:p>
            <a:pPr marL="0" lvl="0" indent="0" algn="l" rtl="0">
              <a:spcBef>
                <a:spcPts val="0"/>
              </a:spcBef>
              <a:spcAft>
                <a:spcPts val="0"/>
              </a:spcAft>
              <a:buNone/>
            </a:pPr>
            <a:r>
              <a:rPr lang="en-US" sz="4800">
                <a:solidFill>
                  <a:srgbClr val="FFFFFF"/>
                </a:solidFill>
                <a:latin typeface="Palatino"/>
                <a:ea typeface="Palatino"/>
                <a:cs typeface="Palatino"/>
                <a:sym typeface="Palatino"/>
              </a:rPr>
              <a:t>Directional Indicators </a:t>
            </a:r>
            <a:endParaRPr sz="4800">
              <a:solidFill>
                <a:srgbClr val="FFFFFF"/>
              </a:solidFill>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412"/>
        <p:cNvGrpSpPr/>
        <p:nvPr/>
      </p:nvGrpSpPr>
      <p:grpSpPr>
        <a:xfrm>
          <a:off x="0" y="0"/>
          <a:ext cx="0" cy="0"/>
          <a:chOff x="0" y="0"/>
          <a:chExt cx="0" cy="0"/>
        </a:xfrm>
      </p:grpSpPr>
      <p:sp>
        <p:nvSpPr>
          <p:cNvPr id="413" name="Google Shape;413;g6bc836f9db_0_358"/>
          <p:cNvSpPr txBox="1">
            <a:spLocks noGrp="1"/>
          </p:cNvSpPr>
          <p:nvPr>
            <p:ph type="title"/>
          </p:nvPr>
        </p:nvSpPr>
        <p:spPr>
          <a:xfrm>
            <a:off x="727650" y="0"/>
            <a:ext cx="7688700" cy="535200"/>
          </a:xfrm>
          <a:prstGeom prst="rect">
            <a:avLst/>
          </a:prstGeom>
        </p:spPr>
        <p:txBody>
          <a:bodyPr spcFirstLastPara="1" wrap="square" lIns="93125" tIns="93125" rIns="93125" bIns="93125" anchor="t" anchorCtr="0">
            <a:noAutofit/>
          </a:bodyPr>
          <a:lstStyle/>
          <a:p>
            <a:pPr marL="0" lvl="0" indent="0" algn="ctr" rtl="0">
              <a:spcBef>
                <a:spcPts val="0"/>
              </a:spcBef>
              <a:spcAft>
                <a:spcPts val="0"/>
              </a:spcAft>
              <a:buNone/>
            </a:pPr>
            <a:r>
              <a:rPr lang="en-US" sz="2400">
                <a:latin typeface="Palatino"/>
                <a:ea typeface="Palatino"/>
                <a:cs typeface="Palatino"/>
                <a:sym typeface="Palatino"/>
              </a:rPr>
              <a:t>I/E Matrix</a:t>
            </a:r>
            <a:endParaRPr sz="2400">
              <a:latin typeface="Palatino"/>
              <a:ea typeface="Palatino"/>
              <a:cs typeface="Palatino"/>
              <a:sym typeface="Palatino"/>
            </a:endParaRPr>
          </a:p>
        </p:txBody>
      </p:sp>
      <p:pic>
        <p:nvPicPr>
          <p:cNvPr id="414" name="Google Shape;414;g6bc836f9db_0_358"/>
          <p:cNvPicPr preferRelativeResize="0"/>
          <p:nvPr/>
        </p:nvPicPr>
        <p:blipFill>
          <a:blip r:embed="rId3">
            <a:alphaModFix/>
          </a:blip>
          <a:stretch>
            <a:fillRect/>
          </a:stretch>
        </p:blipFill>
        <p:spPr>
          <a:xfrm>
            <a:off x="0" y="535200"/>
            <a:ext cx="8333926" cy="4543425"/>
          </a:xfrm>
          <a:prstGeom prst="rect">
            <a:avLst/>
          </a:prstGeom>
          <a:noFill/>
          <a:ln>
            <a:noFill/>
          </a:ln>
        </p:spPr>
      </p:pic>
      <p:pic>
        <p:nvPicPr>
          <p:cNvPr id="415" name="Google Shape;415;g6bc836f9db_0_358"/>
          <p:cNvPicPr preferRelativeResize="0"/>
          <p:nvPr/>
        </p:nvPicPr>
        <p:blipFill>
          <a:blip r:embed="rId4">
            <a:alphaModFix/>
          </a:blip>
          <a:stretch>
            <a:fillRect/>
          </a:stretch>
        </p:blipFill>
        <p:spPr>
          <a:xfrm>
            <a:off x="8281777" y="4339975"/>
            <a:ext cx="738650" cy="738650"/>
          </a:xfrm>
          <a:prstGeom prst="rect">
            <a:avLst/>
          </a:prstGeom>
          <a:noFill/>
          <a:ln>
            <a:noFill/>
          </a:ln>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419"/>
        <p:cNvGrpSpPr/>
        <p:nvPr/>
      </p:nvGrpSpPr>
      <p:grpSpPr>
        <a:xfrm>
          <a:off x="0" y="0"/>
          <a:ext cx="0" cy="0"/>
          <a:chOff x="0" y="0"/>
          <a:chExt cx="0" cy="0"/>
        </a:xfrm>
      </p:grpSpPr>
      <p:sp>
        <p:nvSpPr>
          <p:cNvPr id="420" name="Google Shape;420;g6bc836f9db_0_363"/>
          <p:cNvSpPr txBox="1">
            <a:spLocks noGrp="1"/>
          </p:cNvSpPr>
          <p:nvPr>
            <p:ph type="title"/>
          </p:nvPr>
        </p:nvSpPr>
        <p:spPr>
          <a:xfrm>
            <a:off x="727650" y="-18150"/>
            <a:ext cx="7688700" cy="535200"/>
          </a:xfrm>
          <a:prstGeom prst="rect">
            <a:avLst/>
          </a:prstGeom>
        </p:spPr>
        <p:txBody>
          <a:bodyPr spcFirstLastPara="1" wrap="square" lIns="93125" tIns="93125" rIns="93125" bIns="93125" anchor="t" anchorCtr="0">
            <a:noAutofit/>
          </a:bodyPr>
          <a:lstStyle/>
          <a:p>
            <a:pPr marL="0" lvl="0" indent="0" algn="ctr" rtl="0">
              <a:spcBef>
                <a:spcPts val="0"/>
              </a:spcBef>
              <a:spcAft>
                <a:spcPts val="0"/>
              </a:spcAft>
              <a:buNone/>
            </a:pPr>
            <a:r>
              <a:rPr lang="en-US" sz="2400">
                <a:latin typeface="Palatino"/>
                <a:ea typeface="Palatino"/>
                <a:cs typeface="Palatino"/>
                <a:sym typeface="Palatino"/>
              </a:rPr>
              <a:t>SPACE Matrix</a:t>
            </a:r>
            <a:endParaRPr sz="2400">
              <a:latin typeface="Palatino"/>
              <a:ea typeface="Palatino"/>
              <a:cs typeface="Palatino"/>
              <a:sym typeface="Palatino"/>
            </a:endParaRPr>
          </a:p>
        </p:txBody>
      </p:sp>
      <p:graphicFrame>
        <p:nvGraphicFramePr>
          <p:cNvPr id="421" name="Google Shape;421;g6bc836f9db_0_363"/>
          <p:cNvGraphicFramePr/>
          <p:nvPr/>
        </p:nvGraphicFramePr>
        <p:xfrm>
          <a:off x="303609" y="606861"/>
          <a:ext cx="8536800" cy="4262870"/>
        </p:xfrm>
        <a:graphic>
          <a:graphicData uri="http://schemas.openxmlformats.org/drawingml/2006/table">
            <a:tbl>
              <a:tblPr bandRow="1">
                <a:noFill/>
                <a:tableStyleId>{FE1A02DA-BEB6-4038-8FA4-D2C8CD06FE4B}</a:tableStyleId>
              </a:tblPr>
              <a:tblGrid>
                <a:gridCol w="2845600">
                  <a:extLst>
                    <a:ext uri="{9D8B030D-6E8A-4147-A177-3AD203B41FA5}">
                      <a16:colId xmlns:a16="http://schemas.microsoft.com/office/drawing/2014/main" val="20000"/>
                    </a:ext>
                  </a:extLst>
                </a:gridCol>
                <a:gridCol w="2845600">
                  <a:extLst>
                    <a:ext uri="{9D8B030D-6E8A-4147-A177-3AD203B41FA5}">
                      <a16:colId xmlns:a16="http://schemas.microsoft.com/office/drawing/2014/main" val="20001"/>
                    </a:ext>
                  </a:extLst>
                </a:gridCol>
                <a:gridCol w="2845600">
                  <a:extLst>
                    <a:ext uri="{9D8B030D-6E8A-4147-A177-3AD203B41FA5}">
                      <a16:colId xmlns:a16="http://schemas.microsoft.com/office/drawing/2014/main" val="20002"/>
                    </a:ext>
                  </a:extLst>
                </a:gridCol>
              </a:tblGrid>
              <a:tr h="273675">
                <a:tc>
                  <a:txBody>
                    <a:bodyPr/>
                    <a:lstStyle/>
                    <a:p>
                      <a:pPr marL="0" marR="0" lvl="0" indent="0" algn="l" rtl="0">
                        <a:lnSpc>
                          <a:spcPct val="100000"/>
                        </a:lnSpc>
                        <a:spcBef>
                          <a:spcPts val="0"/>
                        </a:spcBef>
                        <a:spcAft>
                          <a:spcPts val="0"/>
                        </a:spcAft>
                        <a:buClr>
                          <a:srgbClr val="000000"/>
                        </a:buClr>
                        <a:buSzPts val="1100"/>
                        <a:buFont typeface="Palatino"/>
                        <a:buNone/>
                      </a:pPr>
                      <a:endParaRPr sz="1200" b="1" u="none" strike="noStrike" cap="none">
                        <a:solidFill>
                          <a:srgbClr val="000000"/>
                        </a:solidFill>
                      </a:endParaRPr>
                    </a:p>
                  </a:txBody>
                  <a:tcPr marL="35725" marR="35725" marT="26800" marB="268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100"/>
                        <a:buFont typeface="Palatino"/>
                        <a:buNone/>
                      </a:pPr>
                      <a:r>
                        <a:rPr lang="en-US" sz="1200" b="1" u="none" strike="noStrike" cap="none">
                          <a:solidFill>
                            <a:srgbClr val="000000"/>
                          </a:solidFill>
                        </a:rPr>
                        <a:t>Internal strategic position</a:t>
                      </a:r>
                      <a:endParaRPr sz="1200" b="1" u="none" strike="noStrike" cap="none">
                        <a:solidFill>
                          <a:srgbClr val="000000"/>
                        </a:solidFill>
                      </a:endParaRPr>
                    </a:p>
                  </a:txBody>
                  <a:tcPr marL="35725" marR="35725" marT="26800" marB="268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100"/>
                        <a:buFont typeface="Palatino"/>
                        <a:buNone/>
                      </a:pPr>
                      <a:r>
                        <a:rPr lang="en-US" sz="1200" b="1" u="none" strike="noStrike" cap="none">
                          <a:solidFill>
                            <a:srgbClr val="000000"/>
                          </a:solidFill>
                        </a:rPr>
                        <a:t>External strategic position</a:t>
                      </a:r>
                      <a:endParaRPr sz="1200" b="1" u="none" strike="noStrike" cap="none">
                        <a:solidFill>
                          <a:srgbClr val="000000"/>
                        </a:solidFill>
                      </a:endParaRPr>
                    </a:p>
                  </a:txBody>
                  <a:tcPr marL="35725" marR="35725" marT="26800" marB="268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0"/>
                  </a:ext>
                </a:extLst>
              </a:tr>
              <a:tr h="384600">
                <a:tc>
                  <a:txBody>
                    <a:bodyPr/>
                    <a:lstStyle/>
                    <a:p>
                      <a:pPr marL="0" marR="0" lvl="0" indent="0" algn="l" rtl="0">
                        <a:lnSpc>
                          <a:spcPct val="100000"/>
                        </a:lnSpc>
                        <a:spcBef>
                          <a:spcPts val="0"/>
                        </a:spcBef>
                        <a:spcAft>
                          <a:spcPts val="0"/>
                        </a:spcAft>
                        <a:buClr>
                          <a:srgbClr val="000000"/>
                        </a:buClr>
                        <a:buSzPts val="1100"/>
                        <a:buFont typeface="Palatino"/>
                        <a:buNone/>
                      </a:pPr>
                      <a:r>
                        <a:rPr lang="en-US" sz="1200" b="1" u="none" strike="noStrike" cap="none">
                          <a:solidFill>
                            <a:srgbClr val="000000"/>
                          </a:solidFill>
                        </a:rPr>
                        <a:t>Y-axis</a:t>
                      </a:r>
                      <a:endParaRPr sz="1200" b="1" u="none" strike="noStrike" cap="none">
                        <a:solidFill>
                          <a:srgbClr val="000000"/>
                        </a:solidFill>
                      </a:endParaRPr>
                    </a:p>
                  </a:txBody>
                  <a:tcPr marL="35725" marR="35725" marT="26800" marB="268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EFEFEF"/>
                    </a:solidFill>
                  </a:tcPr>
                </a:tc>
                <a:tc>
                  <a:txBody>
                    <a:bodyPr/>
                    <a:lstStyle/>
                    <a:p>
                      <a:pPr marL="0" marR="0" lvl="0" indent="0" algn="l" rtl="0">
                        <a:lnSpc>
                          <a:spcPct val="100000"/>
                        </a:lnSpc>
                        <a:spcBef>
                          <a:spcPts val="0"/>
                        </a:spcBef>
                        <a:spcAft>
                          <a:spcPts val="0"/>
                        </a:spcAft>
                        <a:buClr>
                          <a:srgbClr val="000000"/>
                        </a:buClr>
                        <a:buSzPts val="1100"/>
                        <a:buFont typeface="Palatino"/>
                        <a:buNone/>
                      </a:pPr>
                      <a:r>
                        <a:rPr lang="en-US" sz="1200" b="1" u="none" strike="noStrike" cap="none">
                          <a:solidFill>
                            <a:srgbClr val="000000"/>
                          </a:solidFill>
                        </a:rPr>
                        <a:t>Financial Strength (FS)</a:t>
                      </a:r>
                      <a:br>
                        <a:rPr lang="en-US" sz="1200" b="1" u="none" strike="noStrike" cap="none">
                          <a:solidFill>
                            <a:srgbClr val="000000"/>
                          </a:solidFill>
                        </a:rPr>
                      </a:br>
                      <a:r>
                        <a:rPr lang="en-US" sz="1200" b="1" u="none" strike="noStrike" cap="none">
                          <a:solidFill>
                            <a:srgbClr val="000000"/>
                          </a:solidFill>
                        </a:rPr>
                        <a:t>(score: +6 best, +1 worst)</a:t>
                      </a:r>
                      <a:endParaRPr sz="1200" b="1" u="none" strike="noStrike" cap="none">
                        <a:solidFill>
                          <a:srgbClr val="000000"/>
                        </a:solidFill>
                      </a:endParaRPr>
                    </a:p>
                  </a:txBody>
                  <a:tcPr marL="35725" marR="35725" marT="26800" marB="268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EFEFEF"/>
                    </a:solidFill>
                  </a:tcPr>
                </a:tc>
                <a:tc>
                  <a:txBody>
                    <a:bodyPr/>
                    <a:lstStyle/>
                    <a:p>
                      <a:pPr marL="0" marR="0" lvl="0" indent="0" algn="l" rtl="0">
                        <a:lnSpc>
                          <a:spcPct val="100000"/>
                        </a:lnSpc>
                        <a:spcBef>
                          <a:spcPts val="0"/>
                        </a:spcBef>
                        <a:spcAft>
                          <a:spcPts val="0"/>
                        </a:spcAft>
                        <a:buClr>
                          <a:srgbClr val="000000"/>
                        </a:buClr>
                        <a:buSzPts val="1100"/>
                        <a:buFont typeface="Palatino"/>
                        <a:buNone/>
                      </a:pPr>
                      <a:r>
                        <a:rPr lang="en-US" sz="1200" b="1" u="none" strike="noStrike" cap="none">
                          <a:solidFill>
                            <a:srgbClr val="000000"/>
                          </a:solidFill>
                        </a:rPr>
                        <a:t>Environmental Stability (ES)</a:t>
                      </a:r>
                      <a:br>
                        <a:rPr lang="en-US" sz="1200" b="1" u="none" strike="noStrike" cap="none">
                          <a:solidFill>
                            <a:srgbClr val="000000"/>
                          </a:solidFill>
                        </a:rPr>
                      </a:br>
                      <a:r>
                        <a:rPr lang="en-US" sz="1200" b="1" u="none" strike="noStrike" cap="none">
                          <a:solidFill>
                            <a:srgbClr val="000000"/>
                          </a:solidFill>
                        </a:rPr>
                        <a:t>(score: -1 best, -6 worst)</a:t>
                      </a:r>
                      <a:endParaRPr sz="1200" b="1" u="none" strike="noStrike" cap="none">
                        <a:solidFill>
                          <a:srgbClr val="000000"/>
                        </a:solidFill>
                      </a:endParaRPr>
                    </a:p>
                  </a:txBody>
                  <a:tcPr marL="35725" marR="35725" marT="26800" marB="268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EFEFEF"/>
                    </a:solidFill>
                  </a:tcPr>
                </a:tc>
                <a:extLst>
                  <a:ext uri="{0D108BD9-81ED-4DB2-BD59-A6C34878D82A}">
                    <a16:rowId xmlns:a16="http://schemas.microsoft.com/office/drawing/2014/main" val="10001"/>
                  </a:ext>
                </a:extLst>
              </a:tr>
              <a:tr h="1106375">
                <a:tc>
                  <a:txBody>
                    <a:bodyPr/>
                    <a:lstStyle/>
                    <a:p>
                      <a:pPr marL="0" marR="0" lvl="0" indent="0" algn="l" rtl="0">
                        <a:lnSpc>
                          <a:spcPct val="100000"/>
                        </a:lnSpc>
                        <a:spcBef>
                          <a:spcPts val="0"/>
                        </a:spcBef>
                        <a:spcAft>
                          <a:spcPts val="0"/>
                        </a:spcAft>
                        <a:buClr>
                          <a:srgbClr val="000000"/>
                        </a:buClr>
                        <a:buSzPts val="1100"/>
                        <a:buFont typeface="Palatino"/>
                        <a:buNone/>
                      </a:pPr>
                      <a:r>
                        <a:rPr lang="en-US" sz="1200" u="none" strike="noStrike" cap="none">
                          <a:solidFill>
                            <a:srgbClr val="000000"/>
                          </a:solidFill>
                        </a:rPr>
                        <a:t>Total y-axis score: 5.4 -</a:t>
                      </a:r>
                      <a:r>
                        <a:rPr lang="en-US" sz="1200">
                          <a:solidFill>
                            <a:srgbClr val="000000"/>
                          </a:solidFill>
                        </a:rPr>
                        <a:t> </a:t>
                      </a:r>
                      <a:r>
                        <a:rPr lang="en-US" sz="1200" u="none" strike="noStrike" cap="none">
                          <a:solidFill>
                            <a:srgbClr val="000000"/>
                          </a:solidFill>
                        </a:rPr>
                        <a:t>2.8 = </a:t>
                      </a:r>
                      <a:r>
                        <a:rPr lang="en-US" sz="1200">
                          <a:solidFill>
                            <a:srgbClr val="000000"/>
                          </a:solidFill>
                        </a:rPr>
                        <a:t>2.8</a:t>
                      </a:r>
                      <a:br>
                        <a:rPr lang="en-US" sz="1200" u="none" strike="noStrike" cap="none">
                          <a:solidFill>
                            <a:srgbClr val="000000"/>
                          </a:solidFill>
                        </a:rPr>
                      </a:br>
                      <a:endParaRPr sz="1200" u="none" strike="noStrike" cap="none">
                        <a:solidFill>
                          <a:srgbClr val="000000"/>
                        </a:solidFill>
                      </a:endParaRPr>
                    </a:p>
                  </a:txBody>
                  <a:tcPr marL="35725" marR="35725" marT="26800" marB="268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100"/>
                        <a:buFont typeface="Palatino"/>
                        <a:buNone/>
                      </a:pPr>
                      <a:r>
                        <a:rPr lang="en-US" sz="1200">
                          <a:solidFill>
                            <a:srgbClr val="000000"/>
                          </a:solidFill>
                        </a:rPr>
                        <a:t>5 </a:t>
                      </a:r>
                      <a:r>
                        <a:rPr lang="en-US" sz="1200" u="none" strike="noStrike" cap="none">
                          <a:solidFill>
                            <a:srgbClr val="000000"/>
                          </a:solidFill>
                        </a:rPr>
                        <a:t>: </a:t>
                      </a:r>
                      <a:r>
                        <a:rPr lang="en-US" sz="1200">
                          <a:solidFill>
                            <a:srgbClr val="000000"/>
                          </a:solidFill>
                        </a:rPr>
                        <a:t>Return on Investment</a:t>
                      </a:r>
                      <a:br>
                        <a:rPr lang="en-US" sz="1200" u="none" strike="noStrike" cap="none">
                          <a:solidFill>
                            <a:srgbClr val="000000"/>
                          </a:solidFill>
                        </a:rPr>
                      </a:br>
                      <a:r>
                        <a:rPr lang="en-US" sz="1200" u="none" strike="noStrike" cap="none">
                          <a:solidFill>
                            <a:srgbClr val="000000"/>
                          </a:solidFill>
                        </a:rPr>
                        <a:t>6 : </a:t>
                      </a:r>
                      <a:r>
                        <a:rPr lang="en-US" sz="1200">
                          <a:solidFill>
                            <a:srgbClr val="000000"/>
                          </a:solidFill>
                        </a:rPr>
                        <a:t>Net Income</a:t>
                      </a:r>
                      <a:br>
                        <a:rPr lang="en-US" sz="1200" u="none" strike="noStrike" cap="none">
                          <a:solidFill>
                            <a:srgbClr val="000000"/>
                          </a:solidFill>
                        </a:rPr>
                      </a:br>
                      <a:r>
                        <a:rPr lang="en-US" sz="1200" u="none" strike="noStrike" cap="none">
                          <a:solidFill>
                            <a:srgbClr val="000000"/>
                          </a:solidFill>
                        </a:rPr>
                        <a:t>4 : </a:t>
                      </a:r>
                      <a:r>
                        <a:rPr lang="en-US" sz="1200">
                          <a:solidFill>
                            <a:srgbClr val="000000"/>
                          </a:solidFill>
                        </a:rPr>
                        <a:t>Price Earning Ratio</a:t>
                      </a:r>
                      <a:br>
                        <a:rPr lang="en-US" sz="1200" u="none" strike="noStrike" cap="none">
                          <a:solidFill>
                            <a:srgbClr val="000000"/>
                          </a:solidFill>
                        </a:rPr>
                      </a:br>
                      <a:r>
                        <a:rPr lang="en-US" sz="1200" u="none" strike="noStrike" cap="none">
                          <a:solidFill>
                            <a:srgbClr val="000000"/>
                          </a:solidFill>
                        </a:rPr>
                        <a:t>6 : </a:t>
                      </a:r>
                      <a:r>
                        <a:rPr lang="en-US" sz="1200">
                          <a:solidFill>
                            <a:srgbClr val="000000"/>
                          </a:solidFill>
                        </a:rPr>
                        <a:t>Working Capital</a:t>
                      </a:r>
                      <a:br>
                        <a:rPr lang="en-US" sz="1200" u="none" strike="noStrike" cap="none">
                          <a:solidFill>
                            <a:srgbClr val="000000"/>
                          </a:solidFill>
                        </a:rPr>
                      </a:br>
                      <a:r>
                        <a:rPr lang="en-US" sz="1200" u="none" strike="noStrike" cap="none">
                          <a:solidFill>
                            <a:srgbClr val="000000"/>
                          </a:solidFill>
                        </a:rPr>
                        <a:t>6 : </a:t>
                      </a:r>
                      <a:r>
                        <a:rPr lang="en-US" sz="1200">
                          <a:solidFill>
                            <a:srgbClr val="000000"/>
                          </a:solidFill>
                        </a:rPr>
                        <a:t>Cash Flow</a:t>
                      </a:r>
                      <a:br>
                        <a:rPr lang="en-US" sz="1200" u="none" strike="noStrike" cap="none">
                          <a:solidFill>
                            <a:srgbClr val="000000"/>
                          </a:solidFill>
                        </a:rPr>
                      </a:br>
                      <a:r>
                        <a:rPr lang="en-US" sz="1200" b="1" u="sng" strike="noStrike" cap="none">
                          <a:solidFill>
                            <a:srgbClr val="000000"/>
                          </a:solidFill>
                        </a:rPr>
                        <a:t>Average: 5.4 </a:t>
                      </a:r>
                      <a:br>
                        <a:rPr lang="en-US" sz="1200" u="none" strike="noStrike" cap="none">
                          <a:solidFill>
                            <a:srgbClr val="000000"/>
                          </a:solidFill>
                        </a:rPr>
                      </a:br>
                      <a:endParaRPr sz="1200" u="none" strike="noStrike" cap="none">
                        <a:solidFill>
                          <a:srgbClr val="000000"/>
                        </a:solidFill>
                      </a:endParaRPr>
                    </a:p>
                  </a:txBody>
                  <a:tcPr marL="35725" marR="35725" marT="26800" marB="268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100"/>
                        <a:buFont typeface="Palatino"/>
                        <a:buNone/>
                      </a:pPr>
                      <a:r>
                        <a:rPr lang="en-US" sz="1200">
                          <a:solidFill>
                            <a:srgbClr val="000000"/>
                          </a:solidFill>
                        </a:rPr>
                        <a:t>-3 </a:t>
                      </a:r>
                      <a:r>
                        <a:rPr lang="en-US" sz="1200" u="none" strike="noStrike" cap="none">
                          <a:solidFill>
                            <a:srgbClr val="000000"/>
                          </a:solidFill>
                        </a:rPr>
                        <a:t>: </a:t>
                      </a:r>
                      <a:r>
                        <a:rPr lang="en-US" sz="1200">
                          <a:solidFill>
                            <a:srgbClr val="000000"/>
                          </a:solidFill>
                        </a:rPr>
                        <a:t>Competitive Pressure</a:t>
                      </a:r>
                      <a:br>
                        <a:rPr lang="en-US" sz="1200" u="none" strike="noStrike" cap="none">
                          <a:solidFill>
                            <a:srgbClr val="000000"/>
                          </a:solidFill>
                        </a:rPr>
                      </a:br>
                      <a:r>
                        <a:rPr lang="en-US" sz="1200" u="none" strike="noStrike" cap="none">
                          <a:solidFill>
                            <a:srgbClr val="000000"/>
                          </a:solidFill>
                        </a:rPr>
                        <a:t>-3 : Inflation rate </a:t>
                      </a:r>
                      <a:br>
                        <a:rPr lang="en-US" sz="1200" u="none" strike="noStrike" cap="none">
                          <a:solidFill>
                            <a:srgbClr val="000000"/>
                          </a:solidFill>
                        </a:rPr>
                      </a:br>
                      <a:r>
                        <a:rPr lang="en-US" sz="1200" u="none" strike="noStrike" cap="none">
                          <a:solidFill>
                            <a:srgbClr val="000000"/>
                          </a:solidFill>
                        </a:rPr>
                        <a:t>-1 : Rapid technology change </a:t>
                      </a:r>
                      <a:br>
                        <a:rPr lang="en-US" sz="1200" u="none" strike="noStrike" cap="none">
                          <a:solidFill>
                            <a:srgbClr val="000000"/>
                          </a:solidFill>
                        </a:rPr>
                      </a:br>
                      <a:r>
                        <a:rPr lang="en-US" sz="1200" u="none" strike="noStrike" cap="none">
                          <a:solidFill>
                            <a:srgbClr val="000000"/>
                          </a:solidFill>
                        </a:rPr>
                        <a:t>-2 : </a:t>
                      </a:r>
                      <a:r>
                        <a:rPr lang="en-US" sz="1200">
                          <a:solidFill>
                            <a:srgbClr val="000000"/>
                          </a:solidFill>
                        </a:rPr>
                        <a:t>Price Range of Competing Service</a:t>
                      </a:r>
                      <a:br>
                        <a:rPr lang="en-US" sz="1200" u="none" strike="noStrike" cap="none">
                          <a:solidFill>
                            <a:srgbClr val="000000"/>
                          </a:solidFill>
                        </a:rPr>
                      </a:br>
                      <a:r>
                        <a:rPr lang="en-US" sz="1200" u="none" strike="noStrike" cap="none">
                          <a:solidFill>
                            <a:srgbClr val="000000"/>
                          </a:solidFill>
                        </a:rPr>
                        <a:t>-5 : </a:t>
                      </a:r>
                      <a:r>
                        <a:rPr lang="en-US" sz="1200">
                          <a:solidFill>
                            <a:srgbClr val="000000"/>
                          </a:solidFill>
                        </a:rPr>
                        <a:t>Demand Variability</a:t>
                      </a:r>
                      <a:br>
                        <a:rPr lang="en-US" sz="1200" u="none" strike="noStrike" cap="none">
                          <a:solidFill>
                            <a:srgbClr val="000000"/>
                          </a:solidFill>
                        </a:rPr>
                      </a:br>
                      <a:r>
                        <a:rPr lang="en-US" sz="1200" b="1" u="sng" strike="noStrike" cap="none">
                          <a:solidFill>
                            <a:srgbClr val="000000"/>
                          </a:solidFill>
                        </a:rPr>
                        <a:t>Average: -2.8</a:t>
                      </a:r>
                      <a:endParaRPr sz="1200" b="1" u="sng" strike="noStrike" cap="none">
                        <a:solidFill>
                          <a:srgbClr val="000000"/>
                        </a:solidFill>
                      </a:endParaRPr>
                    </a:p>
                  </a:txBody>
                  <a:tcPr marL="35725" marR="35725" marT="26800" marB="268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2"/>
                  </a:ext>
                </a:extLst>
              </a:tr>
              <a:tr h="300075">
                <a:tc>
                  <a:txBody>
                    <a:bodyPr/>
                    <a:lstStyle/>
                    <a:p>
                      <a:pPr marL="0" marR="0" lvl="0" indent="0" algn="l" rtl="0">
                        <a:lnSpc>
                          <a:spcPct val="100000"/>
                        </a:lnSpc>
                        <a:spcBef>
                          <a:spcPts val="0"/>
                        </a:spcBef>
                        <a:spcAft>
                          <a:spcPts val="0"/>
                        </a:spcAft>
                        <a:buNone/>
                      </a:pPr>
                      <a:endParaRPr sz="1200" b="1" u="none" strike="noStrike" cap="none">
                        <a:solidFill>
                          <a:srgbClr val="000000"/>
                        </a:solidFill>
                      </a:endParaRPr>
                    </a:p>
                  </a:txBody>
                  <a:tcPr marL="35725" marR="35725" marT="26800" marB="268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FFFFF"/>
                    </a:solidFill>
                  </a:tcPr>
                </a:tc>
                <a:tc>
                  <a:txBody>
                    <a:bodyPr/>
                    <a:lstStyle/>
                    <a:p>
                      <a:pPr marL="0" marR="0" lvl="0" indent="0" algn="l" rtl="0">
                        <a:lnSpc>
                          <a:spcPct val="100000"/>
                        </a:lnSpc>
                        <a:spcBef>
                          <a:spcPts val="0"/>
                        </a:spcBef>
                        <a:spcAft>
                          <a:spcPts val="0"/>
                        </a:spcAft>
                        <a:buClr>
                          <a:srgbClr val="000000"/>
                        </a:buClr>
                        <a:buSzPts val="1100"/>
                        <a:buFont typeface="Palatino"/>
                        <a:buNone/>
                      </a:pPr>
                      <a:r>
                        <a:rPr lang="en-US" sz="1200" b="1" u="none" strike="noStrike" cap="none">
                          <a:solidFill>
                            <a:srgbClr val="000000"/>
                          </a:solidFill>
                        </a:rPr>
                        <a:t>Internal strategic position</a:t>
                      </a:r>
                      <a:endParaRPr sz="1200" b="1" u="none" strike="noStrike" cap="none">
                        <a:solidFill>
                          <a:srgbClr val="000000"/>
                        </a:solidFill>
                      </a:endParaRPr>
                    </a:p>
                  </a:txBody>
                  <a:tcPr marL="35725" marR="35725" marT="26800" marB="268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100"/>
                        <a:buFont typeface="Palatino"/>
                        <a:buNone/>
                      </a:pPr>
                      <a:r>
                        <a:rPr lang="en-US" sz="1200" b="1" u="none" strike="noStrike" cap="none">
                          <a:solidFill>
                            <a:srgbClr val="000000"/>
                          </a:solidFill>
                        </a:rPr>
                        <a:t>External strategic position</a:t>
                      </a:r>
                      <a:endParaRPr sz="1200" b="1" u="none" strike="noStrike" cap="none">
                        <a:solidFill>
                          <a:srgbClr val="000000"/>
                        </a:solidFill>
                      </a:endParaRPr>
                    </a:p>
                  </a:txBody>
                  <a:tcPr marL="35725" marR="35725" marT="26800" marB="268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3"/>
                  </a:ext>
                </a:extLst>
              </a:tr>
              <a:tr h="384600">
                <a:tc>
                  <a:txBody>
                    <a:bodyPr/>
                    <a:lstStyle/>
                    <a:p>
                      <a:pPr marL="0" marR="0" lvl="0" indent="0" algn="l" rtl="0">
                        <a:lnSpc>
                          <a:spcPct val="100000"/>
                        </a:lnSpc>
                        <a:spcBef>
                          <a:spcPts val="0"/>
                        </a:spcBef>
                        <a:spcAft>
                          <a:spcPts val="0"/>
                        </a:spcAft>
                        <a:buClr>
                          <a:srgbClr val="000000"/>
                        </a:buClr>
                        <a:buSzPts val="1100"/>
                        <a:buFont typeface="Palatino"/>
                        <a:buNone/>
                      </a:pPr>
                      <a:r>
                        <a:rPr lang="en-US" sz="1200" b="1" u="none" strike="noStrike" cap="none">
                          <a:solidFill>
                            <a:srgbClr val="000000"/>
                          </a:solidFill>
                        </a:rPr>
                        <a:t>X-axis</a:t>
                      </a:r>
                      <a:endParaRPr sz="1200" b="1" u="none" strike="noStrike" cap="none">
                        <a:solidFill>
                          <a:srgbClr val="000000"/>
                        </a:solidFill>
                      </a:endParaRPr>
                    </a:p>
                  </a:txBody>
                  <a:tcPr marL="35725" marR="35725" marT="26800" marB="268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EFEFEF"/>
                    </a:solidFill>
                  </a:tcPr>
                </a:tc>
                <a:tc>
                  <a:txBody>
                    <a:bodyPr/>
                    <a:lstStyle/>
                    <a:p>
                      <a:pPr marL="0" marR="0" lvl="0" indent="0" algn="l" rtl="0">
                        <a:lnSpc>
                          <a:spcPct val="100000"/>
                        </a:lnSpc>
                        <a:spcBef>
                          <a:spcPts val="0"/>
                        </a:spcBef>
                        <a:spcAft>
                          <a:spcPts val="0"/>
                        </a:spcAft>
                        <a:buClr>
                          <a:srgbClr val="000000"/>
                        </a:buClr>
                        <a:buSzPts val="1100"/>
                        <a:buFont typeface="Palatino"/>
                        <a:buNone/>
                      </a:pPr>
                      <a:r>
                        <a:rPr lang="en-US" sz="1200" b="1" u="none" strike="noStrike" cap="none">
                          <a:solidFill>
                            <a:srgbClr val="000000"/>
                          </a:solidFill>
                        </a:rPr>
                        <a:t>Competitive Advantage (CA)</a:t>
                      </a:r>
                      <a:br>
                        <a:rPr lang="en-US" sz="1200" b="1" u="none" strike="noStrike" cap="none">
                          <a:solidFill>
                            <a:srgbClr val="000000"/>
                          </a:solidFill>
                        </a:rPr>
                      </a:br>
                      <a:r>
                        <a:rPr lang="en-US" sz="1200" b="1" u="none" strike="noStrike" cap="none">
                          <a:solidFill>
                            <a:srgbClr val="000000"/>
                          </a:solidFill>
                        </a:rPr>
                        <a:t>(score: -1 best, -6 worst)</a:t>
                      </a:r>
                      <a:endParaRPr sz="1200" b="1" u="none" strike="noStrike" cap="none">
                        <a:solidFill>
                          <a:srgbClr val="000000"/>
                        </a:solidFill>
                      </a:endParaRPr>
                    </a:p>
                  </a:txBody>
                  <a:tcPr marL="35725" marR="35725" marT="26800" marB="268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EFEFEF"/>
                    </a:solidFill>
                  </a:tcPr>
                </a:tc>
                <a:tc>
                  <a:txBody>
                    <a:bodyPr/>
                    <a:lstStyle/>
                    <a:p>
                      <a:pPr marL="0" marR="0" lvl="0" indent="0" algn="l" rtl="0">
                        <a:lnSpc>
                          <a:spcPct val="100000"/>
                        </a:lnSpc>
                        <a:spcBef>
                          <a:spcPts val="0"/>
                        </a:spcBef>
                        <a:spcAft>
                          <a:spcPts val="0"/>
                        </a:spcAft>
                        <a:buClr>
                          <a:srgbClr val="000000"/>
                        </a:buClr>
                        <a:buSzPts val="1100"/>
                        <a:buFont typeface="Palatino"/>
                        <a:buNone/>
                      </a:pPr>
                      <a:r>
                        <a:rPr lang="en-US" sz="1200" b="1" u="none" strike="noStrike" cap="none">
                          <a:solidFill>
                            <a:srgbClr val="000000"/>
                          </a:solidFill>
                        </a:rPr>
                        <a:t>Industry Strength (IS)</a:t>
                      </a:r>
                      <a:br>
                        <a:rPr lang="en-US" sz="1200" b="1" u="none" strike="noStrike" cap="none">
                          <a:solidFill>
                            <a:srgbClr val="000000"/>
                          </a:solidFill>
                        </a:rPr>
                      </a:br>
                      <a:r>
                        <a:rPr lang="en-US" sz="1200" b="1" u="none" strike="noStrike" cap="none">
                          <a:solidFill>
                            <a:srgbClr val="000000"/>
                          </a:solidFill>
                        </a:rPr>
                        <a:t>(score: +6 best, +1 worst)</a:t>
                      </a:r>
                      <a:endParaRPr sz="1200" b="1" u="none" strike="noStrike" cap="none">
                        <a:solidFill>
                          <a:srgbClr val="000000"/>
                        </a:solidFill>
                      </a:endParaRPr>
                    </a:p>
                  </a:txBody>
                  <a:tcPr marL="35725" marR="35725" marT="26800" marB="268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EFEFEF"/>
                    </a:solidFill>
                  </a:tcPr>
                </a:tc>
                <a:extLst>
                  <a:ext uri="{0D108BD9-81ED-4DB2-BD59-A6C34878D82A}">
                    <a16:rowId xmlns:a16="http://schemas.microsoft.com/office/drawing/2014/main" val="10004"/>
                  </a:ext>
                </a:extLst>
              </a:tr>
              <a:tr h="1106375">
                <a:tc>
                  <a:txBody>
                    <a:bodyPr/>
                    <a:lstStyle/>
                    <a:p>
                      <a:pPr marL="0" marR="0" lvl="0" indent="0" algn="l" rtl="0">
                        <a:lnSpc>
                          <a:spcPct val="100000"/>
                        </a:lnSpc>
                        <a:spcBef>
                          <a:spcPts val="0"/>
                        </a:spcBef>
                        <a:spcAft>
                          <a:spcPts val="0"/>
                        </a:spcAft>
                        <a:buClr>
                          <a:srgbClr val="000000"/>
                        </a:buClr>
                        <a:buSzPts val="1100"/>
                        <a:buFont typeface="Palatino"/>
                        <a:buNone/>
                      </a:pPr>
                      <a:r>
                        <a:rPr lang="en-US" sz="1200" u="none" strike="noStrike" cap="none">
                          <a:solidFill>
                            <a:srgbClr val="000000"/>
                          </a:solidFill>
                        </a:rPr>
                        <a:t>Total x-axis score</a:t>
                      </a:r>
                      <a:r>
                        <a:rPr lang="en-US" sz="1200">
                          <a:solidFill>
                            <a:srgbClr val="000000"/>
                          </a:solidFill>
                        </a:rPr>
                        <a:t>: -1.6 + 5.2 = 3.6</a:t>
                      </a:r>
                      <a:endParaRPr sz="1200" u="none" strike="noStrike" cap="none">
                        <a:solidFill>
                          <a:srgbClr val="000000"/>
                        </a:solidFill>
                      </a:endParaRPr>
                    </a:p>
                  </a:txBody>
                  <a:tcPr marL="35725" marR="35725" marT="26800" marB="268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100"/>
                        <a:buFont typeface="Palatino"/>
                        <a:buNone/>
                      </a:pPr>
                      <a:r>
                        <a:rPr lang="en-US" sz="1200">
                          <a:solidFill>
                            <a:srgbClr val="000000"/>
                          </a:solidFill>
                        </a:rPr>
                        <a:t>-1 </a:t>
                      </a:r>
                      <a:r>
                        <a:rPr lang="en-US" sz="1200" u="none" strike="noStrike" cap="none">
                          <a:solidFill>
                            <a:srgbClr val="000000"/>
                          </a:solidFill>
                        </a:rPr>
                        <a:t>: Market share</a:t>
                      </a:r>
                      <a:br>
                        <a:rPr lang="en-US" sz="1200" u="none" strike="noStrike" cap="none">
                          <a:solidFill>
                            <a:srgbClr val="000000"/>
                          </a:solidFill>
                        </a:rPr>
                      </a:br>
                      <a:r>
                        <a:rPr lang="en-US" sz="1200" u="none" strike="noStrike" cap="none">
                          <a:solidFill>
                            <a:srgbClr val="000000"/>
                          </a:solidFill>
                        </a:rPr>
                        <a:t>-2 : New product development </a:t>
                      </a:r>
                      <a:br>
                        <a:rPr lang="en-US" sz="1200" u="none" strike="noStrike" cap="none">
                          <a:solidFill>
                            <a:srgbClr val="000000"/>
                          </a:solidFill>
                        </a:rPr>
                      </a:br>
                      <a:r>
                        <a:rPr lang="en-US" sz="1200" u="none" strike="noStrike" cap="none">
                          <a:solidFill>
                            <a:srgbClr val="000000"/>
                          </a:solidFill>
                        </a:rPr>
                        <a:t>-2 : </a:t>
                      </a:r>
                      <a:r>
                        <a:rPr lang="en-US" sz="1200">
                          <a:solidFill>
                            <a:srgbClr val="000000"/>
                          </a:solidFill>
                        </a:rPr>
                        <a:t>Customer Loyalty</a:t>
                      </a:r>
                      <a:br>
                        <a:rPr lang="en-US" sz="1200" u="none" strike="noStrike" cap="none">
                          <a:solidFill>
                            <a:srgbClr val="000000"/>
                          </a:solidFill>
                        </a:rPr>
                      </a:br>
                      <a:r>
                        <a:rPr lang="en-US" sz="1200" u="none" strike="noStrike" cap="none">
                          <a:solidFill>
                            <a:srgbClr val="000000"/>
                          </a:solidFill>
                        </a:rPr>
                        <a:t>-1 : </a:t>
                      </a:r>
                      <a:r>
                        <a:rPr lang="en-US" sz="1200">
                          <a:solidFill>
                            <a:srgbClr val="000000"/>
                          </a:solidFill>
                        </a:rPr>
                        <a:t>Competition’s Capacity</a:t>
                      </a:r>
                      <a:br>
                        <a:rPr lang="en-US" sz="1200" u="none" strike="noStrike" cap="none">
                          <a:solidFill>
                            <a:srgbClr val="000000"/>
                          </a:solidFill>
                        </a:rPr>
                      </a:br>
                      <a:r>
                        <a:rPr lang="en-US" sz="1200" u="none" strike="noStrike" cap="none">
                          <a:solidFill>
                            <a:srgbClr val="000000"/>
                          </a:solidFill>
                        </a:rPr>
                        <a:t>-2 : </a:t>
                      </a:r>
                      <a:r>
                        <a:rPr lang="en-US" sz="1200">
                          <a:solidFill>
                            <a:srgbClr val="000000"/>
                          </a:solidFill>
                        </a:rPr>
                        <a:t>Control over Suppliers and Distributors</a:t>
                      </a:r>
                      <a:r>
                        <a:rPr lang="en-US" sz="1200" u="none" strike="noStrike" cap="none">
                          <a:solidFill>
                            <a:srgbClr val="000000"/>
                          </a:solidFill>
                        </a:rPr>
                        <a:t> </a:t>
                      </a:r>
                      <a:br>
                        <a:rPr lang="en-US" sz="1200" u="none" strike="noStrike" cap="none">
                          <a:solidFill>
                            <a:srgbClr val="000000"/>
                          </a:solidFill>
                        </a:rPr>
                      </a:br>
                      <a:r>
                        <a:rPr lang="en-US" sz="1200" b="1" u="sng" strike="noStrike" cap="none">
                          <a:solidFill>
                            <a:srgbClr val="000000"/>
                          </a:solidFill>
                        </a:rPr>
                        <a:t>Average: -1.6 </a:t>
                      </a:r>
                      <a:br>
                        <a:rPr lang="en-US" sz="1200" u="none" strike="noStrike" cap="none">
                          <a:solidFill>
                            <a:srgbClr val="000000"/>
                          </a:solidFill>
                        </a:rPr>
                      </a:br>
                      <a:endParaRPr sz="1200" u="none" strike="noStrike" cap="none">
                        <a:solidFill>
                          <a:srgbClr val="000000"/>
                        </a:solidFill>
                      </a:endParaRPr>
                    </a:p>
                  </a:txBody>
                  <a:tcPr marL="35725" marR="35725" marT="26800" marB="268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100"/>
                        <a:buFont typeface="Palatino"/>
                        <a:buNone/>
                      </a:pPr>
                      <a:r>
                        <a:rPr lang="en-US" sz="1200">
                          <a:solidFill>
                            <a:srgbClr val="000000"/>
                          </a:solidFill>
                        </a:rPr>
                        <a:t>5 </a:t>
                      </a:r>
                      <a:r>
                        <a:rPr lang="en-US" sz="1200" u="none" strike="noStrike" cap="none">
                          <a:solidFill>
                            <a:srgbClr val="000000"/>
                          </a:solidFill>
                        </a:rPr>
                        <a:t>: Growth potential </a:t>
                      </a:r>
                      <a:br>
                        <a:rPr lang="en-US" sz="1200" u="none" strike="noStrike" cap="none">
                          <a:solidFill>
                            <a:srgbClr val="000000"/>
                          </a:solidFill>
                        </a:rPr>
                      </a:br>
                      <a:r>
                        <a:rPr lang="en-US" sz="1200" u="none" strike="noStrike" cap="none">
                          <a:solidFill>
                            <a:srgbClr val="000000"/>
                          </a:solidFill>
                        </a:rPr>
                        <a:t>5 : </a:t>
                      </a:r>
                      <a:r>
                        <a:rPr lang="en-US" sz="1200">
                          <a:solidFill>
                            <a:srgbClr val="000000"/>
                          </a:solidFill>
                        </a:rPr>
                        <a:t>Financial Stability</a:t>
                      </a:r>
                      <a:br>
                        <a:rPr lang="en-US" sz="1200" u="none" strike="noStrike" cap="none">
                          <a:solidFill>
                            <a:srgbClr val="000000"/>
                          </a:solidFill>
                        </a:rPr>
                      </a:br>
                      <a:r>
                        <a:rPr lang="en-US" sz="1200" u="none" strike="noStrike" cap="none">
                          <a:solidFill>
                            <a:srgbClr val="000000"/>
                          </a:solidFill>
                        </a:rPr>
                        <a:t>5 : </a:t>
                      </a:r>
                      <a:r>
                        <a:rPr lang="en-US" sz="1200">
                          <a:solidFill>
                            <a:srgbClr val="000000"/>
                          </a:solidFill>
                        </a:rPr>
                        <a:t>Ease of Entry into Market</a:t>
                      </a:r>
                      <a:r>
                        <a:rPr lang="en-US" sz="1200" u="none" strike="noStrike" cap="none">
                          <a:solidFill>
                            <a:srgbClr val="000000"/>
                          </a:solidFill>
                        </a:rPr>
                        <a:t> </a:t>
                      </a:r>
                      <a:br>
                        <a:rPr lang="en-US" sz="1200" u="none" strike="noStrike" cap="none">
                          <a:solidFill>
                            <a:srgbClr val="000000"/>
                          </a:solidFill>
                        </a:rPr>
                      </a:br>
                      <a:r>
                        <a:rPr lang="en-US" sz="1200" u="none" strike="noStrike" cap="none">
                          <a:solidFill>
                            <a:srgbClr val="000000"/>
                          </a:solidFill>
                        </a:rPr>
                        <a:t>5 : </a:t>
                      </a:r>
                      <a:r>
                        <a:rPr lang="en-US" sz="1200">
                          <a:solidFill>
                            <a:srgbClr val="000000"/>
                          </a:solidFill>
                        </a:rPr>
                        <a:t>Resource Utilization </a:t>
                      </a:r>
                      <a:br>
                        <a:rPr lang="en-US" sz="1200" u="none" strike="noStrike" cap="none">
                          <a:solidFill>
                            <a:srgbClr val="000000"/>
                          </a:solidFill>
                        </a:rPr>
                      </a:br>
                      <a:r>
                        <a:rPr lang="en-US" sz="1200" u="none" strike="noStrike" cap="none">
                          <a:solidFill>
                            <a:srgbClr val="000000"/>
                          </a:solidFill>
                        </a:rPr>
                        <a:t>6 : </a:t>
                      </a:r>
                      <a:r>
                        <a:rPr lang="en-US" sz="1200">
                          <a:solidFill>
                            <a:srgbClr val="000000"/>
                          </a:solidFill>
                        </a:rPr>
                        <a:t>Profit Potential  </a:t>
                      </a:r>
                      <a:r>
                        <a:rPr lang="en-US" sz="1200" u="none" strike="noStrike" cap="none">
                          <a:solidFill>
                            <a:srgbClr val="000000"/>
                          </a:solidFill>
                        </a:rPr>
                        <a:t> </a:t>
                      </a:r>
                      <a:br>
                        <a:rPr lang="en-US" sz="1200" u="none" strike="noStrike" cap="none">
                          <a:solidFill>
                            <a:srgbClr val="000000"/>
                          </a:solidFill>
                        </a:rPr>
                      </a:br>
                      <a:r>
                        <a:rPr lang="en-US" sz="1200" b="1" u="sng" strike="noStrike" cap="none">
                          <a:solidFill>
                            <a:srgbClr val="000000"/>
                          </a:solidFill>
                        </a:rPr>
                        <a:t>Average: 5.2 </a:t>
                      </a:r>
                      <a:endParaRPr sz="1200" b="1" u="sng" strike="noStrike" cap="none">
                        <a:solidFill>
                          <a:srgbClr val="000000"/>
                        </a:solidFill>
                      </a:endParaRPr>
                    </a:p>
                  </a:txBody>
                  <a:tcPr marL="35725" marR="35725" marT="26800" marB="268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5"/>
                  </a:ext>
                </a:extLst>
              </a:tr>
            </a:tbl>
          </a:graphicData>
        </a:graphic>
      </p:graphicFrame>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425"/>
        <p:cNvGrpSpPr/>
        <p:nvPr/>
      </p:nvGrpSpPr>
      <p:grpSpPr>
        <a:xfrm>
          <a:off x="0" y="0"/>
          <a:ext cx="0" cy="0"/>
          <a:chOff x="0" y="0"/>
          <a:chExt cx="0" cy="0"/>
        </a:xfrm>
      </p:grpSpPr>
      <p:pic>
        <p:nvPicPr>
          <p:cNvPr id="426" name="Google Shape;426;g7a71133d84_8_49"/>
          <p:cNvPicPr preferRelativeResize="0"/>
          <p:nvPr/>
        </p:nvPicPr>
        <p:blipFill>
          <a:blip r:embed="rId3">
            <a:alphaModFix/>
          </a:blip>
          <a:stretch>
            <a:fillRect/>
          </a:stretch>
        </p:blipFill>
        <p:spPr>
          <a:xfrm>
            <a:off x="672800" y="495300"/>
            <a:ext cx="7292131" cy="4648200"/>
          </a:xfrm>
          <a:prstGeom prst="rect">
            <a:avLst/>
          </a:prstGeom>
          <a:noFill/>
          <a:ln>
            <a:noFill/>
          </a:ln>
        </p:spPr>
      </p:pic>
      <p:sp>
        <p:nvSpPr>
          <p:cNvPr id="427" name="Google Shape;427;g7a71133d84_8_49"/>
          <p:cNvSpPr txBox="1">
            <a:spLocks noGrp="1"/>
          </p:cNvSpPr>
          <p:nvPr>
            <p:ph type="title"/>
          </p:nvPr>
        </p:nvSpPr>
        <p:spPr>
          <a:xfrm>
            <a:off x="727650" y="-18150"/>
            <a:ext cx="7688700" cy="535200"/>
          </a:xfrm>
          <a:prstGeom prst="rect">
            <a:avLst/>
          </a:prstGeom>
        </p:spPr>
        <p:txBody>
          <a:bodyPr spcFirstLastPara="1" wrap="square" lIns="93125" tIns="93125" rIns="93125" bIns="93125" anchor="t" anchorCtr="0">
            <a:noAutofit/>
          </a:bodyPr>
          <a:lstStyle/>
          <a:p>
            <a:pPr marL="0" lvl="0" indent="0" algn="ctr" rtl="0">
              <a:spcBef>
                <a:spcPts val="0"/>
              </a:spcBef>
              <a:spcAft>
                <a:spcPts val="0"/>
              </a:spcAft>
              <a:buNone/>
            </a:pPr>
            <a:r>
              <a:rPr lang="en-US" sz="2400">
                <a:latin typeface="Palatino"/>
                <a:ea typeface="Palatino"/>
                <a:cs typeface="Palatino"/>
                <a:sym typeface="Palatino"/>
              </a:rPr>
              <a:t>SPACE Matrix</a:t>
            </a:r>
            <a:endParaRPr sz="2400">
              <a:latin typeface="Palatino"/>
              <a:ea typeface="Palatino"/>
              <a:cs typeface="Palatino"/>
              <a:sym typeface="Palatino"/>
            </a:endParaRPr>
          </a:p>
        </p:txBody>
      </p:sp>
      <p:sp>
        <p:nvSpPr>
          <p:cNvPr id="428" name="Google Shape;428;g7a71133d84_8_49"/>
          <p:cNvSpPr txBox="1"/>
          <p:nvPr/>
        </p:nvSpPr>
        <p:spPr>
          <a:xfrm>
            <a:off x="7262875" y="1697975"/>
            <a:ext cx="1289100" cy="731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a:latin typeface="Lato"/>
                <a:ea typeface="Lato"/>
                <a:cs typeface="Lato"/>
                <a:sym typeface="Lato"/>
              </a:rPr>
              <a:t>Y=2.8</a:t>
            </a:r>
            <a:endParaRPr>
              <a:latin typeface="Lato"/>
              <a:ea typeface="Lato"/>
              <a:cs typeface="Lato"/>
              <a:sym typeface="Lato"/>
            </a:endParaRPr>
          </a:p>
          <a:p>
            <a:pPr marL="0" lvl="0" indent="0" algn="l" rtl="0">
              <a:spcBef>
                <a:spcPts val="0"/>
              </a:spcBef>
              <a:spcAft>
                <a:spcPts val="0"/>
              </a:spcAft>
              <a:buNone/>
            </a:pPr>
            <a:r>
              <a:rPr lang="en-US">
                <a:latin typeface="Lato"/>
                <a:ea typeface="Lato"/>
                <a:cs typeface="Lato"/>
                <a:sym typeface="Lato"/>
              </a:rPr>
              <a:t>X=3.6</a:t>
            </a:r>
            <a:endParaRPr>
              <a:latin typeface="Lato"/>
              <a:ea typeface="Lato"/>
              <a:cs typeface="Lato"/>
              <a:sym typeface="Lato"/>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432"/>
        <p:cNvGrpSpPr/>
        <p:nvPr/>
      </p:nvGrpSpPr>
      <p:grpSpPr>
        <a:xfrm>
          <a:off x="0" y="0"/>
          <a:ext cx="0" cy="0"/>
          <a:chOff x="0" y="0"/>
          <a:chExt cx="0" cy="0"/>
        </a:xfrm>
      </p:grpSpPr>
      <p:pic>
        <p:nvPicPr>
          <p:cNvPr id="433" name="Google Shape;433;g7a71133d84_8_79"/>
          <p:cNvPicPr preferRelativeResize="0"/>
          <p:nvPr/>
        </p:nvPicPr>
        <p:blipFill>
          <a:blip r:embed="rId3">
            <a:alphaModFix/>
          </a:blip>
          <a:stretch>
            <a:fillRect/>
          </a:stretch>
        </p:blipFill>
        <p:spPr>
          <a:xfrm>
            <a:off x="629100" y="479576"/>
            <a:ext cx="8149224" cy="4184349"/>
          </a:xfrm>
          <a:prstGeom prst="rect">
            <a:avLst/>
          </a:prstGeom>
          <a:noFill/>
          <a:ln>
            <a:noFill/>
          </a:ln>
        </p:spPr>
      </p:pic>
      <p:sp>
        <p:nvSpPr>
          <p:cNvPr id="434" name="Google Shape;434;g7a71133d84_8_79"/>
          <p:cNvSpPr txBox="1">
            <a:spLocks noGrp="1"/>
          </p:cNvSpPr>
          <p:nvPr>
            <p:ph type="title"/>
          </p:nvPr>
        </p:nvSpPr>
        <p:spPr>
          <a:xfrm>
            <a:off x="727650" y="0"/>
            <a:ext cx="7688700" cy="535200"/>
          </a:xfrm>
          <a:prstGeom prst="rect">
            <a:avLst/>
          </a:prstGeom>
        </p:spPr>
        <p:txBody>
          <a:bodyPr spcFirstLastPara="1" wrap="square" lIns="93125" tIns="93125" rIns="93125" bIns="93125" anchor="t" anchorCtr="0">
            <a:noAutofit/>
          </a:bodyPr>
          <a:lstStyle/>
          <a:p>
            <a:pPr marL="0" lvl="0" indent="0" algn="ctr" rtl="0">
              <a:spcBef>
                <a:spcPts val="0"/>
              </a:spcBef>
              <a:spcAft>
                <a:spcPts val="0"/>
              </a:spcAft>
              <a:buNone/>
            </a:pPr>
            <a:r>
              <a:rPr lang="en-US" sz="2400">
                <a:latin typeface="Palatino"/>
                <a:ea typeface="Palatino"/>
                <a:cs typeface="Palatino"/>
                <a:sym typeface="Palatino"/>
              </a:rPr>
              <a:t>Grand Strategy Matrix</a:t>
            </a:r>
            <a:endParaRPr sz="2400">
              <a:latin typeface="Palatino"/>
              <a:ea typeface="Palatino"/>
              <a:cs typeface="Palatino"/>
              <a:sym typeface="Palatino"/>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438"/>
        <p:cNvGrpSpPr/>
        <p:nvPr/>
      </p:nvGrpSpPr>
      <p:grpSpPr>
        <a:xfrm>
          <a:off x="0" y="0"/>
          <a:ext cx="0" cy="0"/>
          <a:chOff x="0" y="0"/>
          <a:chExt cx="0" cy="0"/>
        </a:xfrm>
      </p:grpSpPr>
      <p:sp>
        <p:nvSpPr>
          <p:cNvPr id="439" name="Google Shape;439;g6bc836f9db_0_260"/>
          <p:cNvSpPr txBox="1">
            <a:spLocks noGrp="1"/>
          </p:cNvSpPr>
          <p:nvPr>
            <p:ph type="title"/>
          </p:nvPr>
        </p:nvSpPr>
        <p:spPr>
          <a:xfrm>
            <a:off x="729450" y="1318650"/>
            <a:ext cx="7688700" cy="535200"/>
          </a:xfrm>
          <a:prstGeom prst="rect">
            <a:avLst/>
          </a:prstGeom>
        </p:spPr>
        <p:txBody>
          <a:bodyPr spcFirstLastPara="1" wrap="square" lIns="93125" tIns="93125" rIns="93125" bIns="93125" anchor="t" anchorCtr="0">
            <a:noAutofit/>
          </a:bodyPr>
          <a:lstStyle/>
          <a:p>
            <a:pPr marL="0" lvl="0" indent="0" algn="l" rtl="0">
              <a:spcBef>
                <a:spcPts val="0"/>
              </a:spcBef>
              <a:spcAft>
                <a:spcPts val="0"/>
              </a:spcAft>
              <a:buNone/>
            </a:pPr>
            <a:r>
              <a:rPr lang="en-US" sz="4800">
                <a:solidFill>
                  <a:srgbClr val="FFFFFF"/>
                </a:solidFill>
                <a:latin typeface="Palatino"/>
                <a:ea typeface="Palatino"/>
                <a:cs typeface="Palatino"/>
                <a:sym typeface="Palatino"/>
              </a:rPr>
              <a:t>Strategic Alternatives  </a:t>
            </a:r>
            <a:endParaRPr sz="4800">
              <a:solidFill>
                <a:srgbClr val="FFFFFF"/>
              </a:solidFill>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443"/>
        <p:cNvGrpSpPr/>
        <p:nvPr/>
      </p:nvGrpSpPr>
      <p:grpSpPr>
        <a:xfrm>
          <a:off x="0" y="0"/>
          <a:ext cx="0" cy="0"/>
          <a:chOff x="0" y="0"/>
          <a:chExt cx="0" cy="0"/>
        </a:xfrm>
      </p:grpSpPr>
      <p:sp>
        <p:nvSpPr>
          <p:cNvPr id="444" name="Google Shape;444;g6bc836f9db_0_474"/>
          <p:cNvSpPr txBox="1">
            <a:spLocks noGrp="1"/>
          </p:cNvSpPr>
          <p:nvPr>
            <p:ph type="title"/>
          </p:nvPr>
        </p:nvSpPr>
        <p:spPr>
          <a:xfrm>
            <a:off x="727650" y="0"/>
            <a:ext cx="7688700" cy="535200"/>
          </a:xfrm>
          <a:prstGeom prst="rect">
            <a:avLst/>
          </a:prstGeom>
        </p:spPr>
        <p:txBody>
          <a:bodyPr spcFirstLastPara="1" wrap="square" lIns="93125" tIns="93125" rIns="93125" bIns="93125" anchor="t" anchorCtr="0">
            <a:noAutofit/>
          </a:bodyPr>
          <a:lstStyle/>
          <a:p>
            <a:pPr marL="0" lvl="0" indent="0" algn="ctr" rtl="0">
              <a:spcBef>
                <a:spcPts val="0"/>
              </a:spcBef>
              <a:spcAft>
                <a:spcPts val="0"/>
              </a:spcAft>
              <a:buNone/>
            </a:pPr>
            <a:r>
              <a:rPr lang="en-US" sz="2400" b="0">
                <a:latin typeface="Palatino"/>
                <a:ea typeface="Palatino"/>
                <a:cs typeface="Palatino"/>
                <a:sym typeface="Palatino"/>
              </a:rPr>
              <a:t>Ansoff Matrix</a:t>
            </a:r>
            <a:endParaRPr sz="2400" b="0">
              <a:latin typeface="Palatino"/>
              <a:ea typeface="Palatino"/>
              <a:cs typeface="Palatino"/>
              <a:sym typeface="Palatino"/>
            </a:endParaRPr>
          </a:p>
        </p:txBody>
      </p:sp>
      <p:graphicFrame>
        <p:nvGraphicFramePr>
          <p:cNvPr id="445" name="Google Shape;445;g6bc836f9db_0_474"/>
          <p:cNvGraphicFramePr/>
          <p:nvPr>
            <p:extLst>
              <p:ext uri="{D42A27DB-BD31-4B8C-83A1-F6EECF244321}">
                <p14:modId xmlns:p14="http://schemas.microsoft.com/office/powerpoint/2010/main" val="2149034303"/>
              </p:ext>
            </p:extLst>
          </p:nvPr>
        </p:nvGraphicFramePr>
        <p:xfrm>
          <a:off x="-11" y="535209"/>
          <a:ext cx="9144000" cy="4543425"/>
        </p:xfrm>
        <a:graphic>
          <a:graphicData uri="http://schemas.openxmlformats.org/drawingml/2006/table">
            <a:tbl>
              <a:tblPr>
                <a:noFill/>
                <a:tableStyleId>{FE1A02DA-BEB6-4038-8FA4-D2C8CD06FE4B}</a:tableStyleId>
              </a:tblPr>
              <a:tblGrid>
                <a:gridCol w="4572000">
                  <a:extLst>
                    <a:ext uri="{9D8B030D-6E8A-4147-A177-3AD203B41FA5}">
                      <a16:colId xmlns:a16="http://schemas.microsoft.com/office/drawing/2014/main" val="20000"/>
                    </a:ext>
                  </a:extLst>
                </a:gridCol>
                <a:gridCol w="4572000">
                  <a:extLst>
                    <a:ext uri="{9D8B030D-6E8A-4147-A177-3AD203B41FA5}">
                      <a16:colId xmlns:a16="http://schemas.microsoft.com/office/drawing/2014/main" val="20001"/>
                    </a:ext>
                  </a:extLst>
                </a:gridCol>
              </a:tblGrid>
              <a:tr h="604925">
                <a:tc>
                  <a:txBody>
                    <a:bodyPr/>
                    <a:lstStyle/>
                    <a:p>
                      <a:pPr marL="0" marR="0" lvl="0" indent="0" algn="ctr" rtl="0">
                        <a:lnSpc>
                          <a:spcPct val="100000"/>
                        </a:lnSpc>
                        <a:spcBef>
                          <a:spcPts val="0"/>
                        </a:spcBef>
                        <a:spcAft>
                          <a:spcPts val="0"/>
                        </a:spcAft>
                        <a:buClr>
                          <a:srgbClr val="000000"/>
                        </a:buClr>
                        <a:buSzPts val="1200"/>
                        <a:buFont typeface="Palatino"/>
                        <a:buNone/>
                      </a:pPr>
                      <a:r>
                        <a:rPr lang="en-US" sz="1200" b="0" u="none" strike="noStrike" cap="none">
                          <a:solidFill>
                            <a:srgbClr val="000000"/>
                          </a:solidFill>
                        </a:rPr>
                        <a:t>Market Development</a:t>
                      </a:r>
                      <a:br>
                        <a:rPr lang="en-US" sz="1200" b="0" u="none" strike="noStrike" cap="none">
                          <a:solidFill>
                            <a:srgbClr val="000000"/>
                          </a:solidFill>
                        </a:rPr>
                      </a:br>
                      <a:r>
                        <a:rPr lang="en-US" sz="1200" b="0" u="none" strike="noStrike" cap="none">
                          <a:solidFill>
                            <a:srgbClr val="000000"/>
                          </a:solidFill>
                        </a:rPr>
                        <a:t>(Risk=Moderate)</a:t>
                      </a:r>
                      <a:endParaRPr sz="1200" b="0" u="none" strike="noStrike" cap="none">
                        <a:solidFill>
                          <a:srgbClr val="000000"/>
                        </a:solidFill>
                      </a:endParaRPr>
                    </a:p>
                  </a:txBody>
                  <a:tcPr marL="35725" marR="35725" marT="26800" marB="2680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dk1"/>
                    </a:solidFill>
                  </a:tcPr>
                </a:tc>
                <a:tc>
                  <a:txBody>
                    <a:bodyPr/>
                    <a:lstStyle/>
                    <a:p>
                      <a:pPr marL="0" marR="0" lvl="0" indent="0" algn="ctr" rtl="0">
                        <a:lnSpc>
                          <a:spcPct val="100000"/>
                        </a:lnSpc>
                        <a:spcBef>
                          <a:spcPts val="0"/>
                        </a:spcBef>
                        <a:spcAft>
                          <a:spcPts val="0"/>
                        </a:spcAft>
                        <a:buClr>
                          <a:srgbClr val="000000"/>
                        </a:buClr>
                        <a:buSzPts val="1200"/>
                        <a:buFont typeface="Palatino"/>
                        <a:buNone/>
                      </a:pPr>
                      <a:r>
                        <a:rPr lang="en-US" sz="1200" b="0" u="none" strike="noStrike" cap="none">
                          <a:solidFill>
                            <a:srgbClr val="000000"/>
                          </a:solidFill>
                        </a:rPr>
                        <a:t>Diversification</a:t>
                      </a:r>
                      <a:br>
                        <a:rPr lang="en-US" sz="1200" b="0" u="none" strike="noStrike" cap="none">
                          <a:solidFill>
                            <a:srgbClr val="000000"/>
                          </a:solidFill>
                        </a:rPr>
                      </a:br>
                      <a:r>
                        <a:rPr lang="en-US" sz="1200" b="0" u="none" strike="noStrike" cap="none">
                          <a:solidFill>
                            <a:srgbClr val="000000"/>
                          </a:solidFill>
                        </a:rPr>
                        <a:t>(Risk=High)</a:t>
                      </a:r>
                      <a:endParaRPr sz="1200" b="0" u="none" strike="noStrike" cap="none">
                        <a:solidFill>
                          <a:srgbClr val="000000"/>
                        </a:solidFill>
                      </a:endParaRPr>
                    </a:p>
                  </a:txBody>
                  <a:tcPr marL="35725" marR="35725" marT="26800" marB="2680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dk1"/>
                    </a:solidFill>
                  </a:tcPr>
                </a:tc>
                <a:extLst>
                  <a:ext uri="{0D108BD9-81ED-4DB2-BD59-A6C34878D82A}">
                    <a16:rowId xmlns:a16="http://schemas.microsoft.com/office/drawing/2014/main" val="10000"/>
                  </a:ext>
                </a:extLst>
              </a:tr>
              <a:tr h="1666775">
                <a:tc>
                  <a:txBody>
                    <a:bodyPr/>
                    <a:lstStyle/>
                    <a:p>
                      <a:pPr marL="139700" marR="0" lvl="0" indent="-165100" algn="ctr" rtl="0">
                        <a:lnSpc>
                          <a:spcPct val="100000"/>
                        </a:lnSpc>
                        <a:spcBef>
                          <a:spcPts val="0"/>
                        </a:spcBef>
                        <a:spcAft>
                          <a:spcPts val="0"/>
                        </a:spcAft>
                        <a:buSzPts val="1200"/>
                        <a:buFont typeface="Palatino"/>
                        <a:buAutoNum type="arabicPeriod"/>
                      </a:pPr>
                      <a:r>
                        <a:rPr lang="en-US" sz="1200" b="0" u="none" strike="noStrike" cap="none" dirty="0">
                          <a:solidFill>
                            <a:srgbClr val="000000"/>
                          </a:solidFill>
                          <a:highlight>
                            <a:srgbClr val="FFFF00"/>
                          </a:highlight>
                        </a:rPr>
                        <a:t>International Expansion (CAP, EMEA)</a:t>
                      </a:r>
                      <a:endParaRPr sz="1200" b="0" u="none" strike="noStrike" cap="none" dirty="0">
                        <a:solidFill>
                          <a:srgbClr val="000000"/>
                        </a:solidFill>
                        <a:highlight>
                          <a:srgbClr val="FFFF00"/>
                        </a:highlight>
                      </a:endParaRPr>
                    </a:p>
                    <a:p>
                      <a:pPr marL="139700" marR="0" lvl="0" indent="-165100" algn="ctr" rtl="0">
                        <a:lnSpc>
                          <a:spcPct val="100000"/>
                        </a:lnSpc>
                        <a:spcBef>
                          <a:spcPts val="0"/>
                        </a:spcBef>
                        <a:spcAft>
                          <a:spcPts val="0"/>
                        </a:spcAft>
                        <a:buSzPts val="1200"/>
                        <a:buFont typeface="Palatino"/>
                        <a:buAutoNum type="arabicPeriod"/>
                      </a:pPr>
                      <a:r>
                        <a:rPr lang="en-US" sz="1200" b="0" u="none" strike="noStrike" cap="none" dirty="0">
                          <a:solidFill>
                            <a:srgbClr val="000000"/>
                          </a:solidFill>
                          <a:highlight>
                            <a:srgbClr val="FFFF00"/>
                          </a:highlight>
                        </a:rPr>
                        <a:t>Provide new products into existing coffee houses</a:t>
                      </a:r>
                      <a:endParaRPr sz="1200" b="0" u="none" strike="noStrike" cap="none" dirty="0">
                        <a:solidFill>
                          <a:srgbClr val="000000"/>
                        </a:solidFill>
                        <a:highlight>
                          <a:srgbClr val="FFFF00"/>
                        </a:highlight>
                      </a:endParaRPr>
                    </a:p>
                    <a:p>
                      <a:pPr marL="139700" marR="0" lvl="0" indent="-165100" algn="ctr" rtl="0">
                        <a:lnSpc>
                          <a:spcPct val="100000"/>
                        </a:lnSpc>
                        <a:spcBef>
                          <a:spcPts val="0"/>
                        </a:spcBef>
                        <a:spcAft>
                          <a:spcPts val="0"/>
                        </a:spcAft>
                        <a:buSzPts val="1200"/>
                        <a:buFont typeface="Palatino"/>
                        <a:buAutoNum type="arabicPeriod"/>
                      </a:pPr>
                      <a:r>
                        <a:rPr lang="en-US" sz="1200" b="0" u="none" strike="noStrike" cap="none" dirty="0">
                          <a:solidFill>
                            <a:srgbClr val="000000"/>
                          </a:solidFill>
                        </a:rPr>
                        <a:t>Identify current customers needs</a:t>
                      </a:r>
                      <a:endParaRPr sz="1200" b="0" u="none" strike="noStrike" cap="none" dirty="0">
                        <a:solidFill>
                          <a:srgbClr val="000000"/>
                        </a:solidFill>
                      </a:endParaRPr>
                    </a:p>
                    <a:p>
                      <a:pPr marL="139700" marR="0" lvl="0" indent="-165100" algn="ctr" rtl="0">
                        <a:lnSpc>
                          <a:spcPct val="100000"/>
                        </a:lnSpc>
                        <a:spcBef>
                          <a:spcPts val="0"/>
                        </a:spcBef>
                        <a:spcAft>
                          <a:spcPts val="0"/>
                        </a:spcAft>
                        <a:buSzPts val="1200"/>
                        <a:buFont typeface="Palatino"/>
                        <a:buAutoNum type="arabicPeriod"/>
                      </a:pPr>
                      <a:r>
                        <a:rPr lang="en-US" sz="1200" b="0" u="none" strike="noStrike" cap="none" dirty="0">
                          <a:solidFill>
                            <a:srgbClr val="000000"/>
                          </a:solidFill>
                        </a:rPr>
                        <a:t>Adjust prices to new market</a:t>
                      </a:r>
                      <a:endParaRPr sz="1200" b="0" u="none" strike="noStrike" cap="none" dirty="0">
                        <a:solidFill>
                          <a:srgbClr val="000000"/>
                        </a:solidFill>
                      </a:endParaRPr>
                    </a:p>
                    <a:p>
                      <a:pPr marL="139700" marR="0" lvl="0" indent="-165100" algn="ctr" rtl="0">
                        <a:lnSpc>
                          <a:spcPct val="100000"/>
                        </a:lnSpc>
                        <a:spcBef>
                          <a:spcPts val="0"/>
                        </a:spcBef>
                        <a:spcAft>
                          <a:spcPts val="0"/>
                        </a:spcAft>
                        <a:buClr>
                          <a:srgbClr val="000000"/>
                        </a:buClr>
                        <a:buSzPts val="1200"/>
                        <a:buAutoNum type="arabicPeriod"/>
                      </a:pPr>
                      <a:r>
                        <a:rPr lang="en-US" sz="1200" b="0" dirty="0">
                          <a:solidFill>
                            <a:srgbClr val="000000"/>
                          </a:solidFill>
                        </a:rPr>
                        <a:t>Expand the new distribution channel</a:t>
                      </a:r>
                      <a:endParaRPr sz="1200" b="0" dirty="0">
                        <a:solidFill>
                          <a:srgbClr val="000000"/>
                        </a:solidFill>
                      </a:endParaRPr>
                    </a:p>
                  </a:txBody>
                  <a:tcPr marL="35725" marR="35725" marT="26800" marB="2680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139700" marR="0" lvl="0" indent="-165100" algn="ctr" rtl="0">
                        <a:lnSpc>
                          <a:spcPct val="100000"/>
                        </a:lnSpc>
                        <a:spcBef>
                          <a:spcPts val="0"/>
                        </a:spcBef>
                        <a:spcAft>
                          <a:spcPts val="0"/>
                        </a:spcAft>
                        <a:buSzPts val="1200"/>
                        <a:buFont typeface="Palatino"/>
                        <a:buAutoNum type="arabicPeriod"/>
                      </a:pPr>
                      <a:r>
                        <a:rPr lang="en-US" sz="1200" b="0" u="none" strike="noStrike" cap="none">
                          <a:solidFill>
                            <a:srgbClr val="000000"/>
                          </a:solidFill>
                        </a:rPr>
                        <a:t>Mugs/Bottle </a:t>
                      </a:r>
                      <a:endParaRPr sz="1200" b="0" u="none" strike="noStrike" cap="none">
                        <a:solidFill>
                          <a:srgbClr val="000000"/>
                        </a:solidFill>
                      </a:endParaRPr>
                    </a:p>
                    <a:p>
                      <a:pPr marL="139700" marR="0" lvl="0" indent="-165100" algn="ctr" rtl="0">
                        <a:lnSpc>
                          <a:spcPct val="100000"/>
                        </a:lnSpc>
                        <a:spcBef>
                          <a:spcPts val="0"/>
                        </a:spcBef>
                        <a:spcAft>
                          <a:spcPts val="0"/>
                        </a:spcAft>
                        <a:buSzPts val="1200"/>
                        <a:buFont typeface="Palatino"/>
                        <a:buAutoNum type="arabicPeriod"/>
                      </a:pPr>
                      <a:r>
                        <a:rPr lang="en-US" sz="1200" b="0" u="none" strike="noStrike" cap="none">
                          <a:solidFill>
                            <a:srgbClr val="000000"/>
                          </a:solidFill>
                        </a:rPr>
                        <a:t>Tumblers</a:t>
                      </a:r>
                      <a:endParaRPr sz="1200" b="0" u="none" strike="noStrike" cap="none">
                        <a:solidFill>
                          <a:srgbClr val="000000"/>
                        </a:solidFill>
                      </a:endParaRPr>
                    </a:p>
                    <a:p>
                      <a:pPr marL="139700" marR="0" lvl="0" indent="-165100" algn="ctr" rtl="0">
                        <a:lnSpc>
                          <a:spcPct val="100000"/>
                        </a:lnSpc>
                        <a:spcBef>
                          <a:spcPts val="0"/>
                        </a:spcBef>
                        <a:spcAft>
                          <a:spcPts val="0"/>
                        </a:spcAft>
                        <a:buSzPts val="1200"/>
                        <a:buFont typeface="Palatino"/>
                        <a:buAutoNum type="arabicPeriod"/>
                      </a:pPr>
                      <a:r>
                        <a:rPr lang="en-US" sz="1200" b="0">
                          <a:solidFill>
                            <a:srgbClr val="000000"/>
                          </a:solidFill>
                        </a:rPr>
                        <a:t>Cloths</a:t>
                      </a:r>
                      <a:endParaRPr sz="1200" b="0">
                        <a:solidFill>
                          <a:srgbClr val="000000"/>
                        </a:solidFill>
                      </a:endParaRPr>
                    </a:p>
                    <a:p>
                      <a:pPr marL="139700" marR="0" lvl="0" indent="-165100" algn="ctr" rtl="0">
                        <a:lnSpc>
                          <a:spcPct val="100000"/>
                        </a:lnSpc>
                        <a:spcBef>
                          <a:spcPts val="0"/>
                        </a:spcBef>
                        <a:spcAft>
                          <a:spcPts val="0"/>
                        </a:spcAft>
                        <a:buSzPts val="1200"/>
                        <a:buFont typeface="Palatino"/>
                        <a:buAutoNum type="arabicPeriod"/>
                      </a:pPr>
                      <a:r>
                        <a:rPr lang="en-US" sz="1200" b="0">
                          <a:solidFill>
                            <a:srgbClr val="000000"/>
                          </a:solidFill>
                        </a:rPr>
                        <a:t>Develope new c</a:t>
                      </a:r>
                      <a:r>
                        <a:rPr lang="en-US" sz="1200" b="0" u="none" strike="noStrike" cap="none">
                          <a:solidFill>
                            <a:srgbClr val="000000"/>
                          </a:solidFill>
                        </a:rPr>
                        <a:t>offee machines</a:t>
                      </a:r>
                      <a:endParaRPr sz="1200" b="0" u="none" strike="noStrike" cap="none">
                        <a:solidFill>
                          <a:srgbClr val="000000"/>
                        </a:solidFill>
                      </a:endParaRPr>
                    </a:p>
                    <a:p>
                      <a:pPr marL="139700" marR="0" lvl="0" indent="-165100" algn="ctr" rtl="0">
                        <a:lnSpc>
                          <a:spcPct val="100000"/>
                        </a:lnSpc>
                        <a:spcBef>
                          <a:spcPts val="0"/>
                        </a:spcBef>
                        <a:spcAft>
                          <a:spcPts val="0"/>
                        </a:spcAft>
                        <a:buSzPts val="1200"/>
                        <a:buFont typeface="Palatino"/>
                        <a:buAutoNum type="arabicPeriod"/>
                      </a:pPr>
                      <a:r>
                        <a:rPr lang="en-US" sz="1200" b="0" u="none" strike="noStrike" cap="none">
                          <a:solidFill>
                            <a:srgbClr val="000000"/>
                          </a:solidFill>
                        </a:rPr>
                        <a:t>Expand skill and knowledge on </a:t>
                      </a:r>
                      <a:r>
                        <a:rPr lang="en-US" sz="1200" b="0">
                          <a:solidFill>
                            <a:srgbClr val="000000"/>
                          </a:solidFill>
                        </a:rPr>
                        <a:t>employees</a:t>
                      </a:r>
                      <a:endParaRPr sz="1200" b="0" u="none" strike="noStrike" cap="none">
                        <a:solidFill>
                          <a:srgbClr val="000000"/>
                        </a:solidFill>
                      </a:endParaRPr>
                    </a:p>
                  </a:txBody>
                  <a:tcPr marL="35725" marR="35725" marT="26800" marB="2680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1"/>
                  </a:ext>
                </a:extLst>
              </a:tr>
              <a:tr h="757275">
                <a:tc>
                  <a:txBody>
                    <a:bodyPr/>
                    <a:lstStyle/>
                    <a:p>
                      <a:pPr marL="0" marR="0" lvl="0" indent="0" algn="ctr" rtl="0">
                        <a:lnSpc>
                          <a:spcPct val="100000"/>
                        </a:lnSpc>
                        <a:spcBef>
                          <a:spcPts val="0"/>
                        </a:spcBef>
                        <a:spcAft>
                          <a:spcPts val="0"/>
                        </a:spcAft>
                        <a:buClr>
                          <a:srgbClr val="000000"/>
                        </a:buClr>
                        <a:buSzPts val="1200"/>
                        <a:buFont typeface="Palatino"/>
                        <a:buNone/>
                      </a:pPr>
                      <a:r>
                        <a:rPr lang="en-US" sz="1200" b="0" u="none" strike="noStrike" cap="none">
                          <a:solidFill>
                            <a:srgbClr val="000000"/>
                          </a:solidFill>
                        </a:rPr>
                        <a:t>Market Penetration</a:t>
                      </a:r>
                      <a:br>
                        <a:rPr lang="en-US" sz="1200" b="0" u="none" strike="noStrike" cap="none">
                          <a:solidFill>
                            <a:srgbClr val="000000"/>
                          </a:solidFill>
                        </a:rPr>
                      </a:br>
                      <a:r>
                        <a:rPr lang="en-US" sz="1200" b="0" u="none" strike="noStrike" cap="none">
                          <a:solidFill>
                            <a:srgbClr val="000000"/>
                          </a:solidFill>
                        </a:rPr>
                        <a:t>(Risk=Low)</a:t>
                      </a:r>
                      <a:endParaRPr sz="1200" b="0" u="none" strike="noStrike" cap="none">
                        <a:solidFill>
                          <a:srgbClr val="000000"/>
                        </a:solidFill>
                      </a:endParaRPr>
                    </a:p>
                  </a:txBody>
                  <a:tcPr marL="35725" marR="35725" marT="26800" marB="2680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FFD966"/>
                    </a:solidFill>
                  </a:tcPr>
                </a:tc>
                <a:tc>
                  <a:txBody>
                    <a:bodyPr/>
                    <a:lstStyle/>
                    <a:p>
                      <a:pPr marL="0" marR="0" lvl="0" indent="0" algn="ctr" rtl="0">
                        <a:lnSpc>
                          <a:spcPct val="100000"/>
                        </a:lnSpc>
                        <a:spcBef>
                          <a:spcPts val="0"/>
                        </a:spcBef>
                        <a:spcAft>
                          <a:spcPts val="0"/>
                        </a:spcAft>
                        <a:buClr>
                          <a:srgbClr val="000000"/>
                        </a:buClr>
                        <a:buSzPts val="1200"/>
                        <a:buFont typeface="Palatino"/>
                        <a:buNone/>
                      </a:pPr>
                      <a:r>
                        <a:rPr lang="en-US" sz="1200" b="0" u="none" strike="noStrike" cap="none">
                          <a:solidFill>
                            <a:srgbClr val="000000"/>
                          </a:solidFill>
                        </a:rPr>
                        <a:t>Product Development </a:t>
                      </a:r>
                      <a:br>
                        <a:rPr lang="en-US" sz="1200" b="0" u="none" strike="noStrike" cap="none">
                          <a:solidFill>
                            <a:srgbClr val="000000"/>
                          </a:solidFill>
                        </a:rPr>
                      </a:br>
                      <a:r>
                        <a:rPr lang="en-US" sz="1200" b="0" u="none" strike="noStrike" cap="none">
                          <a:solidFill>
                            <a:srgbClr val="000000"/>
                          </a:solidFill>
                        </a:rPr>
                        <a:t>(Risk=Moderate)</a:t>
                      </a:r>
                      <a:endParaRPr sz="1200" b="0" u="none" strike="noStrike" cap="none">
                        <a:solidFill>
                          <a:srgbClr val="000000"/>
                        </a:solidFill>
                      </a:endParaRPr>
                    </a:p>
                  </a:txBody>
                  <a:tcPr marL="35725" marR="35725" marT="26800" marB="2680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FFD966"/>
                    </a:solidFill>
                  </a:tcPr>
                </a:tc>
                <a:extLst>
                  <a:ext uri="{0D108BD9-81ED-4DB2-BD59-A6C34878D82A}">
                    <a16:rowId xmlns:a16="http://schemas.microsoft.com/office/drawing/2014/main" val="10002"/>
                  </a:ext>
                </a:extLst>
              </a:tr>
              <a:tr h="1514450">
                <a:tc>
                  <a:txBody>
                    <a:bodyPr/>
                    <a:lstStyle/>
                    <a:p>
                      <a:pPr marL="139700" marR="0" lvl="0" indent="-165100" algn="ctr" rtl="0">
                        <a:lnSpc>
                          <a:spcPct val="100000"/>
                        </a:lnSpc>
                        <a:spcBef>
                          <a:spcPts val="0"/>
                        </a:spcBef>
                        <a:spcAft>
                          <a:spcPts val="0"/>
                        </a:spcAft>
                        <a:buSzPts val="1200"/>
                        <a:buFont typeface="Palatino"/>
                        <a:buAutoNum type="arabicPeriod"/>
                      </a:pPr>
                      <a:r>
                        <a:rPr lang="en-US" sz="1200" b="0" dirty="0">
                          <a:solidFill>
                            <a:srgbClr val="000000"/>
                          </a:solidFill>
                        </a:rPr>
                        <a:t>Branded </a:t>
                      </a:r>
                      <a:r>
                        <a:rPr lang="en-US" sz="1200" b="0" dirty="0" err="1">
                          <a:solidFill>
                            <a:srgbClr val="000000"/>
                          </a:solidFill>
                        </a:rPr>
                        <a:t>soluitions</a:t>
                      </a:r>
                      <a:r>
                        <a:rPr lang="en-US" sz="1200" b="0" dirty="0">
                          <a:solidFill>
                            <a:srgbClr val="000000"/>
                          </a:solidFill>
                        </a:rPr>
                        <a:t>: Licensed stores and foodservice</a:t>
                      </a:r>
                      <a:endParaRPr sz="1200" b="0" u="none" strike="noStrike" cap="none" dirty="0">
                        <a:solidFill>
                          <a:srgbClr val="000000"/>
                        </a:solidFill>
                      </a:endParaRPr>
                    </a:p>
                    <a:p>
                      <a:pPr marL="139700" marR="0" lvl="0" indent="-165100" algn="ctr" rtl="0">
                        <a:lnSpc>
                          <a:spcPct val="100000"/>
                        </a:lnSpc>
                        <a:spcBef>
                          <a:spcPts val="0"/>
                        </a:spcBef>
                        <a:spcAft>
                          <a:spcPts val="0"/>
                        </a:spcAft>
                        <a:buSzPts val="1200"/>
                        <a:buFont typeface="Palatino"/>
                        <a:buAutoNum type="arabicPeriod"/>
                      </a:pPr>
                      <a:r>
                        <a:rPr lang="en-US" sz="1200" b="0" u="none" strike="noStrike" cap="none" dirty="0">
                          <a:solidFill>
                            <a:srgbClr val="000000"/>
                          </a:solidFill>
                        </a:rPr>
                        <a:t>Maintain and expand current market share</a:t>
                      </a:r>
                      <a:endParaRPr sz="1200" b="0" u="none" strike="noStrike" cap="none" dirty="0">
                        <a:solidFill>
                          <a:srgbClr val="000000"/>
                        </a:solidFill>
                      </a:endParaRPr>
                    </a:p>
                    <a:p>
                      <a:pPr marL="139700" marR="0" lvl="0" indent="-165100" algn="ctr" rtl="0">
                        <a:lnSpc>
                          <a:spcPct val="100000"/>
                        </a:lnSpc>
                        <a:spcBef>
                          <a:spcPts val="0"/>
                        </a:spcBef>
                        <a:spcAft>
                          <a:spcPts val="0"/>
                        </a:spcAft>
                        <a:buSzPts val="1200"/>
                        <a:buFont typeface="Palatino"/>
                        <a:buAutoNum type="arabicPeriod"/>
                      </a:pPr>
                      <a:r>
                        <a:rPr lang="en-US" sz="1200" b="0" u="none" strike="noStrike" cap="none" dirty="0">
                          <a:solidFill>
                            <a:srgbClr val="000000"/>
                          </a:solidFill>
                        </a:rPr>
                        <a:t>Increase usage of existing customers</a:t>
                      </a:r>
                      <a:endParaRPr sz="1200" b="0" u="none" strike="noStrike" cap="none" dirty="0">
                        <a:solidFill>
                          <a:srgbClr val="000000"/>
                        </a:solidFill>
                      </a:endParaRPr>
                    </a:p>
                    <a:p>
                      <a:pPr marL="139700" marR="0" lvl="0" indent="-165100" algn="ctr" rtl="0">
                        <a:lnSpc>
                          <a:spcPct val="100000"/>
                        </a:lnSpc>
                        <a:spcBef>
                          <a:spcPts val="0"/>
                        </a:spcBef>
                        <a:spcAft>
                          <a:spcPts val="0"/>
                        </a:spcAft>
                        <a:buClr>
                          <a:srgbClr val="000000"/>
                        </a:buClr>
                        <a:buSzPts val="1200"/>
                        <a:buAutoNum type="arabicPeriod"/>
                      </a:pPr>
                      <a:r>
                        <a:rPr lang="en-US" sz="1200" b="0" dirty="0">
                          <a:solidFill>
                            <a:srgbClr val="000000"/>
                          </a:solidFill>
                        </a:rPr>
                        <a:t>Increase food options</a:t>
                      </a:r>
                      <a:endParaRPr sz="1200" b="0" dirty="0">
                        <a:solidFill>
                          <a:srgbClr val="000000"/>
                        </a:solidFill>
                      </a:endParaRPr>
                    </a:p>
                    <a:p>
                      <a:pPr marL="139700" marR="0" lvl="0" indent="-165100" algn="ctr" rtl="0">
                        <a:lnSpc>
                          <a:spcPct val="100000"/>
                        </a:lnSpc>
                        <a:spcBef>
                          <a:spcPts val="0"/>
                        </a:spcBef>
                        <a:spcAft>
                          <a:spcPts val="0"/>
                        </a:spcAft>
                        <a:buClr>
                          <a:srgbClr val="000000"/>
                        </a:buClr>
                        <a:buSzPts val="1200"/>
                        <a:buAutoNum type="arabicPeriod"/>
                      </a:pPr>
                      <a:r>
                        <a:rPr lang="en-US" sz="1200" b="0" dirty="0">
                          <a:solidFill>
                            <a:srgbClr val="000000"/>
                          </a:solidFill>
                        </a:rPr>
                        <a:t>Online Seasonal beverages</a:t>
                      </a:r>
                      <a:endParaRPr sz="1200" b="0" dirty="0">
                        <a:solidFill>
                          <a:srgbClr val="000000"/>
                        </a:solidFill>
                      </a:endParaRPr>
                    </a:p>
                  </a:txBody>
                  <a:tcPr marL="35725" marR="35725" marT="26800" marB="2680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139700" marR="0" lvl="0" indent="-165100" algn="ctr" rtl="0">
                        <a:lnSpc>
                          <a:spcPct val="100000"/>
                        </a:lnSpc>
                        <a:spcBef>
                          <a:spcPts val="0"/>
                        </a:spcBef>
                        <a:spcAft>
                          <a:spcPts val="0"/>
                        </a:spcAft>
                        <a:buSzPts val="1200"/>
                        <a:buFont typeface="Palatino"/>
                        <a:buAutoNum type="arabicPeriod"/>
                      </a:pPr>
                      <a:r>
                        <a:rPr lang="en-US" sz="1200" b="0" u="none" strike="noStrike" cap="none" dirty="0">
                          <a:solidFill>
                            <a:srgbClr val="000000"/>
                          </a:solidFill>
                        </a:rPr>
                        <a:t>Starbucks Card</a:t>
                      </a:r>
                      <a:endParaRPr sz="1200" b="0" u="none" strike="noStrike" cap="none" dirty="0">
                        <a:solidFill>
                          <a:srgbClr val="000000"/>
                        </a:solidFill>
                      </a:endParaRPr>
                    </a:p>
                    <a:p>
                      <a:pPr marL="139700" marR="0" lvl="0" indent="-165100" algn="ctr" rtl="0">
                        <a:lnSpc>
                          <a:spcPct val="100000"/>
                        </a:lnSpc>
                        <a:spcBef>
                          <a:spcPts val="0"/>
                        </a:spcBef>
                        <a:spcAft>
                          <a:spcPts val="0"/>
                        </a:spcAft>
                        <a:buSzPts val="1200"/>
                        <a:buFont typeface="Palatino"/>
                        <a:buAutoNum type="arabicPeriod"/>
                      </a:pPr>
                      <a:r>
                        <a:rPr lang="en-US" sz="1200" b="0" u="none" strike="noStrike" cap="none" dirty="0">
                          <a:solidFill>
                            <a:srgbClr val="000000"/>
                          </a:solidFill>
                        </a:rPr>
                        <a:t>Unique products with new trends</a:t>
                      </a:r>
                      <a:endParaRPr sz="1200" b="0" u="none" strike="noStrike" cap="none" dirty="0">
                        <a:solidFill>
                          <a:srgbClr val="000000"/>
                        </a:solidFill>
                      </a:endParaRPr>
                    </a:p>
                    <a:p>
                      <a:pPr marL="139700" marR="0" lvl="0" indent="-165100" algn="ctr" rtl="0">
                        <a:lnSpc>
                          <a:spcPct val="100000"/>
                        </a:lnSpc>
                        <a:spcBef>
                          <a:spcPts val="0"/>
                        </a:spcBef>
                        <a:spcAft>
                          <a:spcPts val="0"/>
                        </a:spcAft>
                        <a:buSzPts val="1200"/>
                        <a:buFont typeface="Palatino"/>
                        <a:buAutoNum type="arabicPeriod"/>
                      </a:pPr>
                      <a:r>
                        <a:rPr lang="en-US" sz="1200" b="0" u="none" strike="noStrike" cap="none" dirty="0">
                          <a:solidFill>
                            <a:srgbClr val="000000"/>
                          </a:solidFill>
                        </a:rPr>
                        <a:t>Delivery options</a:t>
                      </a:r>
                      <a:endParaRPr sz="1200" b="0" u="none" strike="noStrike" cap="none" dirty="0">
                        <a:solidFill>
                          <a:srgbClr val="000000"/>
                        </a:solidFill>
                      </a:endParaRPr>
                    </a:p>
                    <a:p>
                      <a:pPr marL="139700" marR="0" lvl="0" indent="-165100" algn="ctr" rtl="0">
                        <a:lnSpc>
                          <a:spcPct val="100000"/>
                        </a:lnSpc>
                        <a:spcBef>
                          <a:spcPts val="0"/>
                        </a:spcBef>
                        <a:spcAft>
                          <a:spcPts val="0"/>
                        </a:spcAft>
                        <a:buSzPts val="1200"/>
                        <a:buFont typeface="Palatino"/>
                        <a:buAutoNum type="arabicPeriod"/>
                      </a:pPr>
                      <a:r>
                        <a:rPr lang="en-US" sz="1200" b="0" u="none" strike="noStrike" cap="none" dirty="0">
                          <a:solidFill>
                            <a:srgbClr val="000000"/>
                          </a:solidFill>
                        </a:rPr>
                        <a:t>Drone</a:t>
                      </a:r>
                      <a:endParaRPr sz="1200" b="0" u="none" strike="noStrike" cap="none" dirty="0">
                        <a:solidFill>
                          <a:srgbClr val="000000"/>
                        </a:solidFill>
                      </a:endParaRPr>
                    </a:p>
                    <a:p>
                      <a:pPr marL="139700" marR="0" lvl="0" indent="-165100" algn="ctr" rtl="0">
                        <a:lnSpc>
                          <a:spcPct val="100000"/>
                        </a:lnSpc>
                        <a:spcBef>
                          <a:spcPts val="0"/>
                        </a:spcBef>
                        <a:spcAft>
                          <a:spcPts val="0"/>
                        </a:spcAft>
                        <a:buSzPts val="1200"/>
                        <a:buFont typeface="Palatino"/>
                        <a:buAutoNum type="arabicPeriod"/>
                      </a:pPr>
                      <a:r>
                        <a:rPr lang="en-US" sz="1200" b="0" u="none" strike="noStrike" cap="none" dirty="0">
                          <a:solidFill>
                            <a:srgbClr val="000000"/>
                          </a:solidFill>
                        </a:rPr>
                        <a:t>Catering Services </a:t>
                      </a:r>
                      <a:endParaRPr sz="1200" b="0" u="none" strike="noStrike" cap="none" dirty="0">
                        <a:solidFill>
                          <a:srgbClr val="000000"/>
                        </a:solidFill>
                      </a:endParaRPr>
                    </a:p>
                    <a:p>
                      <a:pPr marL="241300" marR="0" lvl="0" indent="0" algn="ctr" rtl="0">
                        <a:lnSpc>
                          <a:spcPct val="100000"/>
                        </a:lnSpc>
                        <a:spcBef>
                          <a:spcPts val="0"/>
                        </a:spcBef>
                        <a:spcAft>
                          <a:spcPts val="0"/>
                        </a:spcAft>
                        <a:buNone/>
                      </a:pPr>
                      <a:endParaRPr sz="1200" b="0" dirty="0">
                        <a:solidFill>
                          <a:srgbClr val="000000"/>
                        </a:solidFill>
                      </a:endParaRPr>
                    </a:p>
                  </a:txBody>
                  <a:tcPr marL="35725" marR="35725" marT="26800" marB="2680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3"/>
                  </a:ext>
                </a:extLst>
              </a:tr>
            </a:tbl>
          </a:graphicData>
        </a:graphic>
      </p:graphicFrame>
      <p:pic>
        <p:nvPicPr>
          <p:cNvPr id="446" name="Google Shape;446;g6bc836f9db_0_474"/>
          <p:cNvPicPr preferRelativeResize="0"/>
          <p:nvPr/>
        </p:nvPicPr>
        <p:blipFill>
          <a:blip r:embed="rId3">
            <a:alphaModFix/>
          </a:blip>
          <a:stretch>
            <a:fillRect/>
          </a:stretch>
        </p:blipFill>
        <p:spPr>
          <a:xfrm>
            <a:off x="8281777" y="4339975"/>
            <a:ext cx="738650" cy="738650"/>
          </a:xfrm>
          <a:prstGeom prst="rect">
            <a:avLst/>
          </a:prstGeom>
          <a:noFill/>
          <a:ln>
            <a:noFill/>
          </a:ln>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450"/>
        <p:cNvGrpSpPr/>
        <p:nvPr/>
      </p:nvGrpSpPr>
      <p:grpSpPr>
        <a:xfrm>
          <a:off x="0" y="0"/>
          <a:ext cx="0" cy="0"/>
          <a:chOff x="0" y="0"/>
          <a:chExt cx="0" cy="0"/>
        </a:xfrm>
      </p:grpSpPr>
      <p:sp>
        <p:nvSpPr>
          <p:cNvPr id="451" name="Google Shape;451;g6bc836f9db_0_480"/>
          <p:cNvSpPr txBox="1">
            <a:spLocks noGrp="1"/>
          </p:cNvSpPr>
          <p:nvPr>
            <p:ph type="title"/>
          </p:nvPr>
        </p:nvSpPr>
        <p:spPr>
          <a:xfrm>
            <a:off x="727650" y="0"/>
            <a:ext cx="7688700" cy="535200"/>
          </a:xfrm>
          <a:prstGeom prst="rect">
            <a:avLst/>
          </a:prstGeom>
        </p:spPr>
        <p:txBody>
          <a:bodyPr spcFirstLastPara="1" wrap="square" lIns="93125" tIns="93125" rIns="93125" bIns="93125" anchor="t" anchorCtr="0">
            <a:noAutofit/>
          </a:bodyPr>
          <a:lstStyle/>
          <a:p>
            <a:pPr marL="0" lvl="0" indent="0" algn="ctr" rtl="0">
              <a:spcBef>
                <a:spcPts val="0"/>
              </a:spcBef>
              <a:spcAft>
                <a:spcPts val="0"/>
              </a:spcAft>
              <a:buNone/>
            </a:pPr>
            <a:r>
              <a:rPr lang="en-US" sz="2400">
                <a:latin typeface="Palatino"/>
                <a:ea typeface="Palatino"/>
                <a:cs typeface="Palatino"/>
                <a:sym typeface="Palatino"/>
              </a:rPr>
              <a:t>TOWS Strategy Development </a:t>
            </a:r>
            <a:endParaRPr sz="2400">
              <a:latin typeface="Palatino"/>
              <a:ea typeface="Palatino"/>
              <a:cs typeface="Palatino"/>
              <a:sym typeface="Palatino"/>
            </a:endParaRPr>
          </a:p>
        </p:txBody>
      </p:sp>
      <p:pic>
        <p:nvPicPr>
          <p:cNvPr id="452" name="Google Shape;452;g6bc836f9db_0_480"/>
          <p:cNvPicPr preferRelativeResize="0"/>
          <p:nvPr/>
        </p:nvPicPr>
        <p:blipFill>
          <a:blip r:embed="rId3">
            <a:alphaModFix/>
          </a:blip>
          <a:stretch>
            <a:fillRect/>
          </a:stretch>
        </p:blipFill>
        <p:spPr>
          <a:xfrm>
            <a:off x="8281777" y="4339975"/>
            <a:ext cx="738650" cy="738650"/>
          </a:xfrm>
          <a:prstGeom prst="rect">
            <a:avLst/>
          </a:prstGeom>
          <a:noFill/>
          <a:ln>
            <a:noFill/>
          </a:ln>
        </p:spPr>
      </p:pic>
      <p:graphicFrame>
        <p:nvGraphicFramePr>
          <p:cNvPr id="453" name="Google Shape;453;g6bc836f9db_0_480"/>
          <p:cNvGraphicFramePr/>
          <p:nvPr/>
        </p:nvGraphicFramePr>
        <p:xfrm>
          <a:off x="2186175" y="535200"/>
          <a:ext cx="4486975" cy="3717010"/>
        </p:xfrm>
        <a:graphic>
          <a:graphicData uri="http://schemas.openxmlformats.org/drawingml/2006/table">
            <a:tbl>
              <a:tblPr>
                <a:noFill/>
                <a:tableStyleId>{E47524D7-2335-4AB9-8CF1-0D968FAC3876}</a:tableStyleId>
              </a:tblPr>
              <a:tblGrid>
                <a:gridCol w="4486975">
                  <a:extLst>
                    <a:ext uri="{9D8B030D-6E8A-4147-A177-3AD203B41FA5}">
                      <a16:colId xmlns:a16="http://schemas.microsoft.com/office/drawing/2014/main" val="20000"/>
                    </a:ext>
                  </a:extLst>
                </a:gridCol>
              </a:tblGrid>
              <a:tr h="337225">
                <a:tc>
                  <a:txBody>
                    <a:bodyPr/>
                    <a:lstStyle/>
                    <a:p>
                      <a:pPr marL="0" lvl="0" indent="0" algn="ctr" rtl="0">
                        <a:spcBef>
                          <a:spcPts val="0"/>
                        </a:spcBef>
                        <a:spcAft>
                          <a:spcPts val="0"/>
                        </a:spcAft>
                        <a:buNone/>
                      </a:pPr>
                      <a:r>
                        <a:rPr lang="en-US" b="1">
                          <a:latin typeface="Palatino"/>
                          <a:ea typeface="Palatino"/>
                          <a:cs typeface="Palatino"/>
                          <a:sym typeface="Palatino"/>
                        </a:rPr>
                        <a:t>SO Strategies</a:t>
                      </a:r>
                      <a:endParaRPr b="1">
                        <a:latin typeface="Palatino"/>
                        <a:ea typeface="Palatino"/>
                        <a:cs typeface="Palatino"/>
                        <a:sym typeface="Palatino"/>
                      </a:endParaRPr>
                    </a:p>
                  </a:txBody>
                  <a:tcPr marL="91425" marR="91425" marT="91425" marB="91425"/>
                </a:tc>
                <a:extLst>
                  <a:ext uri="{0D108BD9-81ED-4DB2-BD59-A6C34878D82A}">
                    <a16:rowId xmlns:a16="http://schemas.microsoft.com/office/drawing/2014/main" val="10000"/>
                  </a:ext>
                </a:extLst>
              </a:tr>
              <a:tr h="3320800">
                <a:tc>
                  <a:txBody>
                    <a:bodyPr/>
                    <a:lstStyle/>
                    <a:p>
                      <a:pPr marL="0" lvl="0" indent="0" algn="l" rtl="0">
                        <a:spcBef>
                          <a:spcPts val="0"/>
                        </a:spcBef>
                        <a:spcAft>
                          <a:spcPts val="0"/>
                        </a:spcAft>
                        <a:buNone/>
                      </a:pPr>
                      <a:r>
                        <a:rPr lang="en-US" b="1">
                          <a:latin typeface="Palatino"/>
                          <a:ea typeface="Palatino"/>
                          <a:cs typeface="Palatino"/>
                          <a:sym typeface="Palatino"/>
                        </a:rPr>
                        <a:t>1.Increase market share and growth in the coffee market</a:t>
                      </a:r>
                      <a:endParaRPr b="1">
                        <a:latin typeface="Palatino"/>
                        <a:ea typeface="Palatino"/>
                        <a:cs typeface="Palatino"/>
                        <a:sym typeface="Palatino"/>
                      </a:endParaRPr>
                    </a:p>
                    <a:p>
                      <a:pPr marL="0" lvl="0" indent="0" algn="l" rtl="0">
                        <a:spcBef>
                          <a:spcPts val="0"/>
                        </a:spcBef>
                        <a:spcAft>
                          <a:spcPts val="0"/>
                        </a:spcAft>
                        <a:buNone/>
                      </a:pPr>
                      <a:r>
                        <a:rPr lang="en-US" b="1">
                          <a:latin typeface="Palatino"/>
                          <a:ea typeface="Palatino"/>
                          <a:cs typeface="Palatino"/>
                          <a:sym typeface="Palatino"/>
                        </a:rPr>
                        <a:t>2.Develop more technological advances</a:t>
                      </a:r>
                      <a:endParaRPr b="1">
                        <a:latin typeface="Palatino"/>
                        <a:ea typeface="Palatino"/>
                        <a:cs typeface="Palatino"/>
                        <a:sym typeface="Palatino"/>
                      </a:endParaRPr>
                    </a:p>
                    <a:p>
                      <a:pPr marL="0" lvl="0" indent="0" algn="l" rtl="0">
                        <a:spcBef>
                          <a:spcPts val="0"/>
                        </a:spcBef>
                        <a:spcAft>
                          <a:spcPts val="0"/>
                        </a:spcAft>
                        <a:buNone/>
                      </a:pPr>
                      <a:r>
                        <a:rPr lang="en-US" b="1">
                          <a:latin typeface="Palatino"/>
                          <a:ea typeface="Palatino"/>
                          <a:cs typeface="Palatino"/>
                          <a:sym typeface="Palatino"/>
                        </a:rPr>
                        <a:t>3. Cater to the request of other countries</a:t>
                      </a:r>
                      <a:endParaRPr b="1">
                        <a:latin typeface="Palatino"/>
                        <a:ea typeface="Palatino"/>
                        <a:cs typeface="Palatino"/>
                        <a:sym typeface="Palatino"/>
                      </a:endParaRPr>
                    </a:p>
                    <a:p>
                      <a:pPr marL="0" lvl="0" indent="0" algn="l" rtl="0">
                        <a:spcBef>
                          <a:spcPts val="0"/>
                        </a:spcBef>
                        <a:spcAft>
                          <a:spcPts val="0"/>
                        </a:spcAft>
                        <a:buNone/>
                      </a:pPr>
                      <a:r>
                        <a:rPr lang="en-US" b="1">
                          <a:latin typeface="Palatino"/>
                          <a:ea typeface="Palatino"/>
                          <a:cs typeface="Palatino"/>
                          <a:sym typeface="Palatino"/>
                        </a:rPr>
                        <a:t>4. Offer additional merchandise</a:t>
                      </a:r>
                      <a:endParaRPr b="1">
                        <a:latin typeface="Palatino"/>
                        <a:ea typeface="Palatino"/>
                        <a:cs typeface="Palatino"/>
                        <a:sym typeface="Palatino"/>
                      </a:endParaRPr>
                    </a:p>
                    <a:p>
                      <a:pPr marL="0" lvl="0" indent="0" algn="l" rtl="0">
                        <a:spcBef>
                          <a:spcPts val="0"/>
                        </a:spcBef>
                        <a:spcAft>
                          <a:spcPts val="0"/>
                        </a:spcAft>
                        <a:buNone/>
                      </a:pPr>
                      <a:r>
                        <a:rPr lang="en-US" b="1">
                          <a:latin typeface="Palatino"/>
                          <a:ea typeface="Palatino"/>
                          <a:cs typeface="Palatino"/>
                          <a:sym typeface="Palatino"/>
                        </a:rPr>
                        <a:t>5. Increase global preference</a:t>
                      </a:r>
                      <a:endParaRPr b="1">
                        <a:latin typeface="Palatino"/>
                        <a:ea typeface="Palatino"/>
                        <a:cs typeface="Palatino"/>
                        <a:sym typeface="Palatino"/>
                      </a:endParaRPr>
                    </a:p>
                    <a:p>
                      <a:pPr marL="0" lvl="0" indent="0" algn="l" rtl="0">
                        <a:spcBef>
                          <a:spcPts val="0"/>
                        </a:spcBef>
                        <a:spcAft>
                          <a:spcPts val="0"/>
                        </a:spcAft>
                        <a:buNone/>
                      </a:pPr>
                      <a:r>
                        <a:rPr lang="en-US" b="1">
                          <a:latin typeface="Palatino"/>
                          <a:ea typeface="Palatino"/>
                          <a:cs typeface="Palatino"/>
                          <a:sym typeface="Palatino"/>
                        </a:rPr>
                        <a:t>6. Introduce new innovative products</a:t>
                      </a:r>
                      <a:endParaRPr b="1">
                        <a:latin typeface="Palatino"/>
                        <a:ea typeface="Palatino"/>
                        <a:cs typeface="Palatino"/>
                        <a:sym typeface="Palatino"/>
                      </a:endParaRPr>
                    </a:p>
                    <a:p>
                      <a:pPr marL="0" lvl="0" indent="0" algn="l" rtl="0">
                        <a:spcBef>
                          <a:spcPts val="0"/>
                        </a:spcBef>
                        <a:spcAft>
                          <a:spcPts val="0"/>
                        </a:spcAft>
                        <a:buNone/>
                      </a:pPr>
                      <a:r>
                        <a:rPr lang="en-US" b="1">
                          <a:latin typeface="Palatino"/>
                          <a:ea typeface="Palatino"/>
                          <a:cs typeface="Palatino"/>
                          <a:sym typeface="Palatino"/>
                        </a:rPr>
                        <a:t>7. Expand meal options </a:t>
                      </a:r>
                      <a:endParaRPr b="1">
                        <a:latin typeface="Palatino"/>
                        <a:ea typeface="Palatino"/>
                        <a:cs typeface="Palatino"/>
                        <a:sym typeface="Palatino"/>
                      </a:endParaRPr>
                    </a:p>
                    <a:p>
                      <a:pPr marL="0" lvl="0" indent="0" algn="l" rtl="0">
                        <a:spcBef>
                          <a:spcPts val="0"/>
                        </a:spcBef>
                        <a:spcAft>
                          <a:spcPts val="0"/>
                        </a:spcAft>
                        <a:buNone/>
                      </a:pPr>
                      <a:r>
                        <a:rPr lang="en-US" b="1">
                          <a:latin typeface="Palatino"/>
                          <a:ea typeface="Palatino"/>
                          <a:cs typeface="Palatino"/>
                          <a:sym typeface="Palatino"/>
                        </a:rPr>
                        <a:t>8. Extend product mix, maintain product quality</a:t>
                      </a:r>
                      <a:endParaRPr b="1">
                        <a:latin typeface="Palatino"/>
                        <a:ea typeface="Palatino"/>
                        <a:cs typeface="Palatino"/>
                        <a:sym typeface="Palatino"/>
                      </a:endParaRPr>
                    </a:p>
                    <a:p>
                      <a:pPr marL="0" lvl="0" indent="0" algn="l" rtl="0">
                        <a:spcBef>
                          <a:spcPts val="0"/>
                        </a:spcBef>
                        <a:spcAft>
                          <a:spcPts val="0"/>
                        </a:spcAft>
                        <a:buNone/>
                      </a:pPr>
                      <a:r>
                        <a:rPr lang="en-US" b="1">
                          <a:latin typeface="Palatino"/>
                          <a:ea typeface="Palatino"/>
                          <a:cs typeface="Palatino"/>
                          <a:sym typeface="Palatino"/>
                        </a:rPr>
                        <a:t>9. Partner with well known brands</a:t>
                      </a:r>
                      <a:endParaRPr b="1">
                        <a:latin typeface="Palatino"/>
                        <a:ea typeface="Palatino"/>
                        <a:cs typeface="Palatino"/>
                        <a:sym typeface="Palatino"/>
                      </a:endParaRPr>
                    </a:p>
                    <a:p>
                      <a:pPr marL="0" lvl="0" indent="0" algn="l" rtl="0">
                        <a:spcBef>
                          <a:spcPts val="0"/>
                        </a:spcBef>
                        <a:spcAft>
                          <a:spcPts val="0"/>
                        </a:spcAft>
                        <a:buNone/>
                      </a:pPr>
                      <a:r>
                        <a:rPr lang="en-US" b="1">
                          <a:latin typeface="Palatino"/>
                          <a:ea typeface="Palatino"/>
                          <a:cs typeface="Palatino"/>
                          <a:sym typeface="Palatino"/>
                        </a:rPr>
                        <a:t>10. Utilize brand image in emerging economies</a:t>
                      </a:r>
                      <a:endParaRPr b="1">
                        <a:latin typeface="Palatino"/>
                        <a:ea typeface="Palatino"/>
                        <a:cs typeface="Palatino"/>
                        <a:sym typeface="Palatino"/>
                      </a:endParaRPr>
                    </a:p>
                  </a:txBody>
                  <a:tcPr marL="91425" marR="91425" marT="91425" marB="91425"/>
                </a:tc>
                <a:extLst>
                  <a:ext uri="{0D108BD9-81ED-4DB2-BD59-A6C34878D82A}">
                    <a16:rowId xmlns:a16="http://schemas.microsoft.com/office/drawing/2014/main" val="10001"/>
                  </a:ext>
                </a:extLst>
              </a:tr>
            </a:tbl>
          </a:graphicData>
        </a:graphic>
      </p:graphicFrame>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457"/>
        <p:cNvGrpSpPr/>
        <p:nvPr/>
      </p:nvGrpSpPr>
      <p:grpSpPr>
        <a:xfrm>
          <a:off x="0" y="0"/>
          <a:ext cx="0" cy="0"/>
          <a:chOff x="0" y="0"/>
          <a:chExt cx="0" cy="0"/>
        </a:xfrm>
      </p:grpSpPr>
      <p:graphicFrame>
        <p:nvGraphicFramePr>
          <p:cNvPr id="458" name="Google Shape;458;g75bee15ae0_3_2"/>
          <p:cNvGraphicFramePr/>
          <p:nvPr/>
        </p:nvGraphicFramePr>
        <p:xfrm>
          <a:off x="1706350" y="585550"/>
          <a:ext cx="5662925" cy="3842425"/>
        </p:xfrm>
        <a:graphic>
          <a:graphicData uri="http://schemas.openxmlformats.org/drawingml/2006/table">
            <a:tbl>
              <a:tblPr>
                <a:noFill/>
                <a:tableStyleId>{E47524D7-2335-4AB9-8CF1-0D968FAC3876}</a:tableStyleId>
              </a:tblPr>
              <a:tblGrid>
                <a:gridCol w="5662925">
                  <a:extLst>
                    <a:ext uri="{9D8B030D-6E8A-4147-A177-3AD203B41FA5}">
                      <a16:colId xmlns:a16="http://schemas.microsoft.com/office/drawing/2014/main" val="20000"/>
                    </a:ext>
                  </a:extLst>
                </a:gridCol>
              </a:tblGrid>
              <a:tr h="459175">
                <a:tc>
                  <a:txBody>
                    <a:bodyPr/>
                    <a:lstStyle/>
                    <a:p>
                      <a:pPr marL="0" lvl="0" indent="0" algn="ctr" rtl="0">
                        <a:spcBef>
                          <a:spcPts val="0"/>
                        </a:spcBef>
                        <a:spcAft>
                          <a:spcPts val="0"/>
                        </a:spcAft>
                        <a:buNone/>
                      </a:pPr>
                      <a:r>
                        <a:rPr lang="en-US" b="1">
                          <a:latin typeface="Palatino"/>
                          <a:ea typeface="Palatino"/>
                          <a:cs typeface="Palatino"/>
                          <a:sym typeface="Palatino"/>
                        </a:rPr>
                        <a:t>WO Strategies</a:t>
                      </a:r>
                      <a:endParaRPr b="1">
                        <a:latin typeface="Palatino"/>
                        <a:ea typeface="Palatino"/>
                        <a:cs typeface="Palatino"/>
                        <a:sym typeface="Palatino"/>
                      </a:endParaRPr>
                    </a:p>
                  </a:txBody>
                  <a:tcPr marL="91425" marR="91425" marT="91425" marB="91425"/>
                </a:tc>
                <a:extLst>
                  <a:ext uri="{0D108BD9-81ED-4DB2-BD59-A6C34878D82A}">
                    <a16:rowId xmlns:a16="http://schemas.microsoft.com/office/drawing/2014/main" val="10000"/>
                  </a:ext>
                </a:extLst>
              </a:tr>
              <a:tr h="3244675">
                <a:tc>
                  <a:txBody>
                    <a:bodyPr/>
                    <a:lstStyle/>
                    <a:p>
                      <a:pPr marL="0" lvl="0" indent="0" algn="l" rtl="0">
                        <a:spcBef>
                          <a:spcPts val="0"/>
                        </a:spcBef>
                        <a:spcAft>
                          <a:spcPts val="0"/>
                        </a:spcAft>
                        <a:buNone/>
                      </a:pPr>
                      <a:r>
                        <a:rPr lang="en-US" b="1">
                          <a:latin typeface="Palatino"/>
                          <a:ea typeface="Palatino"/>
                          <a:cs typeface="Palatino"/>
                          <a:sym typeface="Palatino"/>
                        </a:rPr>
                        <a:t>1.Capitalized on current market share </a:t>
                      </a:r>
                      <a:endParaRPr b="1">
                        <a:latin typeface="Palatino"/>
                        <a:ea typeface="Palatino"/>
                        <a:cs typeface="Palatino"/>
                        <a:sym typeface="Palatino"/>
                      </a:endParaRPr>
                    </a:p>
                    <a:p>
                      <a:pPr marL="0" lvl="0" indent="0" algn="l" rtl="0">
                        <a:spcBef>
                          <a:spcPts val="0"/>
                        </a:spcBef>
                        <a:spcAft>
                          <a:spcPts val="0"/>
                        </a:spcAft>
                        <a:buNone/>
                      </a:pPr>
                      <a:r>
                        <a:rPr lang="en-US" b="1">
                          <a:latin typeface="Palatino"/>
                          <a:ea typeface="Palatino"/>
                          <a:cs typeface="Palatino"/>
                          <a:sym typeface="Palatino"/>
                        </a:rPr>
                        <a:t>2.Increase market share outside the U.S.</a:t>
                      </a:r>
                      <a:endParaRPr b="1">
                        <a:latin typeface="Palatino"/>
                        <a:ea typeface="Palatino"/>
                        <a:cs typeface="Palatino"/>
                        <a:sym typeface="Palatino"/>
                      </a:endParaRPr>
                    </a:p>
                    <a:p>
                      <a:pPr marL="0" lvl="0" indent="0" algn="l" rtl="0">
                        <a:spcBef>
                          <a:spcPts val="0"/>
                        </a:spcBef>
                        <a:spcAft>
                          <a:spcPts val="0"/>
                        </a:spcAft>
                        <a:buNone/>
                      </a:pPr>
                      <a:r>
                        <a:rPr lang="en-US" b="1">
                          <a:latin typeface="Palatino"/>
                          <a:ea typeface="Palatino"/>
                          <a:cs typeface="Palatino"/>
                          <a:sym typeface="Palatino"/>
                        </a:rPr>
                        <a:t>3. Adopt to customer demands </a:t>
                      </a:r>
                      <a:endParaRPr b="1">
                        <a:latin typeface="Palatino"/>
                        <a:ea typeface="Palatino"/>
                        <a:cs typeface="Palatino"/>
                        <a:sym typeface="Palatino"/>
                      </a:endParaRPr>
                    </a:p>
                    <a:p>
                      <a:pPr marL="0" lvl="0" indent="0" algn="l" rtl="0">
                        <a:spcBef>
                          <a:spcPts val="0"/>
                        </a:spcBef>
                        <a:spcAft>
                          <a:spcPts val="0"/>
                        </a:spcAft>
                        <a:buNone/>
                      </a:pPr>
                      <a:r>
                        <a:rPr lang="en-US" b="1">
                          <a:latin typeface="Palatino"/>
                          <a:ea typeface="Palatino"/>
                          <a:cs typeface="Palatino"/>
                          <a:sym typeface="Palatino"/>
                        </a:rPr>
                        <a:t>4. Extend market strategy </a:t>
                      </a:r>
                      <a:endParaRPr b="1">
                        <a:latin typeface="Palatino"/>
                        <a:ea typeface="Palatino"/>
                        <a:cs typeface="Palatino"/>
                        <a:sym typeface="Palatino"/>
                      </a:endParaRPr>
                    </a:p>
                    <a:p>
                      <a:pPr marL="0" lvl="0" indent="0" algn="l" rtl="0">
                        <a:spcBef>
                          <a:spcPts val="0"/>
                        </a:spcBef>
                        <a:spcAft>
                          <a:spcPts val="0"/>
                        </a:spcAft>
                        <a:buNone/>
                      </a:pPr>
                      <a:r>
                        <a:rPr lang="en-US" b="1">
                          <a:latin typeface="Palatino"/>
                          <a:ea typeface="Palatino"/>
                          <a:cs typeface="Palatino"/>
                          <a:sym typeface="Palatino"/>
                        </a:rPr>
                        <a:t>5.Operate internationally</a:t>
                      </a:r>
                      <a:endParaRPr b="1">
                        <a:latin typeface="Palatino"/>
                        <a:ea typeface="Palatino"/>
                        <a:cs typeface="Palatino"/>
                        <a:sym typeface="Palatino"/>
                      </a:endParaRPr>
                    </a:p>
                    <a:p>
                      <a:pPr marL="0" lvl="0" indent="0" algn="l" rtl="0">
                        <a:spcBef>
                          <a:spcPts val="0"/>
                        </a:spcBef>
                        <a:spcAft>
                          <a:spcPts val="0"/>
                        </a:spcAft>
                        <a:buNone/>
                      </a:pPr>
                      <a:r>
                        <a:rPr lang="en-US" b="1">
                          <a:latin typeface="Palatino"/>
                          <a:ea typeface="Palatino"/>
                          <a:cs typeface="Palatino"/>
                          <a:sym typeface="Palatino"/>
                        </a:rPr>
                        <a:t>6. Tackle middle class customer in emerging market by adjusting price to affordable level </a:t>
                      </a:r>
                      <a:endParaRPr b="1">
                        <a:latin typeface="Palatino"/>
                        <a:ea typeface="Palatino"/>
                        <a:cs typeface="Palatino"/>
                        <a:sym typeface="Palatino"/>
                      </a:endParaRPr>
                    </a:p>
                    <a:p>
                      <a:pPr marL="0" lvl="0" indent="0" algn="l" rtl="0">
                        <a:spcBef>
                          <a:spcPts val="0"/>
                        </a:spcBef>
                        <a:spcAft>
                          <a:spcPts val="0"/>
                        </a:spcAft>
                        <a:buNone/>
                      </a:pPr>
                      <a:r>
                        <a:rPr lang="en-US" b="1">
                          <a:latin typeface="Palatino"/>
                          <a:ea typeface="Palatino"/>
                          <a:cs typeface="Palatino"/>
                          <a:sym typeface="Palatino"/>
                        </a:rPr>
                        <a:t>7.Redirect focus to profitable markets to avoid over extension of portfolio in unprofitable market segment </a:t>
                      </a:r>
                      <a:endParaRPr b="1">
                        <a:latin typeface="Palatino"/>
                        <a:ea typeface="Palatino"/>
                        <a:cs typeface="Palatino"/>
                        <a:sym typeface="Palatino"/>
                      </a:endParaRPr>
                    </a:p>
                    <a:p>
                      <a:pPr marL="0" lvl="0" indent="0" algn="l" rtl="0">
                        <a:spcBef>
                          <a:spcPts val="0"/>
                        </a:spcBef>
                        <a:spcAft>
                          <a:spcPts val="0"/>
                        </a:spcAft>
                        <a:buNone/>
                      </a:pPr>
                      <a:r>
                        <a:rPr lang="en-US" b="1">
                          <a:latin typeface="Palatino"/>
                          <a:ea typeface="Palatino"/>
                          <a:cs typeface="Palatino"/>
                          <a:sym typeface="Palatino"/>
                        </a:rPr>
                        <a:t>8. Utilized social media to change negative perception of consumers</a:t>
                      </a:r>
                      <a:endParaRPr b="1">
                        <a:latin typeface="Palatino"/>
                        <a:ea typeface="Palatino"/>
                        <a:cs typeface="Palatino"/>
                        <a:sym typeface="Palatino"/>
                      </a:endParaRPr>
                    </a:p>
                    <a:p>
                      <a:pPr marL="0" lvl="0" indent="0" algn="l" rtl="0">
                        <a:spcBef>
                          <a:spcPts val="0"/>
                        </a:spcBef>
                        <a:spcAft>
                          <a:spcPts val="0"/>
                        </a:spcAft>
                        <a:buNone/>
                      </a:pPr>
                      <a:r>
                        <a:rPr lang="en-US" b="1">
                          <a:latin typeface="Palatino"/>
                          <a:ea typeface="Palatino"/>
                          <a:cs typeface="Palatino"/>
                          <a:sym typeface="Palatino"/>
                        </a:rPr>
                        <a:t>9. Increase value and extrinsic offerings to consumers that brings Starbucks experience to a whole other level from other level from other coffee shops </a:t>
                      </a:r>
                      <a:endParaRPr b="1">
                        <a:latin typeface="Palatino"/>
                        <a:ea typeface="Palatino"/>
                        <a:cs typeface="Palatino"/>
                        <a:sym typeface="Palatino"/>
                      </a:endParaRPr>
                    </a:p>
                    <a:p>
                      <a:pPr marL="0" lvl="0" indent="0" algn="l" rtl="0">
                        <a:spcBef>
                          <a:spcPts val="0"/>
                        </a:spcBef>
                        <a:spcAft>
                          <a:spcPts val="0"/>
                        </a:spcAft>
                        <a:buNone/>
                      </a:pPr>
                      <a:endParaRPr b="1">
                        <a:latin typeface="Palatino"/>
                        <a:ea typeface="Palatino"/>
                        <a:cs typeface="Palatino"/>
                        <a:sym typeface="Palatino"/>
                      </a:endParaRPr>
                    </a:p>
                  </a:txBody>
                  <a:tcPr marL="91425" marR="91425" marT="91425" marB="91425"/>
                </a:tc>
                <a:extLst>
                  <a:ext uri="{0D108BD9-81ED-4DB2-BD59-A6C34878D82A}">
                    <a16:rowId xmlns:a16="http://schemas.microsoft.com/office/drawing/2014/main" val="10001"/>
                  </a:ext>
                </a:extLst>
              </a:tr>
            </a:tbl>
          </a:graphicData>
        </a:graphic>
      </p:graphicFrame>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462"/>
        <p:cNvGrpSpPr/>
        <p:nvPr/>
      </p:nvGrpSpPr>
      <p:grpSpPr>
        <a:xfrm>
          <a:off x="0" y="0"/>
          <a:ext cx="0" cy="0"/>
          <a:chOff x="0" y="0"/>
          <a:chExt cx="0" cy="0"/>
        </a:xfrm>
      </p:grpSpPr>
      <p:graphicFrame>
        <p:nvGraphicFramePr>
          <p:cNvPr id="463" name="Google Shape;463;g75bee15ae0_3_8"/>
          <p:cNvGraphicFramePr/>
          <p:nvPr/>
        </p:nvGraphicFramePr>
        <p:xfrm>
          <a:off x="1611475" y="716875"/>
          <a:ext cx="5467675" cy="3876925"/>
        </p:xfrm>
        <a:graphic>
          <a:graphicData uri="http://schemas.openxmlformats.org/drawingml/2006/table">
            <a:tbl>
              <a:tblPr>
                <a:noFill/>
                <a:tableStyleId>{E47524D7-2335-4AB9-8CF1-0D968FAC3876}</a:tableStyleId>
              </a:tblPr>
              <a:tblGrid>
                <a:gridCol w="5467675">
                  <a:extLst>
                    <a:ext uri="{9D8B030D-6E8A-4147-A177-3AD203B41FA5}">
                      <a16:colId xmlns:a16="http://schemas.microsoft.com/office/drawing/2014/main" val="20000"/>
                    </a:ext>
                  </a:extLst>
                </a:gridCol>
              </a:tblGrid>
              <a:tr h="502025">
                <a:tc>
                  <a:txBody>
                    <a:bodyPr/>
                    <a:lstStyle/>
                    <a:p>
                      <a:pPr marL="0" lvl="0" indent="0" algn="ctr" rtl="0">
                        <a:spcBef>
                          <a:spcPts val="0"/>
                        </a:spcBef>
                        <a:spcAft>
                          <a:spcPts val="0"/>
                        </a:spcAft>
                        <a:buNone/>
                      </a:pPr>
                      <a:r>
                        <a:rPr lang="en-US" b="1">
                          <a:latin typeface="Palatino"/>
                          <a:ea typeface="Palatino"/>
                          <a:cs typeface="Palatino"/>
                          <a:sym typeface="Palatino"/>
                        </a:rPr>
                        <a:t>ST Strategies</a:t>
                      </a:r>
                      <a:endParaRPr b="1">
                        <a:latin typeface="Palatino"/>
                        <a:ea typeface="Palatino"/>
                        <a:cs typeface="Palatino"/>
                        <a:sym typeface="Palatino"/>
                      </a:endParaRPr>
                    </a:p>
                  </a:txBody>
                  <a:tcPr marL="91425" marR="91425" marT="91425" marB="91425"/>
                </a:tc>
                <a:extLst>
                  <a:ext uri="{0D108BD9-81ED-4DB2-BD59-A6C34878D82A}">
                    <a16:rowId xmlns:a16="http://schemas.microsoft.com/office/drawing/2014/main" val="10000"/>
                  </a:ext>
                </a:extLst>
              </a:tr>
              <a:tr h="3374900">
                <a:tc>
                  <a:txBody>
                    <a:bodyPr/>
                    <a:lstStyle/>
                    <a:p>
                      <a:pPr marL="0" lvl="0" indent="0" algn="l" rtl="0">
                        <a:spcBef>
                          <a:spcPts val="0"/>
                        </a:spcBef>
                        <a:spcAft>
                          <a:spcPts val="0"/>
                        </a:spcAft>
                        <a:buNone/>
                      </a:pPr>
                      <a:r>
                        <a:rPr lang="en-US">
                          <a:latin typeface="Palatino"/>
                          <a:ea typeface="Palatino"/>
                          <a:cs typeface="Palatino"/>
                          <a:sym typeface="Palatino"/>
                        </a:rPr>
                        <a:t>1.Innovate the new products</a:t>
                      </a:r>
                      <a:endParaRPr>
                        <a:latin typeface="Palatino"/>
                        <a:ea typeface="Palatino"/>
                        <a:cs typeface="Palatino"/>
                        <a:sym typeface="Palatino"/>
                      </a:endParaRPr>
                    </a:p>
                    <a:p>
                      <a:pPr marL="0" lvl="0" indent="0" algn="l" rtl="0">
                        <a:spcBef>
                          <a:spcPts val="0"/>
                        </a:spcBef>
                        <a:spcAft>
                          <a:spcPts val="0"/>
                        </a:spcAft>
                        <a:buNone/>
                      </a:pPr>
                      <a:r>
                        <a:rPr lang="en-US">
                          <a:latin typeface="Palatino"/>
                          <a:ea typeface="Palatino"/>
                          <a:cs typeface="Palatino"/>
                          <a:sym typeface="Palatino"/>
                        </a:rPr>
                        <a:t>2.Reduce prices</a:t>
                      </a:r>
                      <a:endParaRPr>
                        <a:latin typeface="Palatino"/>
                        <a:ea typeface="Palatino"/>
                        <a:cs typeface="Palatino"/>
                        <a:sym typeface="Palatino"/>
                      </a:endParaRPr>
                    </a:p>
                    <a:p>
                      <a:pPr marL="0" lvl="0" indent="0" algn="l" rtl="0">
                        <a:spcBef>
                          <a:spcPts val="0"/>
                        </a:spcBef>
                        <a:spcAft>
                          <a:spcPts val="0"/>
                        </a:spcAft>
                        <a:buNone/>
                      </a:pPr>
                      <a:r>
                        <a:rPr lang="en-US">
                          <a:latin typeface="Palatino"/>
                          <a:ea typeface="Palatino"/>
                          <a:cs typeface="Palatino"/>
                          <a:sym typeface="Palatino"/>
                        </a:rPr>
                        <a:t>3.Shift operational in other sections </a:t>
                      </a:r>
                      <a:endParaRPr>
                        <a:latin typeface="Palatino"/>
                        <a:ea typeface="Palatino"/>
                        <a:cs typeface="Palatino"/>
                        <a:sym typeface="Palatino"/>
                      </a:endParaRPr>
                    </a:p>
                    <a:p>
                      <a:pPr marL="0" lvl="0" indent="0" algn="l" rtl="0">
                        <a:spcBef>
                          <a:spcPts val="0"/>
                        </a:spcBef>
                        <a:spcAft>
                          <a:spcPts val="0"/>
                        </a:spcAft>
                        <a:buNone/>
                      </a:pPr>
                      <a:r>
                        <a:rPr lang="en-US">
                          <a:latin typeface="Palatino"/>
                          <a:ea typeface="Palatino"/>
                          <a:cs typeface="Palatino"/>
                          <a:sym typeface="Palatino"/>
                        </a:rPr>
                        <a:t>4.Diversify products</a:t>
                      </a:r>
                      <a:endParaRPr>
                        <a:latin typeface="Palatino"/>
                        <a:ea typeface="Palatino"/>
                        <a:cs typeface="Palatino"/>
                        <a:sym typeface="Palatino"/>
                      </a:endParaRPr>
                    </a:p>
                    <a:p>
                      <a:pPr marL="0" lvl="0" indent="0" algn="l" rtl="0">
                        <a:spcBef>
                          <a:spcPts val="0"/>
                        </a:spcBef>
                        <a:spcAft>
                          <a:spcPts val="0"/>
                        </a:spcAft>
                        <a:buNone/>
                      </a:pPr>
                      <a:r>
                        <a:rPr lang="en-US">
                          <a:latin typeface="Palatino"/>
                          <a:ea typeface="Palatino"/>
                          <a:cs typeface="Palatino"/>
                          <a:sym typeface="Palatino"/>
                        </a:rPr>
                        <a:t>5.Penetrate to foreign market</a:t>
                      </a:r>
                      <a:endParaRPr>
                        <a:latin typeface="Palatino"/>
                        <a:ea typeface="Palatino"/>
                        <a:cs typeface="Palatino"/>
                        <a:sym typeface="Palatino"/>
                      </a:endParaRPr>
                    </a:p>
                    <a:p>
                      <a:pPr marL="0" lvl="0" indent="0" algn="l" rtl="0">
                        <a:spcBef>
                          <a:spcPts val="0"/>
                        </a:spcBef>
                        <a:spcAft>
                          <a:spcPts val="0"/>
                        </a:spcAft>
                        <a:buNone/>
                      </a:pPr>
                      <a:r>
                        <a:rPr lang="en-US">
                          <a:latin typeface="Palatino"/>
                          <a:ea typeface="Palatino"/>
                          <a:cs typeface="Palatino"/>
                          <a:sym typeface="Palatino"/>
                        </a:rPr>
                        <a:t>6.Utilized strong supply chain relationship management to reduce bargaining power of supplies</a:t>
                      </a:r>
                      <a:endParaRPr>
                        <a:latin typeface="Palatino"/>
                        <a:ea typeface="Palatino"/>
                        <a:cs typeface="Palatino"/>
                        <a:sym typeface="Palatino"/>
                      </a:endParaRPr>
                    </a:p>
                    <a:p>
                      <a:pPr marL="0" lvl="0" indent="0" algn="l" rtl="0">
                        <a:spcBef>
                          <a:spcPts val="0"/>
                        </a:spcBef>
                        <a:spcAft>
                          <a:spcPts val="0"/>
                        </a:spcAft>
                        <a:buNone/>
                      </a:pPr>
                      <a:r>
                        <a:rPr lang="en-US">
                          <a:latin typeface="Palatino"/>
                          <a:ea typeface="Palatino"/>
                          <a:cs typeface="Palatino"/>
                          <a:sym typeface="Palatino"/>
                        </a:rPr>
                        <a:t>7.Focus on quality, customer service, brand reputation and key strategy to partners to low price offering of competitors</a:t>
                      </a:r>
                      <a:endParaRPr>
                        <a:latin typeface="Palatino"/>
                        <a:ea typeface="Palatino"/>
                        <a:cs typeface="Palatino"/>
                        <a:sym typeface="Palatino"/>
                      </a:endParaRPr>
                    </a:p>
                    <a:p>
                      <a:pPr marL="0" lvl="0" indent="0" algn="l" rtl="0">
                        <a:spcBef>
                          <a:spcPts val="0"/>
                        </a:spcBef>
                        <a:spcAft>
                          <a:spcPts val="0"/>
                        </a:spcAft>
                        <a:buNone/>
                      </a:pPr>
                      <a:r>
                        <a:rPr lang="en-US">
                          <a:latin typeface="Palatino"/>
                          <a:ea typeface="Palatino"/>
                          <a:cs typeface="Palatino"/>
                          <a:sym typeface="Palatino"/>
                        </a:rPr>
                        <a:t>8.Advertise and create a strong brand for consumers to differentiate between a true coffee shop and non-specialty stores</a:t>
                      </a:r>
                      <a:endParaRPr>
                        <a:latin typeface="Palatino"/>
                        <a:ea typeface="Palatino"/>
                        <a:cs typeface="Palatino"/>
                        <a:sym typeface="Palatino"/>
                      </a:endParaRPr>
                    </a:p>
                    <a:p>
                      <a:pPr marL="0" lvl="0" indent="0" algn="l" rtl="0">
                        <a:spcBef>
                          <a:spcPts val="0"/>
                        </a:spcBef>
                        <a:spcAft>
                          <a:spcPts val="0"/>
                        </a:spcAft>
                        <a:buNone/>
                      </a:pPr>
                      <a:r>
                        <a:rPr lang="en-US">
                          <a:latin typeface="Palatino"/>
                          <a:ea typeface="Palatino"/>
                          <a:cs typeface="Palatino"/>
                          <a:sym typeface="Palatino"/>
                        </a:rPr>
                        <a:t>9.Emphasize on coffee energy boosting and tea sales.</a:t>
                      </a:r>
                      <a:endParaRPr>
                        <a:latin typeface="Palatino"/>
                        <a:ea typeface="Palatino"/>
                        <a:cs typeface="Palatino"/>
                        <a:sym typeface="Palatino"/>
                      </a:endParaRPr>
                    </a:p>
                    <a:p>
                      <a:pPr marL="0" lvl="0" indent="0" algn="l" rtl="0">
                        <a:spcBef>
                          <a:spcPts val="0"/>
                        </a:spcBef>
                        <a:spcAft>
                          <a:spcPts val="0"/>
                        </a:spcAft>
                        <a:buNone/>
                      </a:pPr>
                      <a:r>
                        <a:rPr lang="en-US">
                          <a:latin typeface="Palatino"/>
                          <a:ea typeface="Palatino"/>
                          <a:cs typeface="Palatino"/>
                          <a:sym typeface="Palatino"/>
                        </a:rPr>
                        <a:t>10.Focus on marketing and advertising to attract and retain more customers and reduce competitive pressure. </a:t>
                      </a:r>
                      <a:endParaRPr>
                        <a:latin typeface="Palatino"/>
                        <a:ea typeface="Palatino"/>
                        <a:cs typeface="Palatino"/>
                        <a:sym typeface="Palatino"/>
                      </a:endParaRPr>
                    </a:p>
                  </a:txBody>
                  <a:tcPr marL="91425" marR="91425" marT="91425" marB="91425"/>
                </a:tc>
                <a:extLst>
                  <a:ext uri="{0D108BD9-81ED-4DB2-BD59-A6C34878D82A}">
                    <a16:rowId xmlns:a16="http://schemas.microsoft.com/office/drawing/2014/main" val="10001"/>
                  </a:ext>
                </a:extLst>
              </a:tr>
            </a:tbl>
          </a:graphicData>
        </a:graphic>
      </p:graphicFrame>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467"/>
        <p:cNvGrpSpPr/>
        <p:nvPr/>
      </p:nvGrpSpPr>
      <p:grpSpPr>
        <a:xfrm>
          <a:off x="0" y="0"/>
          <a:ext cx="0" cy="0"/>
          <a:chOff x="0" y="0"/>
          <a:chExt cx="0" cy="0"/>
        </a:xfrm>
      </p:grpSpPr>
      <p:graphicFrame>
        <p:nvGraphicFramePr>
          <p:cNvPr id="468" name="Google Shape;468;g75bee15ae0_3_14"/>
          <p:cNvGraphicFramePr/>
          <p:nvPr/>
        </p:nvGraphicFramePr>
        <p:xfrm>
          <a:off x="1632550" y="564475"/>
          <a:ext cx="5404450" cy="3789950"/>
        </p:xfrm>
        <a:graphic>
          <a:graphicData uri="http://schemas.openxmlformats.org/drawingml/2006/table">
            <a:tbl>
              <a:tblPr>
                <a:noFill/>
                <a:tableStyleId>{E47524D7-2335-4AB9-8CF1-0D968FAC3876}</a:tableStyleId>
              </a:tblPr>
              <a:tblGrid>
                <a:gridCol w="5404450">
                  <a:extLst>
                    <a:ext uri="{9D8B030D-6E8A-4147-A177-3AD203B41FA5}">
                      <a16:colId xmlns:a16="http://schemas.microsoft.com/office/drawing/2014/main" val="20000"/>
                    </a:ext>
                  </a:extLst>
                </a:gridCol>
              </a:tblGrid>
              <a:tr h="422925">
                <a:tc>
                  <a:txBody>
                    <a:bodyPr/>
                    <a:lstStyle/>
                    <a:p>
                      <a:pPr marL="0" lvl="0" indent="0" algn="ctr" rtl="0">
                        <a:spcBef>
                          <a:spcPts val="0"/>
                        </a:spcBef>
                        <a:spcAft>
                          <a:spcPts val="0"/>
                        </a:spcAft>
                        <a:buNone/>
                      </a:pPr>
                      <a:r>
                        <a:rPr lang="en-US" b="1">
                          <a:latin typeface="Palatino"/>
                          <a:ea typeface="Palatino"/>
                          <a:cs typeface="Palatino"/>
                          <a:sym typeface="Palatino"/>
                        </a:rPr>
                        <a:t>WT Strategies</a:t>
                      </a:r>
                      <a:endParaRPr b="1">
                        <a:latin typeface="Palatino"/>
                        <a:ea typeface="Palatino"/>
                        <a:cs typeface="Palatino"/>
                        <a:sym typeface="Palatino"/>
                      </a:endParaRPr>
                    </a:p>
                  </a:txBody>
                  <a:tcPr marL="91425" marR="91425" marT="91425" marB="91425"/>
                </a:tc>
                <a:extLst>
                  <a:ext uri="{0D108BD9-81ED-4DB2-BD59-A6C34878D82A}">
                    <a16:rowId xmlns:a16="http://schemas.microsoft.com/office/drawing/2014/main" val="10000"/>
                  </a:ext>
                </a:extLst>
              </a:tr>
              <a:tr h="3367025">
                <a:tc>
                  <a:txBody>
                    <a:bodyPr/>
                    <a:lstStyle/>
                    <a:p>
                      <a:pPr marL="457200" lvl="0" indent="-317500" algn="l" rtl="0">
                        <a:spcBef>
                          <a:spcPts val="0"/>
                        </a:spcBef>
                        <a:spcAft>
                          <a:spcPts val="0"/>
                        </a:spcAft>
                        <a:buSzPts val="1400"/>
                        <a:buFont typeface="Palatino"/>
                        <a:buAutoNum type="arabicPeriod"/>
                      </a:pPr>
                      <a:r>
                        <a:rPr lang="en-US" b="1">
                          <a:latin typeface="Palatino"/>
                          <a:ea typeface="Palatino"/>
                          <a:cs typeface="Palatino"/>
                          <a:sym typeface="Palatino"/>
                        </a:rPr>
                        <a:t>Adjust price to compete with competitors</a:t>
                      </a:r>
                      <a:endParaRPr b="1">
                        <a:latin typeface="Palatino"/>
                        <a:ea typeface="Palatino"/>
                        <a:cs typeface="Palatino"/>
                        <a:sym typeface="Palatino"/>
                      </a:endParaRPr>
                    </a:p>
                    <a:p>
                      <a:pPr marL="457200" lvl="0" indent="-317500" algn="l" rtl="0">
                        <a:spcBef>
                          <a:spcPts val="0"/>
                        </a:spcBef>
                        <a:spcAft>
                          <a:spcPts val="0"/>
                        </a:spcAft>
                        <a:buSzPts val="1400"/>
                        <a:buFont typeface="Palatino"/>
                        <a:buAutoNum type="arabicPeriod"/>
                      </a:pPr>
                      <a:r>
                        <a:rPr lang="en-US" b="1">
                          <a:latin typeface="Palatino"/>
                          <a:ea typeface="Palatino"/>
                          <a:cs typeface="Palatino"/>
                          <a:sym typeface="Palatino"/>
                        </a:rPr>
                        <a:t>Emphasize premium quality to combat imitators</a:t>
                      </a:r>
                      <a:endParaRPr b="1">
                        <a:latin typeface="Palatino"/>
                        <a:ea typeface="Palatino"/>
                        <a:cs typeface="Palatino"/>
                        <a:sym typeface="Palatino"/>
                      </a:endParaRPr>
                    </a:p>
                    <a:p>
                      <a:pPr marL="457200" lvl="0" indent="-317500" algn="l" rtl="0">
                        <a:spcBef>
                          <a:spcPts val="0"/>
                        </a:spcBef>
                        <a:spcAft>
                          <a:spcPts val="0"/>
                        </a:spcAft>
                        <a:buSzPts val="1400"/>
                        <a:buFont typeface="Palatino"/>
                        <a:buAutoNum type="arabicPeriod"/>
                      </a:pPr>
                      <a:r>
                        <a:rPr lang="en-US" b="1">
                          <a:latin typeface="Palatino"/>
                          <a:ea typeface="Palatino"/>
                          <a:cs typeface="Palatino"/>
                          <a:sym typeface="Palatino"/>
                        </a:rPr>
                        <a:t>Use product that does not require dairy products</a:t>
                      </a:r>
                      <a:endParaRPr b="1">
                        <a:latin typeface="Palatino"/>
                        <a:ea typeface="Palatino"/>
                        <a:cs typeface="Palatino"/>
                        <a:sym typeface="Palatino"/>
                      </a:endParaRPr>
                    </a:p>
                    <a:p>
                      <a:pPr marL="457200" lvl="0" indent="-317500" algn="l" rtl="0">
                        <a:spcBef>
                          <a:spcPts val="0"/>
                        </a:spcBef>
                        <a:spcAft>
                          <a:spcPts val="0"/>
                        </a:spcAft>
                        <a:buSzPts val="1400"/>
                        <a:buFont typeface="Palatino"/>
                        <a:buAutoNum type="arabicPeriod"/>
                      </a:pPr>
                      <a:r>
                        <a:rPr lang="en-US" b="1">
                          <a:latin typeface="Palatino"/>
                          <a:ea typeface="Palatino"/>
                          <a:cs typeface="Palatino"/>
                          <a:sym typeface="Palatino"/>
                        </a:rPr>
                        <a:t>Extend product line globally</a:t>
                      </a:r>
                      <a:endParaRPr b="1">
                        <a:latin typeface="Palatino"/>
                        <a:ea typeface="Palatino"/>
                        <a:cs typeface="Palatino"/>
                        <a:sym typeface="Palatino"/>
                      </a:endParaRPr>
                    </a:p>
                    <a:p>
                      <a:pPr marL="457200" lvl="0" indent="-317500" algn="l" rtl="0">
                        <a:spcBef>
                          <a:spcPts val="0"/>
                        </a:spcBef>
                        <a:spcAft>
                          <a:spcPts val="0"/>
                        </a:spcAft>
                        <a:buSzPts val="1400"/>
                        <a:buFont typeface="Palatino"/>
                        <a:buAutoNum type="arabicPeriod"/>
                      </a:pPr>
                      <a:r>
                        <a:rPr lang="en-US" b="1">
                          <a:latin typeface="Palatino"/>
                          <a:ea typeface="Palatino"/>
                          <a:cs typeface="Palatino"/>
                          <a:sym typeface="Palatino"/>
                        </a:rPr>
                        <a:t>Discard unprofitable products</a:t>
                      </a:r>
                      <a:endParaRPr b="1">
                        <a:latin typeface="Palatino"/>
                        <a:ea typeface="Palatino"/>
                        <a:cs typeface="Palatino"/>
                        <a:sym typeface="Palatino"/>
                      </a:endParaRPr>
                    </a:p>
                    <a:p>
                      <a:pPr marL="457200" lvl="0" indent="-317500" algn="l" rtl="0">
                        <a:spcBef>
                          <a:spcPts val="0"/>
                        </a:spcBef>
                        <a:spcAft>
                          <a:spcPts val="0"/>
                        </a:spcAft>
                        <a:buSzPts val="1400"/>
                        <a:buFont typeface="Palatino"/>
                        <a:buAutoNum type="arabicPeriod"/>
                      </a:pPr>
                      <a:r>
                        <a:rPr lang="en-US" b="1">
                          <a:latin typeface="Palatino"/>
                          <a:ea typeface="Palatino"/>
                          <a:cs typeface="Palatino"/>
                          <a:sym typeface="Palatino"/>
                        </a:rPr>
                        <a:t>Improve customer experience</a:t>
                      </a:r>
                      <a:endParaRPr b="1">
                        <a:latin typeface="Palatino"/>
                        <a:ea typeface="Palatino"/>
                        <a:cs typeface="Palatino"/>
                        <a:sym typeface="Palatino"/>
                      </a:endParaRPr>
                    </a:p>
                    <a:p>
                      <a:pPr marL="457200" lvl="0" indent="-317500" algn="l" rtl="0">
                        <a:spcBef>
                          <a:spcPts val="0"/>
                        </a:spcBef>
                        <a:spcAft>
                          <a:spcPts val="0"/>
                        </a:spcAft>
                        <a:buSzPts val="1400"/>
                        <a:buFont typeface="Palatino"/>
                        <a:buAutoNum type="arabicPeriod"/>
                      </a:pPr>
                      <a:r>
                        <a:rPr lang="en-US" b="1">
                          <a:latin typeface="Palatino"/>
                          <a:ea typeface="Palatino"/>
                          <a:cs typeface="Palatino"/>
                          <a:sym typeface="Palatino"/>
                        </a:rPr>
                        <a:t>Specify the impact of increase energy level</a:t>
                      </a:r>
                      <a:endParaRPr b="1">
                        <a:latin typeface="Palatino"/>
                        <a:ea typeface="Palatino"/>
                        <a:cs typeface="Palatino"/>
                        <a:sym typeface="Palatino"/>
                      </a:endParaRPr>
                    </a:p>
                    <a:p>
                      <a:pPr marL="457200" lvl="0" indent="-317500" algn="l" rtl="0">
                        <a:spcBef>
                          <a:spcPts val="0"/>
                        </a:spcBef>
                        <a:spcAft>
                          <a:spcPts val="0"/>
                        </a:spcAft>
                        <a:buSzPts val="1400"/>
                        <a:buFont typeface="Palatino"/>
                        <a:buAutoNum type="arabicPeriod"/>
                      </a:pPr>
                      <a:r>
                        <a:rPr lang="en-US" b="1">
                          <a:latin typeface="Palatino"/>
                          <a:ea typeface="Palatino"/>
                          <a:cs typeface="Palatino"/>
                          <a:sym typeface="Palatino"/>
                        </a:rPr>
                        <a:t>Keep in mind not to over extend product line</a:t>
                      </a:r>
                      <a:endParaRPr b="1">
                        <a:latin typeface="Palatino"/>
                        <a:ea typeface="Palatino"/>
                        <a:cs typeface="Palatino"/>
                        <a:sym typeface="Palatino"/>
                      </a:endParaRPr>
                    </a:p>
                    <a:p>
                      <a:pPr marL="457200" lvl="0" indent="-317500" algn="l" rtl="0">
                        <a:spcBef>
                          <a:spcPts val="0"/>
                        </a:spcBef>
                        <a:spcAft>
                          <a:spcPts val="0"/>
                        </a:spcAft>
                        <a:buSzPts val="1400"/>
                        <a:buFont typeface="Palatino"/>
                        <a:buAutoNum type="arabicPeriod"/>
                      </a:pPr>
                      <a:r>
                        <a:rPr lang="en-US" b="1">
                          <a:latin typeface="Palatino"/>
                          <a:ea typeface="Palatino"/>
                          <a:cs typeface="Palatino"/>
                          <a:sym typeface="Palatino"/>
                        </a:rPr>
                        <a:t>Decrease the opportunity to o vercrowd the market</a:t>
                      </a:r>
                      <a:endParaRPr b="1">
                        <a:latin typeface="Palatino"/>
                        <a:ea typeface="Palatino"/>
                        <a:cs typeface="Palatino"/>
                        <a:sym typeface="Palatino"/>
                      </a:endParaRPr>
                    </a:p>
                    <a:p>
                      <a:pPr marL="457200" lvl="0" indent="-317500" algn="l" rtl="0">
                        <a:spcBef>
                          <a:spcPts val="0"/>
                        </a:spcBef>
                        <a:spcAft>
                          <a:spcPts val="0"/>
                        </a:spcAft>
                        <a:buSzPts val="1400"/>
                        <a:buFont typeface="Palatino"/>
                        <a:buAutoNum type="arabicPeriod"/>
                      </a:pPr>
                      <a:r>
                        <a:rPr lang="en-US" b="1">
                          <a:latin typeface="Palatino"/>
                          <a:ea typeface="Palatino"/>
                          <a:cs typeface="Palatino"/>
                          <a:sym typeface="Palatino"/>
                        </a:rPr>
                        <a:t>Health concerns; provide warning lables to avoid lawsuits</a:t>
                      </a:r>
                      <a:endParaRPr b="1">
                        <a:latin typeface="Palatino"/>
                        <a:ea typeface="Palatino"/>
                        <a:cs typeface="Palatino"/>
                        <a:sym typeface="Palatino"/>
                      </a:endParaRPr>
                    </a:p>
                  </a:txBody>
                  <a:tcPr marL="91425" marR="91425" marT="91425" marB="91425"/>
                </a:tc>
                <a:extLst>
                  <a:ext uri="{0D108BD9-81ED-4DB2-BD59-A6C34878D82A}">
                    <a16:rowId xmlns:a16="http://schemas.microsoft.com/office/drawing/2014/main" val="10001"/>
                  </a:ext>
                </a:extLst>
              </a:tr>
            </a:tbl>
          </a:graphicData>
        </a:graphic>
      </p:graphicFrame>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472"/>
        <p:cNvGrpSpPr/>
        <p:nvPr/>
      </p:nvGrpSpPr>
      <p:grpSpPr>
        <a:xfrm>
          <a:off x="0" y="0"/>
          <a:ext cx="0" cy="0"/>
          <a:chOff x="0" y="0"/>
          <a:chExt cx="0" cy="0"/>
        </a:xfrm>
      </p:grpSpPr>
      <p:sp>
        <p:nvSpPr>
          <p:cNvPr id="473" name="Google Shape;473;g6bc836f9db_0_264"/>
          <p:cNvSpPr txBox="1">
            <a:spLocks noGrp="1"/>
          </p:cNvSpPr>
          <p:nvPr>
            <p:ph type="title"/>
          </p:nvPr>
        </p:nvSpPr>
        <p:spPr>
          <a:xfrm>
            <a:off x="729450" y="1318650"/>
            <a:ext cx="7688700" cy="535200"/>
          </a:xfrm>
          <a:prstGeom prst="rect">
            <a:avLst/>
          </a:prstGeom>
        </p:spPr>
        <p:txBody>
          <a:bodyPr spcFirstLastPara="1" wrap="square" lIns="93125" tIns="93125" rIns="93125" bIns="93125" anchor="t" anchorCtr="0">
            <a:noAutofit/>
          </a:bodyPr>
          <a:lstStyle/>
          <a:p>
            <a:pPr marL="0" lvl="0" indent="0" algn="l" rtl="0">
              <a:spcBef>
                <a:spcPts val="0"/>
              </a:spcBef>
              <a:spcAft>
                <a:spcPts val="0"/>
              </a:spcAft>
              <a:buNone/>
            </a:pPr>
            <a:r>
              <a:rPr lang="en-US" sz="4800">
                <a:solidFill>
                  <a:srgbClr val="FFFFFF"/>
                </a:solidFill>
                <a:latin typeface="Palatino"/>
                <a:ea typeface="Palatino"/>
                <a:cs typeface="Palatino"/>
                <a:sym typeface="Palatino"/>
              </a:rPr>
              <a:t>Analysis of Alternatives  </a:t>
            </a:r>
            <a:endParaRPr sz="4800">
              <a:solidFill>
                <a:srgbClr val="FFFFFF"/>
              </a:solidFill>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477"/>
        <p:cNvGrpSpPr/>
        <p:nvPr/>
      </p:nvGrpSpPr>
      <p:grpSpPr>
        <a:xfrm>
          <a:off x="0" y="0"/>
          <a:ext cx="0" cy="0"/>
          <a:chOff x="0" y="0"/>
          <a:chExt cx="0" cy="0"/>
        </a:xfrm>
      </p:grpSpPr>
      <p:sp>
        <p:nvSpPr>
          <p:cNvPr id="478" name="Google Shape;478;g75bee15ae0_4_5"/>
          <p:cNvSpPr txBox="1">
            <a:spLocks noGrp="1"/>
          </p:cNvSpPr>
          <p:nvPr>
            <p:ph type="title"/>
          </p:nvPr>
        </p:nvSpPr>
        <p:spPr>
          <a:xfrm>
            <a:off x="631175" y="0"/>
            <a:ext cx="7688700" cy="535200"/>
          </a:xfrm>
          <a:prstGeom prst="rect">
            <a:avLst/>
          </a:prstGeom>
        </p:spPr>
        <p:txBody>
          <a:bodyPr spcFirstLastPara="1" wrap="square" lIns="93125" tIns="93125" rIns="93125" bIns="93125" anchor="t" anchorCtr="0">
            <a:noAutofit/>
          </a:bodyPr>
          <a:lstStyle/>
          <a:p>
            <a:pPr marL="0" lvl="0" indent="0" algn="l" rtl="0">
              <a:spcBef>
                <a:spcPts val="0"/>
              </a:spcBef>
              <a:spcAft>
                <a:spcPts val="0"/>
              </a:spcAft>
              <a:buNone/>
            </a:pPr>
            <a:r>
              <a:rPr lang="en-US"/>
              <a:t>Strategy Fit; QSPM Matrix </a:t>
            </a:r>
            <a:endParaRPr/>
          </a:p>
        </p:txBody>
      </p:sp>
      <p:graphicFrame>
        <p:nvGraphicFramePr>
          <p:cNvPr id="479" name="Google Shape;479;g75bee15ae0_4_5"/>
          <p:cNvGraphicFramePr/>
          <p:nvPr/>
        </p:nvGraphicFramePr>
        <p:xfrm>
          <a:off x="122138" y="535200"/>
          <a:ext cx="8706775" cy="3901290"/>
        </p:xfrm>
        <a:graphic>
          <a:graphicData uri="http://schemas.openxmlformats.org/drawingml/2006/table">
            <a:tbl>
              <a:tblPr>
                <a:noFill/>
                <a:tableStyleId>{E47524D7-2335-4AB9-8CF1-0D968FAC3876}</a:tableStyleId>
              </a:tblPr>
              <a:tblGrid>
                <a:gridCol w="2176700">
                  <a:extLst>
                    <a:ext uri="{9D8B030D-6E8A-4147-A177-3AD203B41FA5}">
                      <a16:colId xmlns:a16="http://schemas.microsoft.com/office/drawing/2014/main" val="20000"/>
                    </a:ext>
                  </a:extLst>
                </a:gridCol>
                <a:gridCol w="2386875">
                  <a:extLst>
                    <a:ext uri="{9D8B030D-6E8A-4147-A177-3AD203B41FA5}">
                      <a16:colId xmlns:a16="http://schemas.microsoft.com/office/drawing/2014/main" val="20001"/>
                    </a:ext>
                  </a:extLst>
                </a:gridCol>
                <a:gridCol w="2034800">
                  <a:extLst>
                    <a:ext uri="{9D8B030D-6E8A-4147-A177-3AD203B41FA5}">
                      <a16:colId xmlns:a16="http://schemas.microsoft.com/office/drawing/2014/main" val="20002"/>
                    </a:ext>
                  </a:extLst>
                </a:gridCol>
                <a:gridCol w="2108400">
                  <a:extLst>
                    <a:ext uri="{9D8B030D-6E8A-4147-A177-3AD203B41FA5}">
                      <a16:colId xmlns:a16="http://schemas.microsoft.com/office/drawing/2014/main" val="20003"/>
                    </a:ext>
                  </a:extLst>
                </a:gridCol>
              </a:tblGrid>
              <a:tr h="381000">
                <a:tc>
                  <a:txBody>
                    <a:bodyPr/>
                    <a:lstStyle/>
                    <a:p>
                      <a:pPr marL="0" lvl="0" indent="0" algn="l" rtl="0">
                        <a:spcBef>
                          <a:spcPts val="0"/>
                        </a:spcBef>
                        <a:spcAft>
                          <a:spcPts val="0"/>
                        </a:spcAft>
                        <a:buNone/>
                      </a:pPr>
                      <a:r>
                        <a:rPr lang="en-US"/>
                        <a:t>Product Expansion</a:t>
                      </a:r>
                      <a:endParaRPr/>
                    </a:p>
                  </a:txBody>
                  <a:tcPr marL="91425" marR="91425" marT="91425" marB="91425"/>
                </a:tc>
                <a:tc>
                  <a:txBody>
                    <a:bodyPr/>
                    <a:lstStyle/>
                    <a:p>
                      <a:pPr marL="0" lvl="0" indent="0" algn="l" rtl="0">
                        <a:spcBef>
                          <a:spcPts val="0"/>
                        </a:spcBef>
                        <a:spcAft>
                          <a:spcPts val="0"/>
                        </a:spcAft>
                        <a:buNone/>
                      </a:pPr>
                      <a:r>
                        <a:rPr lang="en-US"/>
                        <a:t>Mergers &amp; Acquisition</a:t>
                      </a:r>
                      <a:endParaRPr/>
                    </a:p>
                  </a:txBody>
                  <a:tcPr marL="91425" marR="91425" marT="91425" marB="91425"/>
                </a:tc>
                <a:tc>
                  <a:txBody>
                    <a:bodyPr/>
                    <a:lstStyle/>
                    <a:p>
                      <a:pPr marL="0" lvl="0" indent="0" algn="l" rtl="0">
                        <a:spcBef>
                          <a:spcPts val="0"/>
                        </a:spcBef>
                        <a:spcAft>
                          <a:spcPts val="0"/>
                        </a:spcAft>
                        <a:buNone/>
                      </a:pPr>
                      <a:r>
                        <a:rPr lang="en-US"/>
                        <a:t>Division Expansion </a:t>
                      </a:r>
                      <a:endParaRPr/>
                    </a:p>
                  </a:txBody>
                  <a:tcPr marL="91425" marR="91425" marT="91425" marB="91425"/>
                </a:tc>
                <a:tc>
                  <a:txBody>
                    <a:bodyPr/>
                    <a:lstStyle/>
                    <a:p>
                      <a:pPr marL="0" lvl="0" indent="0" algn="l" rtl="0">
                        <a:spcBef>
                          <a:spcPts val="0"/>
                        </a:spcBef>
                        <a:spcAft>
                          <a:spcPts val="0"/>
                        </a:spcAft>
                        <a:buNone/>
                      </a:pPr>
                      <a:r>
                        <a:rPr lang="en-US"/>
                        <a:t>Customer Service</a:t>
                      </a:r>
                      <a:endParaRPr/>
                    </a:p>
                  </a:txBody>
                  <a:tcPr marL="91425" marR="91425" marT="91425" marB="91425"/>
                </a:tc>
                <a:extLst>
                  <a:ext uri="{0D108BD9-81ED-4DB2-BD59-A6C34878D82A}">
                    <a16:rowId xmlns:a16="http://schemas.microsoft.com/office/drawing/2014/main" val="10000"/>
                  </a:ext>
                </a:extLst>
              </a:tr>
              <a:tr h="381000">
                <a:tc>
                  <a:txBody>
                    <a:bodyPr/>
                    <a:lstStyle/>
                    <a:p>
                      <a:pPr marL="0" lvl="0" indent="0" algn="l" rtl="0">
                        <a:spcBef>
                          <a:spcPts val="0"/>
                        </a:spcBef>
                        <a:spcAft>
                          <a:spcPts val="0"/>
                        </a:spcAft>
                        <a:buNone/>
                      </a:pPr>
                      <a:r>
                        <a:rPr lang="en-US"/>
                        <a:t>1.Introduce products that will attract to the new trends </a:t>
                      </a:r>
                      <a:endParaRPr/>
                    </a:p>
                  </a:txBody>
                  <a:tcPr marL="91425" marR="91425" marT="91425" marB="91425"/>
                </a:tc>
                <a:tc>
                  <a:txBody>
                    <a:bodyPr/>
                    <a:lstStyle/>
                    <a:p>
                      <a:pPr marL="0" lvl="0" indent="0" algn="l" rtl="0">
                        <a:spcBef>
                          <a:spcPts val="0"/>
                        </a:spcBef>
                        <a:spcAft>
                          <a:spcPts val="0"/>
                        </a:spcAft>
                        <a:buNone/>
                      </a:pPr>
                      <a:r>
                        <a:rPr lang="en-US">
                          <a:highlight>
                            <a:srgbClr val="FFFF00"/>
                          </a:highlight>
                        </a:rPr>
                        <a:t>1. Buy out Baskin Robin since their revenue is going down and develop to be our own retails </a:t>
                      </a:r>
                      <a:endParaRPr>
                        <a:highlight>
                          <a:srgbClr val="FFFF00"/>
                        </a:highlight>
                      </a:endParaRPr>
                    </a:p>
                  </a:txBody>
                  <a:tcPr marL="91425" marR="91425" marT="91425" marB="91425"/>
                </a:tc>
                <a:tc>
                  <a:txBody>
                    <a:bodyPr/>
                    <a:lstStyle/>
                    <a:p>
                      <a:pPr marL="0" lvl="0" indent="0" algn="l" rtl="0">
                        <a:spcBef>
                          <a:spcPts val="0"/>
                        </a:spcBef>
                        <a:spcAft>
                          <a:spcPts val="0"/>
                        </a:spcAft>
                        <a:buNone/>
                      </a:pPr>
                      <a:r>
                        <a:rPr lang="en-US"/>
                        <a:t>1.Acquire competitors </a:t>
                      </a:r>
                      <a:endParaRPr/>
                    </a:p>
                  </a:txBody>
                  <a:tcPr marL="91425" marR="91425" marT="91425" marB="91425"/>
                </a:tc>
                <a:tc>
                  <a:txBody>
                    <a:bodyPr/>
                    <a:lstStyle/>
                    <a:p>
                      <a:pPr marL="0" lvl="0" indent="0" algn="l" rtl="0">
                        <a:spcBef>
                          <a:spcPts val="0"/>
                        </a:spcBef>
                        <a:spcAft>
                          <a:spcPts val="0"/>
                        </a:spcAft>
                        <a:buNone/>
                      </a:pPr>
                      <a:r>
                        <a:rPr lang="en-US"/>
                        <a:t>1.Improve our Starbucks Experience </a:t>
                      </a:r>
                      <a:endParaRPr/>
                    </a:p>
                  </a:txBody>
                  <a:tcPr marL="91425" marR="91425" marT="91425" marB="91425"/>
                </a:tc>
                <a:extLst>
                  <a:ext uri="{0D108BD9-81ED-4DB2-BD59-A6C34878D82A}">
                    <a16:rowId xmlns:a16="http://schemas.microsoft.com/office/drawing/2014/main" val="10001"/>
                  </a:ext>
                </a:extLst>
              </a:tr>
              <a:tr h="396200">
                <a:tc>
                  <a:txBody>
                    <a:bodyPr/>
                    <a:lstStyle/>
                    <a:p>
                      <a:pPr marL="0" lvl="0" indent="0" algn="l" rtl="0">
                        <a:spcBef>
                          <a:spcPts val="0"/>
                        </a:spcBef>
                        <a:spcAft>
                          <a:spcPts val="0"/>
                        </a:spcAft>
                        <a:buNone/>
                      </a:pPr>
                      <a:r>
                        <a:rPr lang="en-US"/>
                        <a:t>2.Introduce Starbucks Credit Card</a:t>
                      </a:r>
                      <a:endParaRPr/>
                    </a:p>
                  </a:txBody>
                  <a:tcPr marL="91425" marR="91425" marT="91425" marB="91425"/>
                </a:tc>
                <a:tc>
                  <a:txBody>
                    <a:bodyPr/>
                    <a:lstStyle/>
                    <a:p>
                      <a:pPr marL="0" lvl="0" indent="0" algn="l" rtl="0">
                        <a:spcBef>
                          <a:spcPts val="0"/>
                        </a:spcBef>
                        <a:spcAft>
                          <a:spcPts val="0"/>
                        </a:spcAft>
                        <a:buNone/>
                      </a:pPr>
                      <a:r>
                        <a:rPr lang="en-US"/>
                        <a:t>2. Partner with a big company </a:t>
                      </a:r>
                      <a:endParaRPr/>
                    </a:p>
                  </a:txBody>
                  <a:tcPr marL="91425" marR="91425" marT="91425" marB="91425"/>
                </a:tc>
                <a:tc>
                  <a:txBody>
                    <a:bodyPr/>
                    <a:lstStyle/>
                    <a:p>
                      <a:pPr marL="0" lvl="0" indent="0" algn="l" rtl="0">
                        <a:spcBef>
                          <a:spcPts val="0"/>
                        </a:spcBef>
                        <a:spcAft>
                          <a:spcPts val="0"/>
                        </a:spcAft>
                        <a:buNone/>
                      </a:pPr>
                      <a:r>
                        <a:rPr lang="en-US"/>
                        <a:t>2.Buy out local shops </a:t>
                      </a:r>
                      <a:endParaRPr/>
                    </a:p>
                  </a:txBody>
                  <a:tcPr marL="91425" marR="91425" marT="91425" marB="91425"/>
                </a:tc>
                <a:tc>
                  <a:txBody>
                    <a:bodyPr/>
                    <a:lstStyle/>
                    <a:p>
                      <a:pPr marL="0" lvl="0" indent="0" algn="l" rtl="0">
                        <a:spcBef>
                          <a:spcPts val="0"/>
                        </a:spcBef>
                        <a:spcAft>
                          <a:spcPts val="0"/>
                        </a:spcAft>
                        <a:buNone/>
                      </a:pPr>
                      <a:r>
                        <a:rPr lang="en-US"/>
                        <a:t>2.Upgrade our technology on mobile services</a:t>
                      </a:r>
                      <a:endParaRPr/>
                    </a:p>
                  </a:txBody>
                  <a:tcPr marL="91425" marR="91425" marT="91425" marB="91425"/>
                </a:tc>
                <a:extLst>
                  <a:ext uri="{0D108BD9-81ED-4DB2-BD59-A6C34878D82A}">
                    <a16:rowId xmlns:a16="http://schemas.microsoft.com/office/drawing/2014/main" val="10002"/>
                  </a:ext>
                </a:extLst>
              </a:tr>
              <a:tr h="396200">
                <a:tc>
                  <a:txBody>
                    <a:bodyPr/>
                    <a:lstStyle/>
                    <a:p>
                      <a:pPr marL="0" lvl="0" indent="0" algn="l" rtl="0">
                        <a:spcBef>
                          <a:spcPts val="0"/>
                        </a:spcBef>
                        <a:spcAft>
                          <a:spcPts val="0"/>
                        </a:spcAft>
                        <a:buNone/>
                      </a:pPr>
                      <a:r>
                        <a:rPr lang="en-US"/>
                        <a:t>3.Leverage the diverse product line to expand market penetration into restaurant   </a:t>
                      </a:r>
                      <a:endParaRPr/>
                    </a:p>
                  </a:txBody>
                  <a:tcPr marL="91425" marR="91425" marT="91425" marB="91425"/>
                </a:tc>
                <a:tc>
                  <a:txBody>
                    <a:bodyPr/>
                    <a:lstStyle/>
                    <a:p>
                      <a:pPr marL="0" lvl="0" indent="0" algn="l" rtl="0">
                        <a:spcBef>
                          <a:spcPts val="0"/>
                        </a:spcBef>
                        <a:spcAft>
                          <a:spcPts val="0"/>
                        </a:spcAft>
                        <a:buNone/>
                      </a:pPr>
                      <a:endParaRPr/>
                    </a:p>
                  </a:txBody>
                  <a:tcPr marL="91425" marR="91425" marT="91425" marB="91425"/>
                </a:tc>
                <a:tc>
                  <a:txBody>
                    <a:bodyPr/>
                    <a:lstStyle/>
                    <a:p>
                      <a:pPr marL="0" lvl="0" indent="0" algn="l" rtl="0">
                        <a:spcBef>
                          <a:spcPts val="0"/>
                        </a:spcBef>
                        <a:spcAft>
                          <a:spcPts val="0"/>
                        </a:spcAft>
                        <a:buNone/>
                      </a:pPr>
                      <a:r>
                        <a:rPr lang="en-US">
                          <a:highlight>
                            <a:srgbClr val="FFFF00"/>
                          </a:highlight>
                        </a:rPr>
                        <a:t>3.Partner with a well known shop (the same market) that will increase our sales </a:t>
                      </a:r>
                      <a:endParaRPr>
                        <a:highlight>
                          <a:srgbClr val="FFFF00"/>
                        </a:highlight>
                      </a:endParaRPr>
                    </a:p>
                  </a:txBody>
                  <a:tcPr marL="91425" marR="91425" marT="91425" marB="91425"/>
                </a:tc>
                <a:tc>
                  <a:txBody>
                    <a:bodyPr/>
                    <a:lstStyle/>
                    <a:p>
                      <a:pPr marL="0" lvl="0" indent="0" algn="l" rtl="0">
                        <a:spcBef>
                          <a:spcPts val="0"/>
                        </a:spcBef>
                        <a:spcAft>
                          <a:spcPts val="0"/>
                        </a:spcAft>
                        <a:buNone/>
                      </a:pPr>
                      <a:r>
                        <a:rPr lang="en-US"/>
                        <a:t>3. Building customer relationships </a:t>
                      </a:r>
                      <a:endParaRPr/>
                    </a:p>
                  </a:txBody>
                  <a:tcPr marL="91425" marR="91425" marT="91425" marB="91425"/>
                </a:tc>
                <a:extLst>
                  <a:ext uri="{0D108BD9-81ED-4DB2-BD59-A6C34878D82A}">
                    <a16:rowId xmlns:a16="http://schemas.microsoft.com/office/drawing/2014/main" val="10003"/>
                  </a:ext>
                </a:extLst>
              </a:tr>
              <a:tr h="381000">
                <a:tc>
                  <a:txBody>
                    <a:bodyPr/>
                    <a:lstStyle/>
                    <a:p>
                      <a:pPr marL="0" lvl="0" indent="0" algn="l" rtl="0">
                        <a:spcBef>
                          <a:spcPts val="0"/>
                        </a:spcBef>
                        <a:spcAft>
                          <a:spcPts val="0"/>
                        </a:spcAft>
                        <a:buNone/>
                      </a:pPr>
                      <a:r>
                        <a:rPr lang="en-US">
                          <a:highlight>
                            <a:srgbClr val="FFFF00"/>
                          </a:highlight>
                        </a:rPr>
                        <a:t>4.Innovate the new product to the market</a:t>
                      </a:r>
                      <a:endParaRPr>
                        <a:highlight>
                          <a:srgbClr val="FFFF00"/>
                        </a:highlight>
                      </a:endParaRPr>
                    </a:p>
                  </a:txBody>
                  <a:tcPr marL="91425" marR="91425" marT="91425" marB="91425"/>
                </a:tc>
                <a:tc>
                  <a:txBody>
                    <a:bodyPr/>
                    <a:lstStyle/>
                    <a:p>
                      <a:pPr marL="0" lvl="0" indent="0" algn="l" rtl="0">
                        <a:spcBef>
                          <a:spcPts val="0"/>
                        </a:spcBef>
                        <a:spcAft>
                          <a:spcPts val="0"/>
                        </a:spcAft>
                        <a:buNone/>
                      </a:pPr>
                      <a:endParaRPr/>
                    </a:p>
                  </a:txBody>
                  <a:tcPr marL="91425" marR="91425" marT="91425" marB="91425"/>
                </a:tc>
                <a:tc>
                  <a:txBody>
                    <a:bodyPr/>
                    <a:lstStyle/>
                    <a:p>
                      <a:pPr marL="0" lvl="0" indent="0" algn="l" rtl="0">
                        <a:spcBef>
                          <a:spcPts val="0"/>
                        </a:spcBef>
                        <a:spcAft>
                          <a:spcPts val="0"/>
                        </a:spcAft>
                        <a:buNone/>
                      </a:pPr>
                      <a:endParaRPr/>
                    </a:p>
                  </a:txBody>
                  <a:tcPr marL="91425" marR="91425" marT="91425" marB="91425"/>
                </a:tc>
                <a:tc>
                  <a:txBody>
                    <a:bodyPr/>
                    <a:lstStyle/>
                    <a:p>
                      <a:pPr marL="0" lvl="0" indent="0" algn="l" rtl="0">
                        <a:spcBef>
                          <a:spcPts val="0"/>
                        </a:spcBef>
                        <a:spcAft>
                          <a:spcPts val="0"/>
                        </a:spcAft>
                        <a:buNone/>
                      </a:pPr>
                      <a:endParaRPr/>
                    </a:p>
                  </a:txBody>
                  <a:tcPr marL="91425" marR="91425" marT="91425" marB="91425"/>
                </a:tc>
                <a:extLst>
                  <a:ext uri="{0D108BD9-81ED-4DB2-BD59-A6C34878D82A}">
                    <a16:rowId xmlns:a16="http://schemas.microsoft.com/office/drawing/2014/main" val="10004"/>
                  </a:ext>
                </a:extLst>
              </a:tr>
            </a:tbl>
          </a:graphicData>
        </a:graphic>
      </p:graphicFrame>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483"/>
        <p:cNvGrpSpPr/>
        <p:nvPr/>
      </p:nvGrpSpPr>
      <p:grpSpPr>
        <a:xfrm>
          <a:off x="0" y="0"/>
          <a:ext cx="0" cy="0"/>
          <a:chOff x="0" y="0"/>
          <a:chExt cx="0" cy="0"/>
        </a:xfrm>
      </p:grpSpPr>
      <p:sp>
        <p:nvSpPr>
          <p:cNvPr id="484" name="Google Shape;484;g6bc836f9db_0_268"/>
          <p:cNvSpPr txBox="1">
            <a:spLocks noGrp="1"/>
          </p:cNvSpPr>
          <p:nvPr>
            <p:ph type="title"/>
          </p:nvPr>
        </p:nvSpPr>
        <p:spPr>
          <a:xfrm>
            <a:off x="729450" y="1318650"/>
            <a:ext cx="7688700" cy="535200"/>
          </a:xfrm>
          <a:prstGeom prst="rect">
            <a:avLst/>
          </a:prstGeom>
        </p:spPr>
        <p:txBody>
          <a:bodyPr spcFirstLastPara="1" wrap="square" lIns="93125" tIns="93125" rIns="93125" bIns="93125" anchor="t" anchorCtr="0">
            <a:noAutofit/>
          </a:bodyPr>
          <a:lstStyle/>
          <a:p>
            <a:pPr marL="0" lvl="0" indent="0" algn="l" rtl="0">
              <a:spcBef>
                <a:spcPts val="0"/>
              </a:spcBef>
              <a:spcAft>
                <a:spcPts val="0"/>
              </a:spcAft>
              <a:buNone/>
            </a:pPr>
            <a:r>
              <a:rPr lang="en-US" sz="4800">
                <a:solidFill>
                  <a:srgbClr val="FFFFFF"/>
                </a:solidFill>
                <a:latin typeface="Palatino"/>
                <a:ea typeface="Palatino"/>
                <a:cs typeface="Palatino"/>
                <a:sym typeface="Palatino"/>
              </a:rPr>
              <a:t>Financial Fit  </a:t>
            </a:r>
            <a:endParaRPr sz="4800">
              <a:solidFill>
                <a:srgbClr val="FFFFFF"/>
              </a:solidFill>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488"/>
        <p:cNvGrpSpPr/>
        <p:nvPr/>
      </p:nvGrpSpPr>
      <p:grpSpPr>
        <a:xfrm>
          <a:off x="0" y="0"/>
          <a:ext cx="0" cy="0"/>
          <a:chOff x="0" y="0"/>
          <a:chExt cx="0" cy="0"/>
        </a:xfrm>
      </p:grpSpPr>
      <p:sp>
        <p:nvSpPr>
          <p:cNvPr id="489" name="Google Shape;489;g6bc836f9db_0_405"/>
          <p:cNvSpPr txBox="1">
            <a:spLocks noGrp="1"/>
          </p:cNvSpPr>
          <p:nvPr>
            <p:ph type="title"/>
          </p:nvPr>
        </p:nvSpPr>
        <p:spPr>
          <a:xfrm>
            <a:off x="729450" y="0"/>
            <a:ext cx="7688700" cy="535200"/>
          </a:xfrm>
          <a:prstGeom prst="rect">
            <a:avLst/>
          </a:prstGeom>
        </p:spPr>
        <p:txBody>
          <a:bodyPr spcFirstLastPara="1" wrap="square" lIns="93125" tIns="93125" rIns="93125" bIns="93125" anchor="t" anchorCtr="0">
            <a:noAutofit/>
          </a:bodyPr>
          <a:lstStyle/>
          <a:p>
            <a:pPr marL="0" lvl="0" indent="0" algn="ctr" rtl="0">
              <a:spcBef>
                <a:spcPts val="0"/>
              </a:spcBef>
              <a:spcAft>
                <a:spcPts val="0"/>
              </a:spcAft>
              <a:buNone/>
            </a:pPr>
            <a:r>
              <a:rPr lang="en-US" sz="2400" u="sng">
                <a:solidFill>
                  <a:srgbClr val="000000"/>
                </a:solidFill>
                <a:latin typeface="Arial"/>
                <a:ea typeface="Arial"/>
                <a:cs typeface="Arial"/>
                <a:sym typeface="Arial"/>
              </a:rPr>
              <a:t>Strategy 1</a:t>
            </a:r>
            <a:endParaRPr sz="2400"/>
          </a:p>
        </p:txBody>
      </p:sp>
      <p:sp>
        <p:nvSpPr>
          <p:cNvPr id="490" name="Google Shape;490;g6bc836f9db_0_405"/>
          <p:cNvSpPr txBox="1">
            <a:spLocks noGrp="1"/>
          </p:cNvSpPr>
          <p:nvPr>
            <p:ph type="body" idx="1"/>
          </p:nvPr>
        </p:nvSpPr>
        <p:spPr>
          <a:xfrm>
            <a:off x="0" y="535200"/>
            <a:ext cx="9144000" cy="4608300"/>
          </a:xfrm>
          <a:prstGeom prst="rect">
            <a:avLst/>
          </a:prstGeom>
        </p:spPr>
        <p:txBody>
          <a:bodyPr spcFirstLastPara="1" wrap="square" lIns="93125" tIns="93125" rIns="93125" bIns="93125" anchor="t" anchorCtr="0">
            <a:noAutofit/>
          </a:bodyPr>
          <a:lstStyle/>
          <a:p>
            <a:pPr marL="0" lvl="0" indent="0" algn="l" rtl="0">
              <a:lnSpc>
                <a:spcPct val="75000"/>
              </a:lnSpc>
              <a:spcBef>
                <a:spcPts val="0"/>
              </a:spcBef>
              <a:spcAft>
                <a:spcPts val="0"/>
              </a:spcAft>
              <a:buNone/>
            </a:pPr>
            <a:r>
              <a:rPr lang="en-US" b="1" u="sng">
                <a:solidFill>
                  <a:schemeClr val="dk2"/>
                </a:solidFill>
                <a:latin typeface="Palatino"/>
                <a:ea typeface="Palatino"/>
                <a:cs typeface="Palatino"/>
                <a:sym typeface="Palatino"/>
              </a:rPr>
              <a:t>Product Expansion Starbucks Ice- Cream</a:t>
            </a:r>
            <a:endParaRPr b="1" u="sng">
              <a:solidFill>
                <a:schemeClr val="dk2"/>
              </a:solidFill>
              <a:latin typeface="Palatino"/>
              <a:ea typeface="Palatino"/>
              <a:cs typeface="Palatino"/>
              <a:sym typeface="Palatino"/>
            </a:endParaRPr>
          </a:p>
          <a:p>
            <a:pPr marL="0" lvl="0" indent="0" algn="r" rtl="0">
              <a:lnSpc>
                <a:spcPct val="75000"/>
              </a:lnSpc>
              <a:spcBef>
                <a:spcPts val="0"/>
              </a:spcBef>
              <a:spcAft>
                <a:spcPts val="0"/>
              </a:spcAft>
              <a:buNone/>
            </a:pPr>
            <a:r>
              <a:rPr lang="en-US">
                <a:solidFill>
                  <a:schemeClr val="dk2"/>
                </a:solidFill>
                <a:latin typeface="Palatino"/>
                <a:ea typeface="Palatino"/>
                <a:cs typeface="Palatino"/>
                <a:sym typeface="Palatino"/>
              </a:rPr>
              <a:t>10%</a:t>
            </a:r>
            <a:endParaRPr>
              <a:solidFill>
                <a:schemeClr val="dk2"/>
              </a:solidFill>
              <a:latin typeface="Palatino"/>
              <a:ea typeface="Palatino"/>
              <a:cs typeface="Palatino"/>
              <a:sym typeface="Palatino"/>
            </a:endParaRPr>
          </a:p>
          <a:p>
            <a:pPr marL="0" lvl="0" indent="0" algn="l" rtl="0">
              <a:lnSpc>
                <a:spcPct val="75000"/>
              </a:lnSpc>
              <a:spcBef>
                <a:spcPts val="0"/>
              </a:spcBef>
              <a:spcAft>
                <a:spcPts val="0"/>
              </a:spcAft>
              <a:buNone/>
            </a:pPr>
            <a:r>
              <a:rPr lang="en-US">
                <a:solidFill>
                  <a:schemeClr val="dk2"/>
                </a:solidFill>
                <a:latin typeface="Palatino"/>
                <a:ea typeface="Palatino"/>
                <a:cs typeface="Palatino"/>
                <a:sym typeface="Palatino"/>
              </a:rPr>
              <a:t>Annual Discount Rate</a:t>
            </a:r>
            <a:endParaRPr>
              <a:solidFill>
                <a:schemeClr val="dk2"/>
              </a:solidFill>
              <a:latin typeface="Palatino"/>
              <a:ea typeface="Palatino"/>
              <a:cs typeface="Palatino"/>
              <a:sym typeface="Palatino"/>
            </a:endParaRPr>
          </a:p>
          <a:p>
            <a:pPr marL="0" lvl="0" indent="0" algn="r" rtl="0">
              <a:lnSpc>
                <a:spcPct val="75000"/>
              </a:lnSpc>
              <a:spcBef>
                <a:spcPts val="0"/>
              </a:spcBef>
              <a:spcAft>
                <a:spcPts val="0"/>
              </a:spcAft>
              <a:buNone/>
            </a:pPr>
            <a:r>
              <a:rPr lang="en-US">
                <a:solidFill>
                  <a:schemeClr val="dk2"/>
                </a:solidFill>
                <a:latin typeface="Palatino"/>
                <a:ea typeface="Palatino"/>
                <a:cs typeface="Palatino"/>
                <a:sym typeface="Palatino"/>
              </a:rPr>
              <a:t>-100,000,000</a:t>
            </a:r>
            <a:endParaRPr>
              <a:solidFill>
                <a:schemeClr val="dk2"/>
              </a:solidFill>
              <a:latin typeface="Palatino"/>
              <a:ea typeface="Palatino"/>
              <a:cs typeface="Palatino"/>
              <a:sym typeface="Palatino"/>
            </a:endParaRPr>
          </a:p>
          <a:p>
            <a:pPr marL="0" lvl="0" indent="0" algn="l" rtl="0">
              <a:lnSpc>
                <a:spcPct val="75000"/>
              </a:lnSpc>
              <a:spcBef>
                <a:spcPts val="0"/>
              </a:spcBef>
              <a:spcAft>
                <a:spcPts val="0"/>
              </a:spcAft>
              <a:buNone/>
            </a:pPr>
            <a:r>
              <a:rPr lang="en-US">
                <a:solidFill>
                  <a:schemeClr val="dk2"/>
                </a:solidFill>
                <a:latin typeface="Palatino"/>
                <a:ea typeface="Palatino"/>
                <a:cs typeface="Palatino"/>
                <a:sym typeface="Palatino"/>
              </a:rPr>
              <a:t>Initial Cost of Investment</a:t>
            </a:r>
            <a:endParaRPr>
              <a:solidFill>
                <a:schemeClr val="dk2"/>
              </a:solidFill>
              <a:latin typeface="Palatino"/>
              <a:ea typeface="Palatino"/>
              <a:cs typeface="Palatino"/>
              <a:sym typeface="Palatino"/>
            </a:endParaRPr>
          </a:p>
          <a:p>
            <a:pPr marL="0" lvl="0" indent="0" algn="r" rtl="0">
              <a:lnSpc>
                <a:spcPct val="75000"/>
              </a:lnSpc>
              <a:spcBef>
                <a:spcPts val="0"/>
              </a:spcBef>
              <a:spcAft>
                <a:spcPts val="0"/>
              </a:spcAft>
              <a:buNone/>
            </a:pPr>
            <a:r>
              <a:rPr lang="en-US">
                <a:solidFill>
                  <a:schemeClr val="dk2"/>
                </a:solidFill>
                <a:latin typeface="Palatino"/>
                <a:ea typeface="Palatino"/>
                <a:cs typeface="Palatino"/>
                <a:sym typeface="Palatino"/>
              </a:rPr>
              <a:t>15,000,000</a:t>
            </a:r>
            <a:endParaRPr>
              <a:solidFill>
                <a:schemeClr val="dk2"/>
              </a:solidFill>
              <a:latin typeface="Palatino"/>
              <a:ea typeface="Palatino"/>
              <a:cs typeface="Palatino"/>
              <a:sym typeface="Palatino"/>
            </a:endParaRPr>
          </a:p>
          <a:p>
            <a:pPr marL="0" lvl="0" indent="0" algn="l" rtl="0">
              <a:lnSpc>
                <a:spcPct val="75000"/>
              </a:lnSpc>
              <a:spcBef>
                <a:spcPts val="0"/>
              </a:spcBef>
              <a:spcAft>
                <a:spcPts val="0"/>
              </a:spcAft>
              <a:buNone/>
            </a:pPr>
            <a:r>
              <a:rPr lang="en-US">
                <a:solidFill>
                  <a:schemeClr val="dk2"/>
                </a:solidFill>
                <a:latin typeface="Palatino"/>
                <a:ea typeface="Palatino"/>
                <a:cs typeface="Palatino"/>
                <a:sym typeface="Palatino"/>
              </a:rPr>
              <a:t>Return (less costs) from first year</a:t>
            </a:r>
            <a:endParaRPr>
              <a:solidFill>
                <a:schemeClr val="dk2"/>
              </a:solidFill>
              <a:latin typeface="Palatino"/>
              <a:ea typeface="Palatino"/>
              <a:cs typeface="Palatino"/>
              <a:sym typeface="Palatino"/>
            </a:endParaRPr>
          </a:p>
          <a:p>
            <a:pPr marL="0" lvl="0" indent="0" algn="r" rtl="0">
              <a:lnSpc>
                <a:spcPct val="75000"/>
              </a:lnSpc>
              <a:spcBef>
                <a:spcPts val="0"/>
              </a:spcBef>
              <a:spcAft>
                <a:spcPts val="0"/>
              </a:spcAft>
              <a:buNone/>
            </a:pPr>
            <a:r>
              <a:rPr lang="en-US">
                <a:solidFill>
                  <a:schemeClr val="dk2"/>
                </a:solidFill>
                <a:latin typeface="Palatino"/>
                <a:ea typeface="Palatino"/>
                <a:cs typeface="Palatino"/>
                <a:sym typeface="Palatino"/>
              </a:rPr>
              <a:t>30,000,000</a:t>
            </a:r>
            <a:endParaRPr>
              <a:solidFill>
                <a:schemeClr val="dk2"/>
              </a:solidFill>
              <a:latin typeface="Palatino"/>
              <a:ea typeface="Palatino"/>
              <a:cs typeface="Palatino"/>
              <a:sym typeface="Palatino"/>
            </a:endParaRPr>
          </a:p>
          <a:p>
            <a:pPr marL="0" lvl="0" indent="0" algn="l" rtl="0">
              <a:lnSpc>
                <a:spcPct val="75000"/>
              </a:lnSpc>
              <a:spcBef>
                <a:spcPts val="0"/>
              </a:spcBef>
              <a:spcAft>
                <a:spcPts val="0"/>
              </a:spcAft>
              <a:buNone/>
            </a:pPr>
            <a:r>
              <a:rPr lang="en-US">
                <a:solidFill>
                  <a:schemeClr val="dk2"/>
                </a:solidFill>
                <a:latin typeface="Palatino"/>
                <a:ea typeface="Palatino"/>
                <a:cs typeface="Palatino"/>
                <a:sym typeface="Palatino"/>
              </a:rPr>
              <a:t>Return (less costs) from second year</a:t>
            </a:r>
            <a:endParaRPr>
              <a:solidFill>
                <a:schemeClr val="dk2"/>
              </a:solidFill>
              <a:latin typeface="Palatino"/>
              <a:ea typeface="Palatino"/>
              <a:cs typeface="Palatino"/>
              <a:sym typeface="Palatino"/>
            </a:endParaRPr>
          </a:p>
          <a:p>
            <a:pPr marL="0" lvl="0" indent="0" algn="r" rtl="0">
              <a:lnSpc>
                <a:spcPct val="75000"/>
              </a:lnSpc>
              <a:spcBef>
                <a:spcPts val="0"/>
              </a:spcBef>
              <a:spcAft>
                <a:spcPts val="0"/>
              </a:spcAft>
              <a:buNone/>
            </a:pPr>
            <a:r>
              <a:rPr lang="en-US">
                <a:solidFill>
                  <a:schemeClr val="dk2"/>
                </a:solidFill>
                <a:latin typeface="Palatino"/>
                <a:ea typeface="Palatino"/>
                <a:cs typeface="Palatino"/>
                <a:sym typeface="Palatino"/>
              </a:rPr>
              <a:t>45,000,000</a:t>
            </a:r>
            <a:endParaRPr>
              <a:solidFill>
                <a:schemeClr val="dk2"/>
              </a:solidFill>
              <a:latin typeface="Palatino"/>
              <a:ea typeface="Palatino"/>
              <a:cs typeface="Palatino"/>
              <a:sym typeface="Palatino"/>
            </a:endParaRPr>
          </a:p>
          <a:p>
            <a:pPr marL="0" lvl="0" indent="0" algn="l" rtl="0">
              <a:lnSpc>
                <a:spcPct val="75000"/>
              </a:lnSpc>
              <a:spcBef>
                <a:spcPts val="0"/>
              </a:spcBef>
              <a:spcAft>
                <a:spcPts val="0"/>
              </a:spcAft>
              <a:buNone/>
            </a:pPr>
            <a:r>
              <a:rPr lang="en-US">
                <a:solidFill>
                  <a:schemeClr val="dk2"/>
                </a:solidFill>
                <a:latin typeface="Palatino"/>
                <a:ea typeface="Palatino"/>
                <a:cs typeface="Palatino"/>
                <a:sym typeface="Palatino"/>
              </a:rPr>
              <a:t>Return (less cost) from third year</a:t>
            </a:r>
            <a:endParaRPr>
              <a:solidFill>
                <a:schemeClr val="dk2"/>
              </a:solidFill>
              <a:latin typeface="Palatino"/>
              <a:ea typeface="Palatino"/>
              <a:cs typeface="Palatino"/>
              <a:sym typeface="Palatino"/>
            </a:endParaRPr>
          </a:p>
          <a:p>
            <a:pPr marL="0" lvl="0" indent="0" algn="r" rtl="0">
              <a:lnSpc>
                <a:spcPct val="75000"/>
              </a:lnSpc>
              <a:spcBef>
                <a:spcPts val="0"/>
              </a:spcBef>
              <a:spcAft>
                <a:spcPts val="0"/>
              </a:spcAft>
              <a:buNone/>
            </a:pPr>
            <a:r>
              <a:rPr lang="en-US">
                <a:solidFill>
                  <a:schemeClr val="dk2"/>
                </a:solidFill>
                <a:latin typeface="Palatino"/>
                <a:ea typeface="Palatino"/>
                <a:cs typeface="Palatino"/>
                <a:sym typeface="Palatino"/>
              </a:rPr>
              <a:t>60,000,000</a:t>
            </a:r>
            <a:endParaRPr>
              <a:solidFill>
                <a:schemeClr val="dk2"/>
              </a:solidFill>
              <a:latin typeface="Palatino"/>
              <a:ea typeface="Palatino"/>
              <a:cs typeface="Palatino"/>
              <a:sym typeface="Palatino"/>
            </a:endParaRPr>
          </a:p>
          <a:p>
            <a:pPr marL="0" lvl="0" indent="0" algn="l" rtl="0">
              <a:lnSpc>
                <a:spcPct val="75000"/>
              </a:lnSpc>
              <a:spcBef>
                <a:spcPts val="0"/>
              </a:spcBef>
              <a:spcAft>
                <a:spcPts val="0"/>
              </a:spcAft>
              <a:buNone/>
            </a:pPr>
            <a:r>
              <a:rPr lang="en-US">
                <a:solidFill>
                  <a:schemeClr val="dk2"/>
                </a:solidFill>
                <a:latin typeface="Palatino"/>
                <a:ea typeface="Palatino"/>
                <a:cs typeface="Palatino"/>
                <a:sym typeface="Palatino"/>
              </a:rPr>
              <a:t>Return (less cost) from fourth year</a:t>
            </a:r>
            <a:endParaRPr>
              <a:solidFill>
                <a:schemeClr val="dk2"/>
              </a:solidFill>
              <a:latin typeface="Palatino"/>
              <a:ea typeface="Palatino"/>
              <a:cs typeface="Palatino"/>
              <a:sym typeface="Palatino"/>
            </a:endParaRPr>
          </a:p>
          <a:p>
            <a:pPr marL="0" lvl="0" indent="0" algn="r" rtl="0">
              <a:lnSpc>
                <a:spcPct val="75000"/>
              </a:lnSpc>
              <a:spcBef>
                <a:spcPts val="0"/>
              </a:spcBef>
              <a:spcAft>
                <a:spcPts val="0"/>
              </a:spcAft>
              <a:buNone/>
            </a:pPr>
            <a:r>
              <a:rPr lang="en-US">
                <a:solidFill>
                  <a:schemeClr val="dk2"/>
                </a:solidFill>
                <a:latin typeface="Palatino"/>
                <a:ea typeface="Palatino"/>
                <a:cs typeface="Palatino"/>
                <a:sym typeface="Palatino"/>
              </a:rPr>
              <a:t>75,000,000</a:t>
            </a:r>
            <a:endParaRPr>
              <a:solidFill>
                <a:schemeClr val="dk2"/>
              </a:solidFill>
              <a:latin typeface="Palatino"/>
              <a:ea typeface="Palatino"/>
              <a:cs typeface="Palatino"/>
              <a:sym typeface="Palatino"/>
            </a:endParaRPr>
          </a:p>
          <a:p>
            <a:pPr marL="0" lvl="0" indent="0" algn="l" rtl="0">
              <a:lnSpc>
                <a:spcPct val="75000"/>
              </a:lnSpc>
              <a:spcBef>
                <a:spcPts val="0"/>
              </a:spcBef>
              <a:spcAft>
                <a:spcPts val="0"/>
              </a:spcAft>
              <a:buNone/>
            </a:pPr>
            <a:r>
              <a:rPr lang="en-US">
                <a:solidFill>
                  <a:schemeClr val="dk2"/>
                </a:solidFill>
                <a:latin typeface="Palatino"/>
                <a:ea typeface="Palatino"/>
                <a:cs typeface="Palatino"/>
                <a:sym typeface="Palatino"/>
              </a:rPr>
              <a:t>Return (less cost) from fifth year</a:t>
            </a:r>
            <a:endParaRPr>
              <a:solidFill>
                <a:schemeClr val="dk2"/>
              </a:solidFill>
              <a:latin typeface="Palatino"/>
              <a:ea typeface="Palatino"/>
              <a:cs typeface="Palatino"/>
              <a:sym typeface="Palatino"/>
            </a:endParaRPr>
          </a:p>
          <a:p>
            <a:pPr marL="0" lvl="0" indent="0" algn="r" rtl="0">
              <a:lnSpc>
                <a:spcPct val="75000"/>
              </a:lnSpc>
              <a:spcBef>
                <a:spcPts val="0"/>
              </a:spcBef>
              <a:spcAft>
                <a:spcPts val="0"/>
              </a:spcAft>
              <a:buNone/>
            </a:pPr>
            <a:r>
              <a:rPr lang="en-US">
                <a:solidFill>
                  <a:schemeClr val="dk2"/>
                </a:solidFill>
                <a:latin typeface="Palatino"/>
                <a:ea typeface="Palatino"/>
                <a:cs typeface="Palatino"/>
                <a:sym typeface="Palatino"/>
              </a:rPr>
              <a:t>2,850,782.82</a:t>
            </a:r>
            <a:endParaRPr>
              <a:solidFill>
                <a:schemeClr val="dk2"/>
              </a:solidFill>
              <a:latin typeface="Palatino"/>
              <a:ea typeface="Palatino"/>
              <a:cs typeface="Palatino"/>
              <a:sym typeface="Palatino"/>
            </a:endParaRPr>
          </a:p>
          <a:p>
            <a:pPr marL="0" lvl="0" indent="0" algn="l" rtl="0">
              <a:lnSpc>
                <a:spcPct val="75000"/>
              </a:lnSpc>
              <a:spcBef>
                <a:spcPts val="0"/>
              </a:spcBef>
              <a:spcAft>
                <a:spcPts val="0"/>
              </a:spcAft>
              <a:buNone/>
            </a:pPr>
            <a:r>
              <a:rPr lang="en-US">
                <a:solidFill>
                  <a:schemeClr val="dk2"/>
                </a:solidFill>
                <a:latin typeface="Palatino"/>
                <a:ea typeface="Palatino"/>
                <a:cs typeface="Palatino"/>
                <a:sym typeface="Palatino"/>
              </a:rPr>
              <a:t>Total Return</a:t>
            </a:r>
            <a:endParaRPr>
              <a:solidFill>
                <a:schemeClr val="dk2"/>
              </a:solidFill>
              <a:latin typeface="Palatino"/>
              <a:ea typeface="Palatino"/>
              <a:cs typeface="Palatino"/>
              <a:sym typeface="Palatino"/>
            </a:endParaRPr>
          </a:p>
          <a:p>
            <a:pPr marL="0" lvl="0" indent="0" algn="r" rtl="0">
              <a:lnSpc>
                <a:spcPct val="75000"/>
              </a:lnSpc>
              <a:spcBef>
                <a:spcPts val="0"/>
              </a:spcBef>
              <a:spcAft>
                <a:spcPts val="0"/>
              </a:spcAft>
              <a:buNone/>
            </a:pPr>
            <a:r>
              <a:rPr lang="en-US">
                <a:solidFill>
                  <a:schemeClr val="dk2"/>
                </a:solidFill>
                <a:latin typeface="Palatino"/>
                <a:ea typeface="Palatino"/>
                <a:cs typeface="Palatino"/>
                <a:sym typeface="Palatino"/>
              </a:rPr>
              <a:t>59,788,824</a:t>
            </a:r>
            <a:endParaRPr>
              <a:solidFill>
                <a:schemeClr val="dk2"/>
              </a:solidFill>
              <a:latin typeface="Palatino"/>
              <a:ea typeface="Palatino"/>
              <a:cs typeface="Palatino"/>
              <a:sym typeface="Palatino"/>
            </a:endParaRPr>
          </a:p>
          <a:p>
            <a:pPr marL="0" lvl="0" indent="0" algn="l" rtl="0">
              <a:lnSpc>
                <a:spcPct val="75000"/>
              </a:lnSpc>
              <a:spcBef>
                <a:spcPts val="0"/>
              </a:spcBef>
              <a:spcAft>
                <a:spcPts val="0"/>
              </a:spcAft>
              <a:buNone/>
            </a:pPr>
            <a:r>
              <a:rPr lang="en-US">
                <a:solidFill>
                  <a:schemeClr val="dk2"/>
                </a:solidFill>
                <a:latin typeface="Palatino"/>
                <a:ea typeface="Palatino"/>
                <a:cs typeface="Palatino"/>
                <a:sym typeface="Palatino"/>
              </a:rPr>
              <a:t>NPV</a:t>
            </a:r>
            <a:endParaRPr>
              <a:solidFill>
                <a:schemeClr val="dk2"/>
              </a:solidFill>
              <a:latin typeface="Palatino"/>
              <a:ea typeface="Palatino"/>
              <a:cs typeface="Palatino"/>
              <a:sym typeface="Palatino"/>
            </a:endParaRPr>
          </a:p>
          <a:p>
            <a:pPr marL="0" lvl="0" indent="0" algn="r" rtl="0">
              <a:lnSpc>
                <a:spcPct val="75000"/>
              </a:lnSpc>
              <a:spcBef>
                <a:spcPts val="0"/>
              </a:spcBef>
              <a:spcAft>
                <a:spcPts val="0"/>
              </a:spcAft>
              <a:buNone/>
            </a:pPr>
            <a:r>
              <a:rPr lang="en-US">
                <a:solidFill>
                  <a:schemeClr val="dk2"/>
                </a:solidFill>
                <a:latin typeface="Palatino"/>
                <a:ea typeface="Palatino"/>
                <a:cs typeface="Palatino"/>
                <a:sym typeface="Palatino"/>
              </a:rPr>
              <a:t>26%</a:t>
            </a:r>
            <a:endParaRPr>
              <a:solidFill>
                <a:schemeClr val="dk2"/>
              </a:solidFill>
              <a:latin typeface="Palatino"/>
              <a:ea typeface="Palatino"/>
              <a:cs typeface="Palatino"/>
              <a:sym typeface="Palatino"/>
            </a:endParaRPr>
          </a:p>
          <a:p>
            <a:pPr marL="0" lvl="0" indent="0" algn="l" rtl="0">
              <a:lnSpc>
                <a:spcPct val="75000"/>
              </a:lnSpc>
              <a:spcBef>
                <a:spcPts val="0"/>
              </a:spcBef>
              <a:spcAft>
                <a:spcPts val="0"/>
              </a:spcAft>
              <a:buNone/>
            </a:pPr>
            <a:r>
              <a:rPr lang="en-US">
                <a:solidFill>
                  <a:schemeClr val="dk2"/>
                </a:solidFill>
                <a:latin typeface="Palatino"/>
                <a:ea typeface="Palatino"/>
                <a:cs typeface="Palatino"/>
                <a:sym typeface="Palatino"/>
              </a:rPr>
              <a:t>IRR</a:t>
            </a:r>
            <a:endParaRPr>
              <a:solidFill>
                <a:schemeClr val="dk2"/>
              </a:solidFill>
              <a:latin typeface="Palatino"/>
              <a:ea typeface="Palatino"/>
              <a:cs typeface="Palatino"/>
              <a:sym typeface="Palatino"/>
            </a:endParaRPr>
          </a:p>
          <a:p>
            <a:pPr marL="0" lvl="0" indent="0" algn="r" rtl="0">
              <a:lnSpc>
                <a:spcPct val="75000"/>
              </a:lnSpc>
              <a:spcBef>
                <a:spcPts val="0"/>
              </a:spcBef>
              <a:spcAft>
                <a:spcPts val="0"/>
              </a:spcAft>
              <a:buNone/>
            </a:pPr>
            <a:r>
              <a:rPr lang="en-US">
                <a:solidFill>
                  <a:schemeClr val="dk2"/>
                </a:solidFill>
                <a:latin typeface="Palatino"/>
                <a:ea typeface="Palatino"/>
                <a:cs typeface="Palatino"/>
                <a:sym typeface="Palatino"/>
              </a:rPr>
              <a:t>1</a:t>
            </a:r>
            <a:endParaRPr>
              <a:solidFill>
                <a:schemeClr val="dk2"/>
              </a:solidFill>
              <a:latin typeface="Palatino"/>
              <a:ea typeface="Palatino"/>
              <a:cs typeface="Palatino"/>
              <a:sym typeface="Palatino"/>
            </a:endParaRPr>
          </a:p>
          <a:p>
            <a:pPr marL="0" lvl="0" indent="0" algn="l" rtl="0">
              <a:lnSpc>
                <a:spcPct val="75000"/>
              </a:lnSpc>
              <a:spcBef>
                <a:spcPts val="0"/>
              </a:spcBef>
              <a:spcAft>
                <a:spcPts val="0"/>
              </a:spcAft>
              <a:buNone/>
            </a:pPr>
            <a:r>
              <a:rPr lang="en-US">
                <a:solidFill>
                  <a:schemeClr val="dk2"/>
                </a:solidFill>
                <a:latin typeface="Palatino"/>
                <a:ea typeface="Palatino"/>
                <a:cs typeface="Palatino"/>
                <a:sym typeface="Palatino"/>
              </a:rPr>
              <a:t>PI</a:t>
            </a:r>
            <a:endParaRPr>
              <a:solidFill>
                <a:schemeClr val="dk2"/>
              </a:solidFill>
              <a:latin typeface="Palatino"/>
              <a:ea typeface="Palatino"/>
              <a:cs typeface="Palatino"/>
              <a:sym typeface="Palatino"/>
            </a:endParaRPr>
          </a:p>
          <a:p>
            <a:pPr marL="0" lvl="0" indent="0" algn="r" rtl="0">
              <a:lnSpc>
                <a:spcPct val="75000"/>
              </a:lnSpc>
              <a:spcBef>
                <a:spcPts val="0"/>
              </a:spcBef>
              <a:spcAft>
                <a:spcPts val="0"/>
              </a:spcAft>
              <a:buNone/>
            </a:pPr>
            <a:r>
              <a:rPr lang="en-US">
                <a:solidFill>
                  <a:schemeClr val="dk2"/>
                </a:solidFill>
                <a:latin typeface="Palatino"/>
                <a:ea typeface="Palatino"/>
                <a:cs typeface="Palatino"/>
                <a:sym typeface="Palatino"/>
              </a:rPr>
              <a:t>3</a:t>
            </a:r>
            <a:endParaRPr>
              <a:solidFill>
                <a:schemeClr val="dk2"/>
              </a:solidFill>
              <a:latin typeface="Palatino"/>
              <a:ea typeface="Palatino"/>
              <a:cs typeface="Palatino"/>
              <a:sym typeface="Palatino"/>
            </a:endParaRPr>
          </a:p>
          <a:p>
            <a:pPr marL="0" lvl="0" indent="0" algn="l" rtl="0">
              <a:lnSpc>
                <a:spcPct val="75000"/>
              </a:lnSpc>
              <a:spcBef>
                <a:spcPts val="0"/>
              </a:spcBef>
              <a:spcAft>
                <a:spcPts val="0"/>
              </a:spcAft>
              <a:buNone/>
            </a:pPr>
            <a:r>
              <a:rPr lang="en-US">
                <a:solidFill>
                  <a:schemeClr val="dk2"/>
                </a:solidFill>
                <a:latin typeface="Palatino"/>
                <a:ea typeface="Palatino"/>
                <a:cs typeface="Palatino"/>
                <a:sym typeface="Palatino"/>
              </a:rPr>
              <a:t>PP</a:t>
            </a:r>
            <a:endParaRPr>
              <a:solidFill>
                <a:schemeClr val="dk2"/>
              </a:solidFill>
              <a:latin typeface="Palatino"/>
              <a:ea typeface="Palatino"/>
              <a:cs typeface="Palatino"/>
              <a:sym typeface="Palatino"/>
            </a:endParaRPr>
          </a:p>
          <a:p>
            <a:pPr marL="0" lvl="0" indent="0" algn="l" rtl="0">
              <a:lnSpc>
                <a:spcPct val="75000"/>
              </a:lnSpc>
              <a:spcBef>
                <a:spcPts val="0"/>
              </a:spcBef>
              <a:spcAft>
                <a:spcPts val="0"/>
              </a:spcAft>
              <a:buNone/>
            </a:pPr>
            <a:r>
              <a:rPr lang="en-US">
                <a:solidFill>
                  <a:schemeClr val="dk2"/>
                </a:solidFill>
                <a:latin typeface="Palatino"/>
                <a:ea typeface="Palatino"/>
                <a:cs typeface="Palatino"/>
                <a:sym typeface="Palatino"/>
              </a:rPr>
              <a:t>Prob of Success                                                                                                                                                                      65%                  </a:t>
            </a:r>
            <a:endParaRPr>
              <a:solidFill>
                <a:schemeClr val="dk2"/>
              </a:solidFill>
              <a:latin typeface="Palatino"/>
              <a:ea typeface="Palatino"/>
              <a:cs typeface="Palatino"/>
              <a:sym typeface="Palatino"/>
            </a:endParaRPr>
          </a:p>
          <a:p>
            <a:pPr marL="0" lvl="0" indent="0" algn="ctr" rtl="0">
              <a:lnSpc>
                <a:spcPct val="75000"/>
              </a:lnSpc>
              <a:spcBef>
                <a:spcPts val="0"/>
              </a:spcBef>
              <a:spcAft>
                <a:spcPts val="0"/>
              </a:spcAft>
              <a:buNone/>
            </a:pPr>
            <a:endParaRPr>
              <a:solidFill>
                <a:schemeClr val="dk2"/>
              </a:solidFill>
              <a:latin typeface="Palatino"/>
              <a:ea typeface="Palatino"/>
              <a:cs typeface="Palatino"/>
              <a:sym typeface="Palatino"/>
            </a:endParaRPr>
          </a:p>
          <a:p>
            <a:pPr marL="0" lvl="0" indent="0" algn="l" rtl="0">
              <a:lnSpc>
                <a:spcPct val="75000"/>
              </a:lnSpc>
              <a:spcBef>
                <a:spcPts val="0"/>
              </a:spcBef>
              <a:spcAft>
                <a:spcPts val="0"/>
              </a:spcAft>
              <a:buNone/>
            </a:pPr>
            <a:r>
              <a:rPr lang="en-US">
                <a:solidFill>
                  <a:schemeClr val="dk2"/>
                </a:solidFill>
                <a:latin typeface="Palatino"/>
                <a:ea typeface="Palatino"/>
                <a:cs typeface="Palatino"/>
                <a:sym typeface="Palatino"/>
              </a:rPr>
              <a:t>Prob *NPV                                                                                                                                                               38,862,735.6</a:t>
            </a:r>
            <a:endParaRPr>
              <a:solidFill>
                <a:schemeClr val="dk2"/>
              </a:solidFill>
              <a:latin typeface="Palatino"/>
              <a:ea typeface="Palatino"/>
              <a:cs typeface="Palatino"/>
              <a:sym typeface="Palatino"/>
            </a:endParaRPr>
          </a:p>
          <a:p>
            <a:pPr marL="0" lvl="0" indent="0" algn="l" rtl="0">
              <a:lnSpc>
                <a:spcPct val="75000"/>
              </a:lnSpc>
              <a:spcBef>
                <a:spcPts val="0"/>
              </a:spcBef>
              <a:spcAft>
                <a:spcPts val="0"/>
              </a:spcAft>
              <a:buNone/>
            </a:pPr>
            <a:endParaRPr>
              <a:solidFill>
                <a:schemeClr val="dk2"/>
              </a:solidFill>
              <a:latin typeface="Palatino"/>
              <a:ea typeface="Palatino"/>
              <a:cs typeface="Palatino"/>
              <a:sym typeface="Palatino"/>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494"/>
        <p:cNvGrpSpPr/>
        <p:nvPr/>
      </p:nvGrpSpPr>
      <p:grpSpPr>
        <a:xfrm>
          <a:off x="0" y="0"/>
          <a:ext cx="0" cy="0"/>
          <a:chOff x="0" y="0"/>
          <a:chExt cx="0" cy="0"/>
        </a:xfrm>
      </p:grpSpPr>
      <p:sp>
        <p:nvSpPr>
          <p:cNvPr id="495" name="Google Shape;495;g7a71133d84_1_47"/>
          <p:cNvSpPr txBox="1">
            <a:spLocks noGrp="1"/>
          </p:cNvSpPr>
          <p:nvPr>
            <p:ph type="title"/>
          </p:nvPr>
        </p:nvSpPr>
        <p:spPr>
          <a:xfrm>
            <a:off x="781825" y="0"/>
            <a:ext cx="7688700" cy="535200"/>
          </a:xfrm>
          <a:prstGeom prst="rect">
            <a:avLst/>
          </a:prstGeom>
        </p:spPr>
        <p:txBody>
          <a:bodyPr spcFirstLastPara="1" wrap="square" lIns="93125" tIns="93125" rIns="93125" bIns="93125" anchor="t" anchorCtr="0">
            <a:noAutofit/>
          </a:bodyPr>
          <a:lstStyle/>
          <a:p>
            <a:pPr marL="0" lvl="0" indent="0" algn="ctr" rtl="0">
              <a:spcBef>
                <a:spcPts val="0"/>
              </a:spcBef>
              <a:spcAft>
                <a:spcPts val="0"/>
              </a:spcAft>
              <a:buNone/>
            </a:pPr>
            <a:r>
              <a:rPr lang="en-US" sz="2400" u="sng">
                <a:solidFill>
                  <a:srgbClr val="000000"/>
                </a:solidFill>
                <a:latin typeface="Palatino"/>
                <a:ea typeface="Palatino"/>
                <a:cs typeface="Palatino"/>
                <a:sym typeface="Palatino"/>
              </a:rPr>
              <a:t>Strategy 2</a:t>
            </a:r>
            <a:endParaRPr sz="2400">
              <a:latin typeface="Palatino"/>
              <a:ea typeface="Palatino"/>
              <a:cs typeface="Palatino"/>
              <a:sym typeface="Palatino"/>
            </a:endParaRPr>
          </a:p>
        </p:txBody>
      </p:sp>
      <p:sp>
        <p:nvSpPr>
          <p:cNvPr id="496" name="Google Shape;496;g7a71133d84_1_47"/>
          <p:cNvSpPr txBox="1">
            <a:spLocks noGrp="1"/>
          </p:cNvSpPr>
          <p:nvPr>
            <p:ph type="body" idx="1"/>
          </p:nvPr>
        </p:nvSpPr>
        <p:spPr>
          <a:xfrm>
            <a:off x="54175" y="751500"/>
            <a:ext cx="9144000" cy="4681200"/>
          </a:xfrm>
          <a:prstGeom prst="rect">
            <a:avLst/>
          </a:prstGeom>
        </p:spPr>
        <p:txBody>
          <a:bodyPr spcFirstLastPara="1" wrap="square" lIns="93125" tIns="93125" rIns="93125" bIns="93125" anchor="t" anchorCtr="0">
            <a:noAutofit/>
          </a:bodyPr>
          <a:lstStyle/>
          <a:p>
            <a:pPr marL="0" lvl="0" indent="0" algn="l" rtl="0">
              <a:spcBef>
                <a:spcPts val="0"/>
              </a:spcBef>
              <a:spcAft>
                <a:spcPts val="0"/>
              </a:spcAft>
              <a:buNone/>
            </a:pPr>
            <a:endParaRPr sz="1100" b="1" u="sng">
              <a:solidFill>
                <a:srgbClr val="000000"/>
              </a:solidFill>
              <a:latin typeface="Arial"/>
              <a:ea typeface="Arial"/>
              <a:cs typeface="Arial"/>
              <a:sym typeface="Arial"/>
            </a:endParaRPr>
          </a:p>
          <a:p>
            <a:pPr marL="0" lvl="0" indent="0" algn="l" rtl="0">
              <a:lnSpc>
                <a:spcPct val="75000"/>
              </a:lnSpc>
              <a:spcBef>
                <a:spcPts val="0"/>
              </a:spcBef>
              <a:spcAft>
                <a:spcPts val="0"/>
              </a:spcAft>
              <a:buNone/>
            </a:pPr>
            <a:r>
              <a:rPr lang="en-US" sz="1100" b="1" u="sng">
                <a:solidFill>
                  <a:srgbClr val="000000"/>
                </a:solidFill>
                <a:latin typeface="Arial"/>
                <a:ea typeface="Arial"/>
                <a:cs typeface="Arial"/>
                <a:sym typeface="Arial"/>
              </a:rPr>
              <a:t>Acquisition</a:t>
            </a:r>
            <a:r>
              <a:rPr lang="en-US" sz="1200" b="1" u="sng">
                <a:solidFill>
                  <a:srgbClr val="000000"/>
                </a:solidFill>
                <a:latin typeface="Palatino"/>
                <a:ea typeface="Palatino"/>
                <a:cs typeface="Palatino"/>
                <a:sym typeface="Palatino"/>
              </a:rPr>
              <a:t> Baskin Robbins</a:t>
            </a:r>
            <a:endParaRPr sz="1200" b="1" u="sng">
              <a:solidFill>
                <a:srgbClr val="000000"/>
              </a:solidFill>
              <a:latin typeface="Palatino"/>
              <a:ea typeface="Palatino"/>
              <a:cs typeface="Palatino"/>
              <a:sym typeface="Palatino"/>
            </a:endParaRPr>
          </a:p>
          <a:p>
            <a:pPr marL="0" lvl="0" indent="0" algn="l" rtl="0">
              <a:lnSpc>
                <a:spcPct val="50000"/>
              </a:lnSpc>
              <a:spcBef>
                <a:spcPts val="0"/>
              </a:spcBef>
              <a:spcAft>
                <a:spcPts val="0"/>
              </a:spcAft>
              <a:buNone/>
            </a:pPr>
            <a:endParaRPr sz="1200">
              <a:solidFill>
                <a:srgbClr val="000000"/>
              </a:solidFill>
              <a:latin typeface="Palatino"/>
              <a:ea typeface="Palatino"/>
              <a:cs typeface="Palatino"/>
              <a:sym typeface="Palatino"/>
            </a:endParaRPr>
          </a:p>
          <a:p>
            <a:pPr marL="0" lvl="0" indent="0" algn="l" rtl="0">
              <a:lnSpc>
                <a:spcPct val="50000"/>
              </a:lnSpc>
              <a:spcBef>
                <a:spcPts val="0"/>
              </a:spcBef>
              <a:spcAft>
                <a:spcPts val="0"/>
              </a:spcAft>
              <a:buNone/>
            </a:pPr>
            <a:endParaRPr sz="1200">
              <a:solidFill>
                <a:srgbClr val="000000"/>
              </a:solidFill>
              <a:latin typeface="Palatino"/>
              <a:ea typeface="Palatino"/>
              <a:cs typeface="Palatino"/>
              <a:sym typeface="Palatino"/>
            </a:endParaRPr>
          </a:p>
          <a:p>
            <a:pPr marL="0" lvl="0" indent="0" algn="l" rtl="0">
              <a:lnSpc>
                <a:spcPct val="50000"/>
              </a:lnSpc>
              <a:spcBef>
                <a:spcPts val="0"/>
              </a:spcBef>
              <a:spcAft>
                <a:spcPts val="0"/>
              </a:spcAft>
              <a:buNone/>
            </a:pPr>
            <a:endParaRPr sz="1200">
              <a:solidFill>
                <a:srgbClr val="000000"/>
              </a:solidFill>
              <a:latin typeface="Palatino"/>
              <a:ea typeface="Palatino"/>
              <a:cs typeface="Palatino"/>
              <a:sym typeface="Palatino"/>
            </a:endParaRPr>
          </a:p>
          <a:p>
            <a:pPr marL="0" lvl="0" indent="0" algn="r" rtl="0">
              <a:lnSpc>
                <a:spcPct val="75000"/>
              </a:lnSpc>
              <a:spcBef>
                <a:spcPts val="0"/>
              </a:spcBef>
              <a:spcAft>
                <a:spcPts val="0"/>
              </a:spcAft>
              <a:buNone/>
            </a:pPr>
            <a:r>
              <a:rPr lang="en-US" sz="1200">
                <a:solidFill>
                  <a:srgbClr val="000000"/>
                </a:solidFill>
                <a:latin typeface="Palatino"/>
                <a:ea typeface="Palatino"/>
                <a:cs typeface="Palatino"/>
                <a:sym typeface="Palatino"/>
              </a:rPr>
              <a:t>10%</a:t>
            </a:r>
            <a:endParaRPr sz="1200">
              <a:solidFill>
                <a:srgbClr val="000000"/>
              </a:solidFill>
              <a:latin typeface="Palatino"/>
              <a:ea typeface="Palatino"/>
              <a:cs typeface="Palatino"/>
              <a:sym typeface="Palatino"/>
            </a:endParaRPr>
          </a:p>
          <a:p>
            <a:pPr marL="0" lvl="0" indent="0" algn="l" rtl="0">
              <a:lnSpc>
                <a:spcPct val="75000"/>
              </a:lnSpc>
              <a:spcBef>
                <a:spcPts val="0"/>
              </a:spcBef>
              <a:spcAft>
                <a:spcPts val="0"/>
              </a:spcAft>
              <a:buNone/>
            </a:pPr>
            <a:r>
              <a:rPr lang="en-US" sz="1200">
                <a:solidFill>
                  <a:srgbClr val="000000"/>
                </a:solidFill>
                <a:latin typeface="Palatino"/>
                <a:ea typeface="Palatino"/>
                <a:cs typeface="Palatino"/>
                <a:sym typeface="Palatino"/>
              </a:rPr>
              <a:t>Annual Discount Rate</a:t>
            </a:r>
            <a:endParaRPr sz="1200">
              <a:solidFill>
                <a:srgbClr val="000000"/>
              </a:solidFill>
              <a:latin typeface="Palatino"/>
              <a:ea typeface="Palatino"/>
              <a:cs typeface="Palatino"/>
              <a:sym typeface="Palatino"/>
            </a:endParaRPr>
          </a:p>
          <a:p>
            <a:pPr marL="0" lvl="0" indent="0" algn="r" rtl="0">
              <a:lnSpc>
                <a:spcPct val="75000"/>
              </a:lnSpc>
              <a:spcBef>
                <a:spcPts val="0"/>
              </a:spcBef>
              <a:spcAft>
                <a:spcPts val="0"/>
              </a:spcAft>
              <a:buNone/>
            </a:pPr>
            <a:r>
              <a:rPr lang="en-US" sz="1200">
                <a:solidFill>
                  <a:srgbClr val="000000"/>
                </a:solidFill>
                <a:latin typeface="Palatino"/>
                <a:ea typeface="Palatino"/>
                <a:cs typeface="Palatino"/>
                <a:sym typeface="Palatino"/>
              </a:rPr>
              <a:t>-186,300,000</a:t>
            </a:r>
            <a:endParaRPr sz="1200">
              <a:solidFill>
                <a:srgbClr val="000000"/>
              </a:solidFill>
              <a:latin typeface="Palatino"/>
              <a:ea typeface="Palatino"/>
              <a:cs typeface="Palatino"/>
              <a:sym typeface="Palatino"/>
            </a:endParaRPr>
          </a:p>
          <a:p>
            <a:pPr marL="0" lvl="0" indent="0" algn="l" rtl="0">
              <a:lnSpc>
                <a:spcPct val="75000"/>
              </a:lnSpc>
              <a:spcBef>
                <a:spcPts val="0"/>
              </a:spcBef>
              <a:spcAft>
                <a:spcPts val="0"/>
              </a:spcAft>
              <a:buNone/>
            </a:pPr>
            <a:r>
              <a:rPr lang="en-US" sz="1200">
                <a:solidFill>
                  <a:srgbClr val="000000"/>
                </a:solidFill>
                <a:latin typeface="Palatino"/>
                <a:ea typeface="Palatino"/>
                <a:cs typeface="Palatino"/>
                <a:sym typeface="Palatino"/>
              </a:rPr>
              <a:t>Initial Cost of Investment</a:t>
            </a:r>
            <a:endParaRPr sz="1200">
              <a:solidFill>
                <a:srgbClr val="000000"/>
              </a:solidFill>
              <a:latin typeface="Palatino"/>
              <a:ea typeface="Palatino"/>
              <a:cs typeface="Palatino"/>
              <a:sym typeface="Palatino"/>
            </a:endParaRPr>
          </a:p>
          <a:p>
            <a:pPr marL="0" lvl="0" indent="0" algn="r" rtl="0">
              <a:lnSpc>
                <a:spcPct val="75000"/>
              </a:lnSpc>
              <a:spcBef>
                <a:spcPts val="0"/>
              </a:spcBef>
              <a:spcAft>
                <a:spcPts val="0"/>
              </a:spcAft>
              <a:buNone/>
            </a:pPr>
            <a:r>
              <a:rPr lang="en-US" sz="1200">
                <a:solidFill>
                  <a:srgbClr val="000000"/>
                </a:solidFill>
                <a:latin typeface="Palatino"/>
                <a:ea typeface="Palatino"/>
                <a:cs typeface="Palatino"/>
                <a:sym typeface="Palatino"/>
              </a:rPr>
              <a:t>80,000,000</a:t>
            </a:r>
            <a:endParaRPr sz="1200">
              <a:solidFill>
                <a:srgbClr val="000000"/>
              </a:solidFill>
              <a:latin typeface="Palatino"/>
              <a:ea typeface="Palatino"/>
              <a:cs typeface="Palatino"/>
              <a:sym typeface="Palatino"/>
            </a:endParaRPr>
          </a:p>
          <a:p>
            <a:pPr marL="0" lvl="0" indent="0" algn="l" rtl="0">
              <a:lnSpc>
                <a:spcPct val="75000"/>
              </a:lnSpc>
              <a:spcBef>
                <a:spcPts val="0"/>
              </a:spcBef>
              <a:spcAft>
                <a:spcPts val="0"/>
              </a:spcAft>
              <a:buNone/>
            </a:pPr>
            <a:r>
              <a:rPr lang="en-US" sz="1200">
                <a:solidFill>
                  <a:srgbClr val="000000"/>
                </a:solidFill>
                <a:latin typeface="Palatino"/>
                <a:ea typeface="Palatino"/>
                <a:cs typeface="Palatino"/>
                <a:sym typeface="Palatino"/>
              </a:rPr>
              <a:t>Return (less costs) from first year</a:t>
            </a:r>
            <a:endParaRPr sz="1200">
              <a:solidFill>
                <a:srgbClr val="000000"/>
              </a:solidFill>
              <a:latin typeface="Palatino"/>
              <a:ea typeface="Palatino"/>
              <a:cs typeface="Palatino"/>
              <a:sym typeface="Palatino"/>
            </a:endParaRPr>
          </a:p>
          <a:p>
            <a:pPr marL="0" lvl="0" indent="0" algn="r" rtl="0">
              <a:lnSpc>
                <a:spcPct val="75000"/>
              </a:lnSpc>
              <a:spcBef>
                <a:spcPts val="0"/>
              </a:spcBef>
              <a:spcAft>
                <a:spcPts val="0"/>
              </a:spcAft>
              <a:buNone/>
            </a:pPr>
            <a:r>
              <a:rPr lang="en-US" sz="1200">
                <a:solidFill>
                  <a:srgbClr val="000000"/>
                </a:solidFill>
                <a:latin typeface="Palatino"/>
                <a:ea typeface="Palatino"/>
                <a:cs typeface="Palatino"/>
                <a:sym typeface="Palatino"/>
              </a:rPr>
              <a:t>92,000,000</a:t>
            </a:r>
            <a:endParaRPr sz="1200">
              <a:solidFill>
                <a:srgbClr val="000000"/>
              </a:solidFill>
              <a:latin typeface="Palatino"/>
              <a:ea typeface="Palatino"/>
              <a:cs typeface="Palatino"/>
              <a:sym typeface="Palatino"/>
            </a:endParaRPr>
          </a:p>
          <a:p>
            <a:pPr marL="0" lvl="0" indent="0" algn="l" rtl="0">
              <a:lnSpc>
                <a:spcPct val="75000"/>
              </a:lnSpc>
              <a:spcBef>
                <a:spcPts val="0"/>
              </a:spcBef>
              <a:spcAft>
                <a:spcPts val="0"/>
              </a:spcAft>
              <a:buNone/>
            </a:pPr>
            <a:r>
              <a:rPr lang="en-US" sz="1200">
                <a:solidFill>
                  <a:srgbClr val="000000"/>
                </a:solidFill>
                <a:latin typeface="Palatino"/>
                <a:ea typeface="Palatino"/>
                <a:cs typeface="Palatino"/>
                <a:sym typeface="Palatino"/>
              </a:rPr>
              <a:t>Return (less costs) from second year</a:t>
            </a:r>
            <a:endParaRPr sz="1200">
              <a:solidFill>
                <a:srgbClr val="000000"/>
              </a:solidFill>
              <a:latin typeface="Palatino"/>
              <a:ea typeface="Palatino"/>
              <a:cs typeface="Palatino"/>
              <a:sym typeface="Palatino"/>
            </a:endParaRPr>
          </a:p>
          <a:p>
            <a:pPr marL="0" lvl="0" indent="0" algn="r" rtl="0">
              <a:lnSpc>
                <a:spcPct val="75000"/>
              </a:lnSpc>
              <a:spcBef>
                <a:spcPts val="0"/>
              </a:spcBef>
              <a:spcAft>
                <a:spcPts val="0"/>
              </a:spcAft>
              <a:buNone/>
            </a:pPr>
            <a:r>
              <a:rPr lang="en-US" sz="1200">
                <a:solidFill>
                  <a:srgbClr val="000000"/>
                </a:solidFill>
                <a:latin typeface="Palatino"/>
                <a:ea typeface="Palatino"/>
                <a:cs typeface="Palatino"/>
                <a:sym typeface="Palatino"/>
              </a:rPr>
              <a:t>105,800,000</a:t>
            </a:r>
            <a:endParaRPr sz="1200">
              <a:solidFill>
                <a:srgbClr val="000000"/>
              </a:solidFill>
              <a:latin typeface="Palatino"/>
              <a:ea typeface="Palatino"/>
              <a:cs typeface="Palatino"/>
              <a:sym typeface="Palatino"/>
            </a:endParaRPr>
          </a:p>
          <a:p>
            <a:pPr marL="0" lvl="0" indent="0" algn="l" rtl="0">
              <a:lnSpc>
                <a:spcPct val="75000"/>
              </a:lnSpc>
              <a:spcBef>
                <a:spcPts val="0"/>
              </a:spcBef>
              <a:spcAft>
                <a:spcPts val="0"/>
              </a:spcAft>
              <a:buNone/>
            </a:pPr>
            <a:r>
              <a:rPr lang="en-US" sz="1200">
                <a:solidFill>
                  <a:srgbClr val="000000"/>
                </a:solidFill>
                <a:latin typeface="Palatino"/>
                <a:ea typeface="Palatino"/>
                <a:cs typeface="Palatino"/>
                <a:sym typeface="Palatino"/>
              </a:rPr>
              <a:t>Return (less cost) from third year</a:t>
            </a:r>
            <a:endParaRPr sz="1200">
              <a:solidFill>
                <a:srgbClr val="000000"/>
              </a:solidFill>
              <a:latin typeface="Palatino"/>
              <a:ea typeface="Palatino"/>
              <a:cs typeface="Palatino"/>
              <a:sym typeface="Palatino"/>
            </a:endParaRPr>
          </a:p>
          <a:p>
            <a:pPr marL="0" lvl="0" indent="0" algn="r" rtl="0">
              <a:lnSpc>
                <a:spcPct val="75000"/>
              </a:lnSpc>
              <a:spcBef>
                <a:spcPts val="0"/>
              </a:spcBef>
              <a:spcAft>
                <a:spcPts val="0"/>
              </a:spcAft>
              <a:buNone/>
            </a:pPr>
            <a:r>
              <a:rPr lang="en-US" sz="1200">
                <a:solidFill>
                  <a:srgbClr val="000000"/>
                </a:solidFill>
                <a:latin typeface="Palatino"/>
                <a:ea typeface="Palatino"/>
                <a:cs typeface="Palatino"/>
                <a:sym typeface="Palatino"/>
              </a:rPr>
              <a:t>166,670,000</a:t>
            </a:r>
            <a:endParaRPr sz="1200">
              <a:solidFill>
                <a:srgbClr val="000000"/>
              </a:solidFill>
              <a:latin typeface="Palatino"/>
              <a:ea typeface="Palatino"/>
              <a:cs typeface="Palatino"/>
              <a:sym typeface="Palatino"/>
            </a:endParaRPr>
          </a:p>
          <a:p>
            <a:pPr marL="0" lvl="0" indent="0" algn="l" rtl="0">
              <a:lnSpc>
                <a:spcPct val="75000"/>
              </a:lnSpc>
              <a:spcBef>
                <a:spcPts val="0"/>
              </a:spcBef>
              <a:spcAft>
                <a:spcPts val="0"/>
              </a:spcAft>
              <a:buNone/>
            </a:pPr>
            <a:r>
              <a:rPr lang="en-US" sz="1200">
                <a:solidFill>
                  <a:srgbClr val="000000"/>
                </a:solidFill>
                <a:latin typeface="Palatino"/>
                <a:ea typeface="Palatino"/>
                <a:cs typeface="Palatino"/>
                <a:sym typeface="Palatino"/>
              </a:rPr>
              <a:t>Return (less cost) from fourth year</a:t>
            </a:r>
            <a:endParaRPr sz="1200">
              <a:solidFill>
                <a:srgbClr val="000000"/>
              </a:solidFill>
              <a:latin typeface="Palatino"/>
              <a:ea typeface="Palatino"/>
              <a:cs typeface="Palatino"/>
              <a:sym typeface="Palatino"/>
            </a:endParaRPr>
          </a:p>
          <a:p>
            <a:pPr marL="0" lvl="0" indent="0" algn="r" rtl="0">
              <a:lnSpc>
                <a:spcPct val="75000"/>
              </a:lnSpc>
              <a:spcBef>
                <a:spcPts val="0"/>
              </a:spcBef>
              <a:spcAft>
                <a:spcPts val="0"/>
              </a:spcAft>
              <a:buNone/>
            </a:pPr>
            <a:r>
              <a:rPr lang="en-US" sz="1200">
                <a:solidFill>
                  <a:srgbClr val="000000"/>
                </a:solidFill>
                <a:latin typeface="Palatino"/>
                <a:ea typeface="Palatino"/>
                <a:cs typeface="Palatino"/>
                <a:sym typeface="Palatino"/>
              </a:rPr>
              <a:t>191,670,500</a:t>
            </a:r>
            <a:endParaRPr sz="1200">
              <a:solidFill>
                <a:srgbClr val="000000"/>
              </a:solidFill>
              <a:latin typeface="Palatino"/>
              <a:ea typeface="Palatino"/>
              <a:cs typeface="Palatino"/>
              <a:sym typeface="Palatino"/>
            </a:endParaRPr>
          </a:p>
          <a:p>
            <a:pPr marL="0" lvl="0" indent="0" algn="l" rtl="0">
              <a:lnSpc>
                <a:spcPct val="75000"/>
              </a:lnSpc>
              <a:spcBef>
                <a:spcPts val="0"/>
              </a:spcBef>
              <a:spcAft>
                <a:spcPts val="0"/>
              </a:spcAft>
              <a:buNone/>
            </a:pPr>
            <a:r>
              <a:rPr lang="en-US" sz="1200">
                <a:solidFill>
                  <a:srgbClr val="000000"/>
                </a:solidFill>
                <a:latin typeface="Palatino"/>
                <a:ea typeface="Palatino"/>
                <a:cs typeface="Palatino"/>
                <a:sym typeface="Palatino"/>
              </a:rPr>
              <a:t>Return (less cost) from fifth year</a:t>
            </a:r>
            <a:endParaRPr sz="1200">
              <a:solidFill>
                <a:srgbClr val="000000"/>
              </a:solidFill>
              <a:latin typeface="Palatino"/>
              <a:ea typeface="Palatino"/>
              <a:cs typeface="Palatino"/>
              <a:sym typeface="Palatino"/>
            </a:endParaRPr>
          </a:p>
          <a:p>
            <a:pPr marL="0" lvl="0" indent="0" algn="r" rtl="0">
              <a:lnSpc>
                <a:spcPct val="75000"/>
              </a:lnSpc>
              <a:spcBef>
                <a:spcPts val="0"/>
              </a:spcBef>
              <a:spcAft>
                <a:spcPts val="0"/>
              </a:spcAft>
              <a:buNone/>
            </a:pPr>
            <a:r>
              <a:rPr lang="en-US" sz="1200">
                <a:solidFill>
                  <a:srgbClr val="000000"/>
                </a:solidFill>
                <a:latin typeface="Palatino"/>
                <a:ea typeface="Palatino"/>
                <a:cs typeface="Palatino"/>
                <a:sym typeface="Palatino"/>
              </a:rPr>
              <a:t>207,004,140</a:t>
            </a:r>
            <a:endParaRPr sz="1200">
              <a:solidFill>
                <a:srgbClr val="000000"/>
              </a:solidFill>
              <a:latin typeface="Palatino"/>
              <a:ea typeface="Palatino"/>
              <a:cs typeface="Palatino"/>
              <a:sym typeface="Palatino"/>
            </a:endParaRPr>
          </a:p>
          <a:p>
            <a:pPr marL="0" lvl="0" indent="0" algn="l" rtl="0">
              <a:lnSpc>
                <a:spcPct val="75000"/>
              </a:lnSpc>
              <a:spcBef>
                <a:spcPts val="0"/>
              </a:spcBef>
              <a:spcAft>
                <a:spcPts val="0"/>
              </a:spcAft>
              <a:buNone/>
            </a:pPr>
            <a:r>
              <a:rPr lang="en-US" sz="1200">
                <a:solidFill>
                  <a:srgbClr val="000000"/>
                </a:solidFill>
                <a:latin typeface="Palatino"/>
                <a:ea typeface="Palatino"/>
                <a:cs typeface="Palatino"/>
                <a:sym typeface="Palatino"/>
              </a:rPr>
              <a:t>Total Return</a:t>
            </a:r>
            <a:endParaRPr sz="1200">
              <a:solidFill>
                <a:srgbClr val="000000"/>
              </a:solidFill>
              <a:latin typeface="Palatino"/>
              <a:ea typeface="Palatino"/>
              <a:cs typeface="Palatino"/>
              <a:sym typeface="Palatino"/>
            </a:endParaRPr>
          </a:p>
          <a:p>
            <a:pPr marL="0" lvl="0" indent="0" algn="r" rtl="0">
              <a:lnSpc>
                <a:spcPct val="75000"/>
              </a:lnSpc>
              <a:spcBef>
                <a:spcPts val="0"/>
              </a:spcBef>
              <a:spcAft>
                <a:spcPts val="0"/>
              </a:spcAft>
              <a:buNone/>
            </a:pPr>
            <a:r>
              <a:rPr lang="en-US" sz="1200">
                <a:solidFill>
                  <a:srgbClr val="000000"/>
                </a:solidFill>
                <a:latin typeface="Palatino"/>
                <a:ea typeface="Palatino"/>
                <a:cs typeface="Palatino"/>
                <a:sym typeface="Palatino"/>
              </a:rPr>
              <a:t>-133,665,435</a:t>
            </a:r>
            <a:endParaRPr sz="1200">
              <a:solidFill>
                <a:srgbClr val="000000"/>
              </a:solidFill>
              <a:latin typeface="Palatino"/>
              <a:ea typeface="Palatino"/>
              <a:cs typeface="Palatino"/>
              <a:sym typeface="Palatino"/>
            </a:endParaRPr>
          </a:p>
          <a:p>
            <a:pPr marL="0" lvl="0" indent="0" algn="l" rtl="0">
              <a:lnSpc>
                <a:spcPct val="75000"/>
              </a:lnSpc>
              <a:spcBef>
                <a:spcPts val="0"/>
              </a:spcBef>
              <a:spcAft>
                <a:spcPts val="0"/>
              </a:spcAft>
              <a:buNone/>
            </a:pPr>
            <a:r>
              <a:rPr lang="en-US" sz="1200">
                <a:solidFill>
                  <a:srgbClr val="000000"/>
                </a:solidFill>
                <a:latin typeface="Palatino"/>
                <a:ea typeface="Palatino"/>
                <a:cs typeface="Palatino"/>
                <a:sym typeface="Palatino"/>
              </a:rPr>
              <a:t>NPV</a:t>
            </a:r>
            <a:endParaRPr sz="1200">
              <a:solidFill>
                <a:srgbClr val="000000"/>
              </a:solidFill>
              <a:latin typeface="Palatino"/>
              <a:ea typeface="Palatino"/>
              <a:cs typeface="Palatino"/>
              <a:sym typeface="Palatino"/>
            </a:endParaRPr>
          </a:p>
          <a:p>
            <a:pPr marL="0" lvl="0" indent="0" algn="r" rtl="0">
              <a:lnSpc>
                <a:spcPct val="75000"/>
              </a:lnSpc>
              <a:spcBef>
                <a:spcPts val="0"/>
              </a:spcBef>
              <a:spcAft>
                <a:spcPts val="0"/>
              </a:spcAft>
              <a:buNone/>
            </a:pPr>
            <a:r>
              <a:rPr lang="en-US" sz="1200">
                <a:solidFill>
                  <a:srgbClr val="000000"/>
                </a:solidFill>
                <a:latin typeface="Palatino"/>
                <a:ea typeface="Palatino"/>
                <a:cs typeface="Palatino"/>
                <a:sym typeface="Palatino"/>
              </a:rPr>
              <a:t>-6%</a:t>
            </a:r>
            <a:endParaRPr sz="1200">
              <a:solidFill>
                <a:srgbClr val="000000"/>
              </a:solidFill>
              <a:latin typeface="Palatino"/>
              <a:ea typeface="Palatino"/>
              <a:cs typeface="Palatino"/>
              <a:sym typeface="Palatino"/>
            </a:endParaRPr>
          </a:p>
          <a:p>
            <a:pPr marL="0" lvl="0" indent="0" algn="r" rtl="0">
              <a:lnSpc>
                <a:spcPct val="75000"/>
              </a:lnSpc>
              <a:spcBef>
                <a:spcPts val="0"/>
              </a:spcBef>
              <a:spcAft>
                <a:spcPts val="0"/>
              </a:spcAft>
              <a:buNone/>
            </a:pPr>
            <a:r>
              <a:rPr lang="en-US" sz="1200">
                <a:solidFill>
                  <a:srgbClr val="000000"/>
                </a:solidFill>
                <a:latin typeface="Palatino"/>
                <a:ea typeface="Palatino"/>
                <a:cs typeface="Palatino"/>
                <a:sym typeface="Palatino"/>
              </a:rPr>
              <a:t>7</a:t>
            </a:r>
            <a:endParaRPr sz="1200">
              <a:solidFill>
                <a:srgbClr val="000000"/>
              </a:solidFill>
              <a:latin typeface="Palatino"/>
              <a:ea typeface="Palatino"/>
              <a:cs typeface="Palatino"/>
              <a:sym typeface="Palatino"/>
            </a:endParaRPr>
          </a:p>
          <a:p>
            <a:pPr marL="0" lvl="0" indent="0" algn="l" rtl="0">
              <a:lnSpc>
                <a:spcPct val="75000"/>
              </a:lnSpc>
              <a:spcBef>
                <a:spcPts val="0"/>
              </a:spcBef>
              <a:spcAft>
                <a:spcPts val="0"/>
              </a:spcAft>
              <a:buNone/>
            </a:pPr>
            <a:r>
              <a:rPr lang="en-US" sz="1200">
                <a:solidFill>
                  <a:srgbClr val="000000"/>
                </a:solidFill>
                <a:latin typeface="Palatino"/>
                <a:ea typeface="Palatino"/>
                <a:cs typeface="Palatino"/>
                <a:sym typeface="Palatino"/>
              </a:rPr>
              <a:t>IRR</a:t>
            </a:r>
            <a:endParaRPr sz="1200">
              <a:solidFill>
                <a:srgbClr val="000000"/>
              </a:solidFill>
              <a:latin typeface="Palatino"/>
              <a:ea typeface="Palatino"/>
              <a:cs typeface="Palatino"/>
              <a:sym typeface="Palatino"/>
            </a:endParaRPr>
          </a:p>
          <a:p>
            <a:pPr marL="0" lvl="0" indent="0" algn="r" rtl="0">
              <a:lnSpc>
                <a:spcPct val="75000"/>
              </a:lnSpc>
              <a:spcBef>
                <a:spcPts val="0"/>
              </a:spcBef>
              <a:spcAft>
                <a:spcPts val="0"/>
              </a:spcAft>
              <a:buNone/>
            </a:pPr>
            <a:r>
              <a:rPr lang="en-US" sz="1200">
                <a:solidFill>
                  <a:srgbClr val="000000"/>
                </a:solidFill>
                <a:latin typeface="Palatino"/>
                <a:ea typeface="Palatino"/>
                <a:cs typeface="Palatino"/>
                <a:sym typeface="Palatino"/>
              </a:rPr>
              <a:t>1</a:t>
            </a:r>
            <a:endParaRPr sz="1200">
              <a:solidFill>
                <a:srgbClr val="000000"/>
              </a:solidFill>
              <a:latin typeface="Palatino"/>
              <a:ea typeface="Palatino"/>
              <a:cs typeface="Palatino"/>
              <a:sym typeface="Palatino"/>
            </a:endParaRPr>
          </a:p>
          <a:p>
            <a:pPr marL="0" lvl="0" indent="0" algn="l" rtl="0">
              <a:lnSpc>
                <a:spcPct val="75000"/>
              </a:lnSpc>
              <a:spcBef>
                <a:spcPts val="0"/>
              </a:spcBef>
              <a:spcAft>
                <a:spcPts val="0"/>
              </a:spcAft>
              <a:buNone/>
            </a:pPr>
            <a:r>
              <a:rPr lang="en-US" sz="1200">
                <a:solidFill>
                  <a:srgbClr val="000000"/>
                </a:solidFill>
                <a:latin typeface="Palatino"/>
                <a:ea typeface="Palatino"/>
                <a:cs typeface="Palatino"/>
                <a:sym typeface="Palatino"/>
              </a:rPr>
              <a:t>PI</a:t>
            </a:r>
            <a:endParaRPr sz="1200">
              <a:solidFill>
                <a:srgbClr val="000000"/>
              </a:solidFill>
              <a:latin typeface="Palatino"/>
              <a:ea typeface="Palatino"/>
              <a:cs typeface="Palatino"/>
              <a:sym typeface="Palatino"/>
            </a:endParaRPr>
          </a:p>
          <a:p>
            <a:pPr marL="0" lvl="0" indent="0" algn="l" rtl="0">
              <a:lnSpc>
                <a:spcPct val="75000"/>
              </a:lnSpc>
              <a:spcBef>
                <a:spcPts val="0"/>
              </a:spcBef>
              <a:spcAft>
                <a:spcPts val="0"/>
              </a:spcAft>
              <a:buNone/>
            </a:pPr>
            <a:r>
              <a:rPr lang="en-US" sz="1200">
                <a:solidFill>
                  <a:srgbClr val="000000"/>
                </a:solidFill>
                <a:latin typeface="Palatino"/>
                <a:ea typeface="Palatino"/>
                <a:cs typeface="Palatino"/>
                <a:sym typeface="Palatino"/>
              </a:rPr>
              <a:t>                                                                                                                                                                     </a:t>
            </a:r>
            <a:endParaRPr sz="1200">
              <a:solidFill>
                <a:srgbClr val="000000"/>
              </a:solidFill>
              <a:latin typeface="Palatino"/>
              <a:ea typeface="Palatino"/>
              <a:cs typeface="Palatino"/>
              <a:sym typeface="Palatino"/>
            </a:endParaRPr>
          </a:p>
          <a:p>
            <a:pPr marL="0" lvl="0" indent="0" algn="l" rtl="0">
              <a:lnSpc>
                <a:spcPct val="75000"/>
              </a:lnSpc>
              <a:spcBef>
                <a:spcPts val="0"/>
              </a:spcBef>
              <a:spcAft>
                <a:spcPts val="0"/>
              </a:spcAft>
              <a:buNone/>
            </a:pPr>
            <a:r>
              <a:rPr lang="en-US" sz="1200">
                <a:solidFill>
                  <a:srgbClr val="000000"/>
                </a:solidFill>
                <a:latin typeface="Palatino"/>
                <a:ea typeface="Palatino"/>
                <a:cs typeface="Palatino"/>
                <a:sym typeface="Palatino"/>
              </a:rPr>
              <a:t>PP</a:t>
            </a:r>
            <a:endParaRPr sz="1200">
              <a:solidFill>
                <a:srgbClr val="000000"/>
              </a:solidFill>
              <a:latin typeface="Palatino"/>
              <a:ea typeface="Palatino"/>
              <a:cs typeface="Palatino"/>
              <a:sym typeface="Palatino"/>
            </a:endParaRPr>
          </a:p>
          <a:p>
            <a:pPr marL="0" lvl="0" indent="0" algn="l" rtl="0">
              <a:lnSpc>
                <a:spcPct val="75000"/>
              </a:lnSpc>
              <a:spcBef>
                <a:spcPts val="0"/>
              </a:spcBef>
              <a:spcAft>
                <a:spcPts val="0"/>
              </a:spcAft>
              <a:buNone/>
            </a:pPr>
            <a:r>
              <a:rPr lang="en-US" sz="1200">
                <a:solidFill>
                  <a:srgbClr val="000000"/>
                </a:solidFill>
                <a:latin typeface="Palatino"/>
                <a:ea typeface="Palatino"/>
                <a:cs typeface="Palatino"/>
                <a:sym typeface="Palatino"/>
              </a:rPr>
              <a:t>Prob of Success                                                                                                                                                                                                        60%</a:t>
            </a:r>
            <a:endParaRPr sz="1200">
              <a:solidFill>
                <a:srgbClr val="000000"/>
              </a:solidFill>
              <a:latin typeface="Palatino"/>
              <a:ea typeface="Palatino"/>
              <a:cs typeface="Palatino"/>
              <a:sym typeface="Palatino"/>
            </a:endParaRPr>
          </a:p>
          <a:p>
            <a:pPr marL="0" lvl="0" indent="0" algn="r" rtl="0">
              <a:lnSpc>
                <a:spcPct val="75000"/>
              </a:lnSpc>
              <a:spcBef>
                <a:spcPts val="0"/>
              </a:spcBef>
              <a:spcAft>
                <a:spcPts val="0"/>
              </a:spcAft>
              <a:buNone/>
            </a:pPr>
            <a:r>
              <a:rPr lang="en-US" sz="1200">
                <a:solidFill>
                  <a:srgbClr val="000000"/>
                </a:solidFill>
                <a:latin typeface="Palatino"/>
                <a:ea typeface="Palatino"/>
                <a:cs typeface="Palatino"/>
                <a:sym typeface="Palatino"/>
              </a:rPr>
              <a:t>-117,272,000</a:t>
            </a:r>
            <a:endParaRPr sz="1200">
              <a:solidFill>
                <a:srgbClr val="000000"/>
              </a:solidFill>
              <a:latin typeface="Palatino"/>
              <a:ea typeface="Palatino"/>
              <a:cs typeface="Palatino"/>
              <a:sym typeface="Palatino"/>
            </a:endParaRPr>
          </a:p>
          <a:p>
            <a:pPr marL="0" lvl="0" indent="0" algn="l" rtl="0">
              <a:lnSpc>
                <a:spcPct val="75000"/>
              </a:lnSpc>
              <a:spcBef>
                <a:spcPts val="0"/>
              </a:spcBef>
              <a:spcAft>
                <a:spcPts val="0"/>
              </a:spcAft>
              <a:buNone/>
            </a:pPr>
            <a:r>
              <a:rPr lang="en-US" sz="1200">
                <a:solidFill>
                  <a:srgbClr val="000000"/>
                </a:solidFill>
                <a:latin typeface="Palatino"/>
                <a:ea typeface="Palatino"/>
                <a:cs typeface="Palatino"/>
                <a:sym typeface="Palatino"/>
              </a:rPr>
              <a:t>Prob *NPV                                                                                                                                                                                                   -80,199,261</a:t>
            </a:r>
            <a:endParaRPr sz="1200">
              <a:solidFill>
                <a:srgbClr val="000000"/>
              </a:solidFill>
              <a:latin typeface="Palatino"/>
              <a:ea typeface="Palatino"/>
              <a:cs typeface="Palatino"/>
              <a:sym typeface="Palatino"/>
            </a:endParaRPr>
          </a:p>
          <a:p>
            <a:pPr marL="0" lvl="0" indent="0" algn="l" rtl="0">
              <a:lnSpc>
                <a:spcPct val="75000"/>
              </a:lnSpc>
              <a:spcBef>
                <a:spcPts val="0"/>
              </a:spcBef>
              <a:spcAft>
                <a:spcPts val="0"/>
              </a:spcAft>
              <a:buNone/>
            </a:pPr>
            <a:endParaRPr sz="1200">
              <a:solidFill>
                <a:srgbClr val="000000"/>
              </a:solidFill>
              <a:latin typeface="Palatino"/>
              <a:ea typeface="Palatino"/>
              <a:cs typeface="Palatino"/>
              <a:sym typeface="Palatino"/>
            </a:endParaRPr>
          </a:p>
          <a:p>
            <a:pPr marL="0" lvl="0" indent="0" algn="l" rtl="0">
              <a:lnSpc>
                <a:spcPct val="75000"/>
              </a:lnSpc>
              <a:spcBef>
                <a:spcPts val="0"/>
              </a:spcBef>
              <a:spcAft>
                <a:spcPts val="0"/>
              </a:spcAft>
              <a:buNone/>
            </a:pPr>
            <a:endParaRPr sz="1200">
              <a:solidFill>
                <a:srgbClr val="000000"/>
              </a:solidFill>
              <a:latin typeface="Palatino"/>
              <a:ea typeface="Palatino"/>
              <a:cs typeface="Palatino"/>
              <a:sym typeface="Palatino"/>
            </a:endParaRPr>
          </a:p>
          <a:p>
            <a:pPr marL="0" lvl="0" indent="0" algn="r" rtl="0">
              <a:lnSpc>
                <a:spcPct val="75000"/>
              </a:lnSpc>
              <a:spcBef>
                <a:spcPts val="0"/>
              </a:spcBef>
              <a:spcAft>
                <a:spcPts val="0"/>
              </a:spcAft>
              <a:buNone/>
            </a:pPr>
            <a:endParaRPr sz="1200">
              <a:solidFill>
                <a:srgbClr val="000000"/>
              </a:solidFill>
              <a:latin typeface="Palatino"/>
              <a:ea typeface="Palatino"/>
              <a:cs typeface="Palatino"/>
              <a:sym typeface="Palatino"/>
            </a:endParaRPr>
          </a:p>
          <a:p>
            <a:pPr marL="0" lvl="0" indent="0" algn="l" rtl="0">
              <a:lnSpc>
                <a:spcPct val="75000"/>
              </a:lnSpc>
              <a:spcBef>
                <a:spcPts val="0"/>
              </a:spcBef>
              <a:spcAft>
                <a:spcPts val="0"/>
              </a:spcAft>
              <a:buNone/>
            </a:pPr>
            <a:endParaRPr sz="1200">
              <a:solidFill>
                <a:srgbClr val="000000"/>
              </a:solidFill>
              <a:latin typeface="Palatino"/>
              <a:ea typeface="Palatino"/>
              <a:cs typeface="Palatino"/>
              <a:sym typeface="Palatino"/>
            </a:endParaRPr>
          </a:p>
        </p:txBody>
      </p:sp>
      <p:sp>
        <p:nvSpPr>
          <p:cNvPr id="497" name="Google Shape;497;g7a71133d84_1_47"/>
          <p:cNvSpPr txBox="1"/>
          <p:nvPr/>
        </p:nvSpPr>
        <p:spPr>
          <a:xfrm>
            <a:off x="8600325" y="3871000"/>
            <a:ext cx="7338300" cy="856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latin typeface="Lato"/>
              <a:ea typeface="Lato"/>
              <a:cs typeface="Lato"/>
              <a:sym typeface="Lato"/>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501"/>
        <p:cNvGrpSpPr/>
        <p:nvPr/>
      </p:nvGrpSpPr>
      <p:grpSpPr>
        <a:xfrm>
          <a:off x="0" y="0"/>
          <a:ext cx="0" cy="0"/>
          <a:chOff x="0" y="0"/>
          <a:chExt cx="0" cy="0"/>
        </a:xfrm>
      </p:grpSpPr>
      <p:sp>
        <p:nvSpPr>
          <p:cNvPr id="502" name="Google Shape;502;g7a71133d84_1_53"/>
          <p:cNvSpPr txBox="1">
            <a:spLocks noGrp="1"/>
          </p:cNvSpPr>
          <p:nvPr>
            <p:ph type="title"/>
          </p:nvPr>
        </p:nvSpPr>
        <p:spPr>
          <a:xfrm>
            <a:off x="729450" y="0"/>
            <a:ext cx="7688700" cy="535200"/>
          </a:xfrm>
          <a:prstGeom prst="rect">
            <a:avLst/>
          </a:prstGeom>
        </p:spPr>
        <p:txBody>
          <a:bodyPr spcFirstLastPara="1" wrap="square" lIns="93125" tIns="93125" rIns="93125" bIns="93125" anchor="t" anchorCtr="0">
            <a:noAutofit/>
          </a:bodyPr>
          <a:lstStyle/>
          <a:p>
            <a:pPr marL="0" lvl="0" indent="0" algn="ctr" rtl="0">
              <a:spcBef>
                <a:spcPts val="0"/>
              </a:spcBef>
              <a:spcAft>
                <a:spcPts val="0"/>
              </a:spcAft>
              <a:buNone/>
            </a:pPr>
            <a:r>
              <a:rPr lang="en-US"/>
              <a:t>Strategy 3</a:t>
            </a:r>
            <a:endParaRPr/>
          </a:p>
        </p:txBody>
      </p:sp>
      <p:sp>
        <p:nvSpPr>
          <p:cNvPr id="503" name="Google Shape;503;g7a71133d84_1_53"/>
          <p:cNvSpPr txBox="1">
            <a:spLocks noGrp="1"/>
          </p:cNvSpPr>
          <p:nvPr>
            <p:ph type="body" idx="1"/>
          </p:nvPr>
        </p:nvSpPr>
        <p:spPr>
          <a:xfrm>
            <a:off x="0" y="621875"/>
            <a:ext cx="9144000" cy="4671300"/>
          </a:xfrm>
          <a:prstGeom prst="rect">
            <a:avLst/>
          </a:prstGeom>
        </p:spPr>
        <p:txBody>
          <a:bodyPr spcFirstLastPara="1" wrap="square" lIns="93125" tIns="93125" rIns="93125" bIns="93125" anchor="t" anchorCtr="0">
            <a:noAutofit/>
          </a:bodyPr>
          <a:lstStyle/>
          <a:p>
            <a:pPr marL="0" lvl="0" indent="0" algn="l" rtl="0">
              <a:lnSpc>
                <a:spcPct val="75000"/>
              </a:lnSpc>
              <a:spcBef>
                <a:spcPts val="0"/>
              </a:spcBef>
              <a:spcAft>
                <a:spcPts val="0"/>
              </a:spcAft>
              <a:buNone/>
            </a:pPr>
            <a:r>
              <a:rPr lang="en-US" b="1" u="sng">
                <a:latin typeface="Palatino"/>
                <a:ea typeface="Palatino"/>
                <a:cs typeface="Palatino"/>
                <a:sym typeface="Palatino"/>
              </a:rPr>
              <a:t>Merge Lavazzar Coffee</a:t>
            </a:r>
            <a:endParaRPr b="1" u="sng">
              <a:latin typeface="Palatino"/>
              <a:ea typeface="Palatino"/>
              <a:cs typeface="Palatino"/>
              <a:sym typeface="Palatino"/>
            </a:endParaRPr>
          </a:p>
          <a:p>
            <a:pPr marL="0" lvl="0" indent="0" algn="l" rtl="0">
              <a:lnSpc>
                <a:spcPct val="75000"/>
              </a:lnSpc>
              <a:spcBef>
                <a:spcPts val="0"/>
              </a:spcBef>
              <a:spcAft>
                <a:spcPts val="0"/>
              </a:spcAft>
              <a:buNone/>
            </a:pPr>
            <a:endParaRPr b="1" u="sng">
              <a:solidFill>
                <a:srgbClr val="000000"/>
              </a:solidFill>
              <a:latin typeface="Palatino"/>
              <a:ea typeface="Palatino"/>
              <a:cs typeface="Palatino"/>
              <a:sym typeface="Palatino"/>
            </a:endParaRPr>
          </a:p>
          <a:p>
            <a:pPr marL="0" lvl="0" indent="0" algn="l" rtl="0">
              <a:lnSpc>
                <a:spcPct val="75000"/>
              </a:lnSpc>
              <a:spcBef>
                <a:spcPts val="0"/>
              </a:spcBef>
              <a:spcAft>
                <a:spcPts val="0"/>
              </a:spcAft>
              <a:buNone/>
            </a:pPr>
            <a:r>
              <a:rPr lang="en-US">
                <a:solidFill>
                  <a:srgbClr val="000000"/>
                </a:solidFill>
                <a:latin typeface="Palatino"/>
                <a:ea typeface="Palatino"/>
                <a:cs typeface="Palatino"/>
                <a:sym typeface="Palatino"/>
              </a:rPr>
              <a:t>Annual Discount Rate                                                                                                                                                         10%</a:t>
            </a:r>
            <a:endParaRPr>
              <a:solidFill>
                <a:srgbClr val="000000"/>
              </a:solidFill>
              <a:latin typeface="Palatino"/>
              <a:ea typeface="Palatino"/>
              <a:cs typeface="Palatino"/>
              <a:sym typeface="Palatino"/>
            </a:endParaRPr>
          </a:p>
          <a:p>
            <a:pPr marL="0" lvl="0" indent="0" algn="l" rtl="0">
              <a:lnSpc>
                <a:spcPct val="75000"/>
              </a:lnSpc>
              <a:spcBef>
                <a:spcPts val="0"/>
              </a:spcBef>
              <a:spcAft>
                <a:spcPts val="0"/>
              </a:spcAft>
              <a:buNone/>
            </a:pPr>
            <a:r>
              <a:rPr lang="en-US">
                <a:solidFill>
                  <a:srgbClr val="000000"/>
                </a:solidFill>
                <a:latin typeface="Palatino"/>
                <a:ea typeface="Palatino"/>
                <a:cs typeface="Palatino"/>
                <a:sym typeface="Palatino"/>
              </a:rPr>
              <a:t>                                                                                                                                                                                 -2,422,325,484</a:t>
            </a:r>
            <a:endParaRPr>
              <a:solidFill>
                <a:srgbClr val="000000"/>
              </a:solidFill>
              <a:latin typeface="Palatino"/>
              <a:ea typeface="Palatino"/>
              <a:cs typeface="Palatino"/>
              <a:sym typeface="Palatino"/>
            </a:endParaRPr>
          </a:p>
          <a:p>
            <a:pPr marL="0" lvl="0" indent="0" algn="l" rtl="0">
              <a:lnSpc>
                <a:spcPct val="75000"/>
              </a:lnSpc>
              <a:spcBef>
                <a:spcPts val="0"/>
              </a:spcBef>
              <a:spcAft>
                <a:spcPts val="0"/>
              </a:spcAft>
              <a:buNone/>
            </a:pPr>
            <a:r>
              <a:rPr lang="en-US">
                <a:solidFill>
                  <a:srgbClr val="000000"/>
                </a:solidFill>
                <a:latin typeface="Palatino"/>
                <a:ea typeface="Palatino"/>
                <a:cs typeface="Palatino"/>
                <a:sym typeface="Palatino"/>
              </a:rPr>
              <a:t>Initial Cost of Investment</a:t>
            </a:r>
            <a:endParaRPr>
              <a:solidFill>
                <a:srgbClr val="000000"/>
              </a:solidFill>
              <a:latin typeface="Palatino"/>
              <a:ea typeface="Palatino"/>
              <a:cs typeface="Palatino"/>
              <a:sym typeface="Palatino"/>
            </a:endParaRPr>
          </a:p>
          <a:p>
            <a:pPr marL="0" lvl="0" indent="0" algn="r" rtl="0">
              <a:lnSpc>
                <a:spcPct val="75000"/>
              </a:lnSpc>
              <a:spcBef>
                <a:spcPts val="0"/>
              </a:spcBef>
              <a:spcAft>
                <a:spcPts val="0"/>
              </a:spcAft>
              <a:buNone/>
            </a:pPr>
            <a:r>
              <a:rPr lang="en-US">
                <a:solidFill>
                  <a:srgbClr val="000000"/>
                </a:solidFill>
                <a:latin typeface="Palatino"/>
                <a:ea typeface="Palatino"/>
                <a:cs typeface="Palatino"/>
                <a:sym typeface="Palatino"/>
              </a:rPr>
              <a:t>760,281,589</a:t>
            </a:r>
            <a:endParaRPr>
              <a:solidFill>
                <a:srgbClr val="000000"/>
              </a:solidFill>
              <a:latin typeface="Palatino"/>
              <a:ea typeface="Palatino"/>
              <a:cs typeface="Palatino"/>
              <a:sym typeface="Palatino"/>
            </a:endParaRPr>
          </a:p>
          <a:p>
            <a:pPr marL="0" lvl="0" indent="0" algn="l" rtl="0">
              <a:lnSpc>
                <a:spcPct val="75000"/>
              </a:lnSpc>
              <a:spcBef>
                <a:spcPts val="0"/>
              </a:spcBef>
              <a:spcAft>
                <a:spcPts val="0"/>
              </a:spcAft>
              <a:buNone/>
            </a:pPr>
            <a:r>
              <a:rPr lang="en-US">
                <a:solidFill>
                  <a:srgbClr val="000000"/>
                </a:solidFill>
                <a:latin typeface="Palatino"/>
                <a:ea typeface="Palatino"/>
                <a:cs typeface="Palatino"/>
                <a:sym typeface="Palatino"/>
              </a:rPr>
              <a:t>Return (less costs) from first year</a:t>
            </a:r>
            <a:endParaRPr>
              <a:solidFill>
                <a:srgbClr val="000000"/>
              </a:solidFill>
              <a:latin typeface="Palatino"/>
              <a:ea typeface="Palatino"/>
              <a:cs typeface="Palatino"/>
              <a:sym typeface="Palatino"/>
            </a:endParaRPr>
          </a:p>
          <a:p>
            <a:pPr marL="0" lvl="0" indent="0" algn="r" rtl="0">
              <a:lnSpc>
                <a:spcPct val="75000"/>
              </a:lnSpc>
              <a:spcBef>
                <a:spcPts val="0"/>
              </a:spcBef>
              <a:spcAft>
                <a:spcPts val="0"/>
              </a:spcAft>
              <a:buNone/>
            </a:pPr>
            <a:r>
              <a:rPr lang="en-US">
                <a:solidFill>
                  <a:srgbClr val="000000"/>
                </a:solidFill>
                <a:latin typeface="Palatino"/>
                <a:ea typeface="Palatino"/>
                <a:cs typeface="Palatino"/>
                <a:sym typeface="Palatino"/>
              </a:rPr>
              <a:t>912,337,906</a:t>
            </a:r>
            <a:endParaRPr>
              <a:solidFill>
                <a:srgbClr val="000000"/>
              </a:solidFill>
              <a:latin typeface="Palatino"/>
              <a:ea typeface="Palatino"/>
              <a:cs typeface="Palatino"/>
              <a:sym typeface="Palatino"/>
            </a:endParaRPr>
          </a:p>
          <a:p>
            <a:pPr marL="0" lvl="0" indent="0" algn="l" rtl="0">
              <a:lnSpc>
                <a:spcPct val="75000"/>
              </a:lnSpc>
              <a:spcBef>
                <a:spcPts val="0"/>
              </a:spcBef>
              <a:spcAft>
                <a:spcPts val="0"/>
              </a:spcAft>
              <a:buNone/>
            </a:pPr>
            <a:r>
              <a:rPr lang="en-US">
                <a:solidFill>
                  <a:srgbClr val="000000"/>
                </a:solidFill>
                <a:latin typeface="Palatino"/>
                <a:ea typeface="Palatino"/>
                <a:cs typeface="Palatino"/>
                <a:sym typeface="Palatino"/>
              </a:rPr>
              <a:t>Return (less costs) from second year</a:t>
            </a:r>
            <a:endParaRPr>
              <a:solidFill>
                <a:srgbClr val="000000"/>
              </a:solidFill>
              <a:latin typeface="Palatino"/>
              <a:ea typeface="Palatino"/>
              <a:cs typeface="Palatino"/>
              <a:sym typeface="Palatino"/>
            </a:endParaRPr>
          </a:p>
          <a:p>
            <a:pPr marL="0" lvl="0" indent="0" algn="r" rtl="0">
              <a:lnSpc>
                <a:spcPct val="75000"/>
              </a:lnSpc>
              <a:spcBef>
                <a:spcPts val="0"/>
              </a:spcBef>
              <a:spcAft>
                <a:spcPts val="0"/>
              </a:spcAft>
              <a:buNone/>
            </a:pPr>
            <a:r>
              <a:rPr lang="en-US">
                <a:solidFill>
                  <a:srgbClr val="000000"/>
                </a:solidFill>
                <a:latin typeface="Palatino"/>
                <a:ea typeface="Palatino"/>
                <a:cs typeface="Palatino"/>
                <a:sym typeface="Palatino"/>
              </a:rPr>
              <a:t>1,049188,592</a:t>
            </a:r>
            <a:endParaRPr>
              <a:solidFill>
                <a:srgbClr val="000000"/>
              </a:solidFill>
              <a:latin typeface="Palatino"/>
              <a:ea typeface="Palatino"/>
              <a:cs typeface="Palatino"/>
              <a:sym typeface="Palatino"/>
            </a:endParaRPr>
          </a:p>
          <a:p>
            <a:pPr marL="0" lvl="0" indent="0" algn="l" rtl="0">
              <a:lnSpc>
                <a:spcPct val="75000"/>
              </a:lnSpc>
              <a:spcBef>
                <a:spcPts val="0"/>
              </a:spcBef>
              <a:spcAft>
                <a:spcPts val="0"/>
              </a:spcAft>
              <a:buNone/>
            </a:pPr>
            <a:r>
              <a:rPr lang="en-US">
                <a:solidFill>
                  <a:srgbClr val="000000"/>
                </a:solidFill>
                <a:latin typeface="Palatino"/>
                <a:ea typeface="Palatino"/>
                <a:cs typeface="Palatino"/>
                <a:sym typeface="Palatino"/>
              </a:rPr>
              <a:t>Return (less cost) from third year</a:t>
            </a:r>
            <a:endParaRPr>
              <a:solidFill>
                <a:srgbClr val="000000"/>
              </a:solidFill>
              <a:latin typeface="Palatino"/>
              <a:ea typeface="Palatino"/>
              <a:cs typeface="Palatino"/>
              <a:sym typeface="Palatino"/>
            </a:endParaRPr>
          </a:p>
          <a:p>
            <a:pPr marL="0" lvl="0" indent="0" algn="r" rtl="0">
              <a:lnSpc>
                <a:spcPct val="75000"/>
              </a:lnSpc>
              <a:spcBef>
                <a:spcPts val="0"/>
              </a:spcBef>
              <a:spcAft>
                <a:spcPts val="0"/>
              </a:spcAft>
              <a:buNone/>
            </a:pPr>
            <a:r>
              <a:rPr lang="en-US">
                <a:solidFill>
                  <a:srgbClr val="000000"/>
                </a:solidFill>
                <a:latin typeface="Palatino"/>
                <a:ea typeface="Palatino"/>
                <a:cs typeface="Palatino"/>
                <a:sym typeface="Palatino"/>
              </a:rPr>
              <a:t>1,154,107,431</a:t>
            </a:r>
            <a:endParaRPr>
              <a:solidFill>
                <a:srgbClr val="000000"/>
              </a:solidFill>
              <a:latin typeface="Palatino"/>
              <a:ea typeface="Palatino"/>
              <a:cs typeface="Palatino"/>
              <a:sym typeface="Palatino"/>
            </a:endParaRPr>
          </a:p>
          <a:p>
            <a:pPr marL="0" lvl="0" indent="0" algn="l" rtl="0">
              <a:lnSpc>
                <a:spcPct val="75000"/>
              </a:lnSpc>
              <a:spcBef>
                <a:spcPts val="0"/>
              </a:spcBef>
              <a:spcAft>
                <a:spcPts val="0"/>
              </a:spcAft>
              <a:buNone/>
            </a:pPr>
            <a:r>
              <a:rPr lang="en-US">
                <a:solidFill>
                  <a:srgbClr val="000000"/>
                </a:solidFill>
                <a:latin typeface="Palatino"/>
                <a:ea typeface="Palatino"/>
                <a:cs typeface="Palatino"/>
                <a:sym typeface="Palatino"/>
              </a:rPr>
              <a:t>Return (less cost) from fourth year</a:t>
            </a:r>
            <a:endParaRPr>
              <a:solidFill>
                <a:srgbClr val="000000"/>
              </a:solidFill>
              <a:latin typeface="Palatino"/>
              <a:ea typeface="Palatino"/>
              <a:cs typeface="Palatino"/>
              <a:sym typeface="Palatino"/>
            </a:endParaRPr>
          </a:p>
          <a:p>
            <a:pPr marL="0" lvl="0" indent="0" algn="r" rtl="0">
              <a:lnSpc>
                <a:spcPct val="75000"/>
              </a:lnSpc>
              <a:spcBef>
                <a:spcPts val="0"/>
              </a:spcBef>
              <a:spcAft>
                <a:spcPts val="0"/>
              </a:spcAft>
              <a:buNone/>
            </a:pPr>
            <a:r>
              <a:rPr lang="en-US">
                <a:solidFill>
                  <a:srgbClr val="000000"/>
                </a:solidFill>
                <a:latin typeface="Palatino"/>
                <a:ea typeface="Palatino"/>
                <a:cs typeface="Palatino"/>
                <a:sym typeface="Palatino"/>
              </a:rPr>
              <a:t>1,269,518,196</a:t>
            </a:r>
            <a:endParaRPr>
              <a:solidFill>
                <a:srgbClr val="000000"/>
              </a:solidFill>
              <a:latin typeface="Palatino"/>
              <a:ea typeface="Palatino"/>
              <a:cs typeface="Palatino"/>
              <a:sym typeface="Palatino"/>
            </a:endParaRPr>
          </a:p>
          <a:p>
            <a:pPr marL="0" lvl="0" indent="0" algn="l" rtl="0">
              <a:lnSpc>
                <a:spcPct val="75000"/>
              </a:lnSpc>
              <a:spcBef>
                <a:spcPts val="0"/>
              </a:spcBef>
              <a:spcAft>
                <a:spcPts val="0"/>
              </a:spcAft>
              <a:buNone/>
            </a:pPr>
            <a:r>
              <a:rPr lang="en-US">
                <a:solidFill>
                  <a:srgbClr val="000000"/>
                </a:solidFill>
                <a:latin typeface="Palatino"/>
                <a:ea typeface="Palatino"/>
                <a:cs typeface="Palatino"/>
                <a:sym typeface="Palatino"/>
              </a:rPr>
              <a:t>Return (less cost) from fifth year</a:t>
            </a:r>
            <a:endParaRPr>
              <a:solidFill>
                <a:srgbClr val="000000"/>
              </a:solidFill>
              <a:latin typeface="Palatino"/>
              <a:ea typeface="Palatino"/>
              <a:cs typeface="Palatino"/>
              <a:sym typeface="Palatino"/>
            </a:endParaRPr>
          </a:p>
          <a:p>
            <a:pPr marL="0" lvl="0" indent="0" algn="r" rtl="0">
              <a:lnSpc>
                <a:spcPct val="75000"/>
              </a:lnSpc>
              <a:spcBef>
                <a:spcPts val="0"/>
              </a:spcBef>
              <a:spcAft>
                <a:spcPts val="0"/>
              </a:spcAft>
              <a:buNone/>
            </a:pPr>
            <a:r>
              <a:rPr lang="en-US">
                <a:solidFill>
                  <a:srgbClr val="000000"/>
                </a:solidFill>
                <a:latin typeface="Palatino"/>
                <a:ea typeface="Palatino"/>
                <a:cs typeface="Palatino"/>
                <a:sym typeface="Palatino"/>
              </a:rPr>
              <a:t>1,705,800,000</a:t>
            </a:r>
            <a:endParaRPr>
              <a:solidFill>
                <a:srgbClr val="000000"/>
              </a:solidFill>
              <a:latin typeface="Palatino"/>
              <a:ea typeface="Palatino"/>
              <a:cs typeface="Palatino"/>
              <a:sym typeface="Palatino"/>
            </a:endParaRPr>
          </a:p>
          <a:p>
            <a:pPr marL="0" lvl="0" indent="0" algn="l" rtl="0">
              <a:lnSpc>
                <a:spcPct val="75000"/>
              </a:lnSpc>
              <a:spcBef>
                <a:spcPts val="0"/>
              </a:spcBef>
              <a:spcAft>
                <a:spcPts val="0"/>
              </a:spcAft>
              <a:buNone/>
            </a:pPr>
            <a:r>
              <a:rPr lang="en-US">
                <a:solidFill>
                  <a:srgbClr val="000000"/>
                </a:solidFill>
                <a:latin typeface="Palatino"/>
                <a:ea typeface="Palatino"/>
                <a:cs typeface="Palatino"/>
                <a:sym typeface="Palatino"/>
              </a:rPr>
              <a:t>Total Return</a:t>
            </a:r>
            <a:endParaRPr>
              <a:solidFill>
                <a:srgbClr val="000000"/>
              </a:solidFill>
              <a:latin typeface="Palatino"/>
              <a:ea typeface="Palatino"/>
              <a:cs typeface="Palatino"/>
              <a:sym typeface="Palatino"/>
            </a:endParaRPr>
          </a:p>
          <a:p>
            <a:pPr marL="0" lvl="0" indent="0" algn="r" rtl="0">
              <a:lnSpc>
                <a:spcPct val="75000"/>
              </a:lnSpc>
              <a:spcBef>
                <a:spcPts val="0"/>
              </a:spcBef>
              <a:spcAft>
                <a:spcPts val="0"/>
              </a:spcAft>
              <a:buNone/>
            </a:pPr>
            <a:r>
              <a:rPr lang="en-US">
                <a:solidFill>
                  <a:srgbClr val="000000"/>
                </a:solidFill>
                <a:latin typeface="Palatino"/>
                <a:ea typeface="Palatino"/>
                <a:cs typeface="Palatino"/>
                <a:sym typeface="Palatino"/>
              </a:rPr>
              <a:t>324,096,979</a:t>
            </a:r>
            <a:endParaRPr>
              <a:solidFill>
                <a:srgbClr val="000000"/>
              </a:solidFill>
              <a:latin typeface="Palatino"/>
              <a:ea typeface="Palatino"/>
              <a:cs typeface="Palatino"/>
              <a:sym typeface="Palatino"/>
            </a:endParaRPr>
          </a:p>
          <a:p>
            <a:pPr marL="0" lvl="0" indent="0" algn="l" rtl="0">
              <a:lnSpc>
                <a:spcPct val="75000"/>
              </a:lnSpc>
              <a:spcBef>
                <a:spcPts val="0"/>
              </a:spcBef>
              <a:spcAft>
                <a:spcPts val="0"/>
              </a:spcAft>
              <a:buNone/>
            </a:pPr>
            <a:r>
              <a:rPr lang="en-US">
                <a:solidFill>
                  <a:srgbClr val="000000"/>
                </a:solidFill>
                <a:latin typeface="Palatino"/>
                <a:ea typeface="Palatino"/>
                <a:cs typeface="Palatino"/>
                <a:sym typeface="Palatino"/>
              </a:rPr>
              <a:t>NPV</a:t>
            </a:r>
            <a:endParaRPr>
              <a:solidFill>
                <a:srgbClr val="000000"/>
              </a:solidFill>
              <a:latin typeface="Palatino"/>
              <a:ea typeface="Palatino"/>
              <a:cs typeface="Palatino"/>
              <a:sym typeface="Palatino"/>
            </a:endParaRPr>
          </a:p>
          <a:p>
            <a:pPr marL="0" lvl="0" indent="0" algn="r" rtl="0">
              <a:lnSpc>
                <a:spcPct val="75000"/>
              </a:lnSpc>
              <a:spcBef>
                <a:spcPts val="0"/>
              </a:spcBef>
              <a:spcAft>
                <a:spcPts val="0"/>
              </a:spcAft>
              <a:buNone/>
            </a:pPr>
            <a:r>
              <a:rPr lang="en-US">
                <a:solidFill>
                  <a:srgbClr val="000000"/>
                </a:solidFill>
                <a:latin typeface="Palatino"/>
                <a:ea typeface="Palatino"/>
                <a:cs typeface="Palatino"/>
                <a:sym typeface="Palatino"/>
              </a:rPr>
              <a:t>14%</a:t>
            </a:r>
            <a:endParaRPr>
              <a:solidFill>
                <a:srgbClr val="000000"/>
              </a:solidFill>
              <a:latin typeface="Palatino"/>
              <a:ea typeface="Palatino"/>
              <a:cs typeface="Palatino"/>
              <a:sym typeface="Palatino"/>
            </a:endParaRPr>
          </a:p>
          <a:p>
            <a:pPr marL="0" lvl="0" indent="0" algn="l" rtl="0">
              <a:lnSpc>
                <a:spcPct val="75000"/>
              </a:lnSpc>
              <a:spcBef>
                <a:spcPts val="0"/>
              </a:spcBef>
              <a:spcAft>
                <a:spcPts val="0"/>
              </a:spcAft>
              <a:buNone/>
            </a:pPr>
            <a:r>
              <a:rPr lang="en-US">
                <a:solidFill>
                  <a:srgbClr val="000000"/>
                </a:solidFill>
                <a:latin typeface="Palatino"/>
                <a:ea typeface="Palatino"/>
                <a:cs typeface="Palatino"/>
                <a:sym typeface="Palatino"/>
              </a:rPr>
              <a:t>IRR</a:t>
            </a:r>
            <a:endParaRPr>
              <a:solidFill>
                <a:srgbClr val="000000"/>
              </a:solidFill>
              <a:latin typeface="Palatino"/>
              <a:ea typeface="Palatino"/>
              <a:cs typeface="Palatino"/>
              <a:sym typeface="Palatino"/>
            </a:endParaRPr>
          </a:p>
          <a:p>
            <a:pPr marL="0" lvl="0" indent="0" algn="r" rtl="0">
              <a:lnSpc>
                <a:spcPct val="75000"/>
              </a:lnSpc>
              <a:spcBef>
                <a:spcPts val="0"/>
              </a:spcBef>
              <a:spcAft>
                <a:spcPts val="0"/>
              </a:spcAft>
              <a:buNone/>
            </a:pPr>
            <a:r>
              <a:rPr lang="en-US">
                <a:solidFill>
                  <a:srgbClr val="000000"/>
                </a:solidFill>
                <a:latin typeface="Palatino"/>
                <a:ea typeface="Palatino"/>
                <a:cs typeface="Palatino"/>
                <a:sym typeface="Palatino"/>
              </a:rPr>
              <a:t>1</a:t>
            </a:r>
            <a:endParaRPr>
              <a:solidFill>
                <a:srgbClr val="000000"/>
              </a:solidFill>
              <a:latin typeface="Palatino"/>
              <a:ea typeface="Palatino"/>
              <a:cs typeface="Palatino"/>
              <a:sym typeface="Palatino"/>
            </a:endParaRPr>
          </a:p>
          <a:p>
            <a:pPr marL="0" lvl="0" indent="0" algn="l" rtl="0">
              <a:lnSpc>
                <a:spcPct val="75000"/>
              </a:lnSpc>
              <a:spcBef>
                <a:spcPts val="0"/>
              </a:spcBef>
              <a:spcAft>
                <a:spcPts val="0"/>
              </a:spcAft>
              <a:buNone/>
            </a:pPr>
            <a:r>
              <a:rPr lang="en-US">
                <a:solidFill>
                  <a:srgbClr val="000000"/>
                </a:solidFill>
                <a:latin typeface="Palatino"/>
                <a:ea typeface="Palatino"/>
                <a:cs typeface="Palatino"/>
                <a:sym typeface="Palatino"/>
              </a:rPr>
              <a:t>PI</a:t>
            </a:r>
            <a:endParaRPr>
              <a:solidFill>
                <a:srgbClr val="000000"/>
              </a:solidFill>
              <a:latin typeface="Palatino"/>
              <a:ea typeface="Palatino"/>
              <a:cs typeface="Palatino"/>
              <a:sym typeface="Palatino"/>
            </a:endParaRPr>
          </a:p>
          <a:p>
            <a:pPr marL="0" lvl="0" indent="0" algn="r" rtl="0">
              <a:lnSpc>
                <a:spcPct val="75000"/>
              </a:lnSpc>
              <a:spcBef>
                <a:spcPts val="0"/>
              </a:spcBef>
              <a:spcAft>
                <a:spcPts val="0"/>
              </a:spcAft>
              <a:buNone/>
            </a:pPr>
            <a:r>
              <a:rPr lang="en-US">
                <a:solidFill>
                  <a:srgbClr val="000000"/>
                </a:solidFill>
                <a:latin typeface="Palatino"/>
                <a:ea typeface="Palatino"/>
                <a:cs typeface="Palatino"/>
                <a:sym typeface="Palatino"/>
              </a:rPr>
              <a:t>3.4</a:t>
            </a:r>
            <a:endParaRPr>
              <a:solidFill>
                <a:srgbClr val="000000"/>
              </a:solidFill>
              <a:latin typeface="Palatino"/>
              <a:ea typeface="Palatino"/>
              <a:cs typeface="Palatino"/>
              <a:sym typeface="Palatino"/>
            </a:endParaRPr>
          </a:p>
          <a:p>
            <a:pPr marL="0" lvl="0" indent="0" algn="l" rtl="0">
              <a:lnSpc>
                <a:spcPct val="75000"/>
              </a:lnSpc>
              <a:spcBef>
                <a:spcPts val="0"/>
              </a:spcBef>
              <a:spcAft>
                <a:spcPts val="0"/>
              </a:spcAft>
              <a:buNone/>
            </a:pPr>
            <a:r>
              <a:rPr lang="en-US">
                <a:solidFill>
                  <a:srgbClr val="000000"/>
                </a:solidFill>
                <a:latin typeface="Palatino"/>
                <a:ea typeface="Palatino"/>
                <a:cs typeface="Palatino"/>
                <a:sym typeface="Palatino"/>
              </a:rPr>
              <a:t>PP</a:t>
            </a:r>
            <a:endParaRPr>
              <a:solidFill>
                <a:srgbClr val="000000"/>
              </a:solidFill>
              <a:latin typeface="Palatino"/>
              <a:ea typeface="Palatino"/>
              <a:cs typeface="Palatino"/>
              <a:sym typeface="Palatino"/>
            </a:endParaRPr>
          </a:p>
          <a:p>
            <a:pPr marL="0" lvl="0" indent="0" algn="l" rtl="0">
              <a:lnSpc>
                <a:spcPct val="75000"/>
              </a:lnSpc>
              <a:spcBef>
                <a:spcPts val="0"/>
              </a:spcBef>
              <a:spcAft>
                <a:spcPts val="0"/>
              </a:spcAft>
              <a:buNone/>
            </a:pPr>
            <a:r>
              <a:rPr lang="en-US">
                <a:solidFill>
                  <a:srgbClr val="000000"/>
                </a:solidFill>
                <a:latin typeface="Palatino"/>
                <a:ea typeface="Palatino"/>
                <a:cs typeface="Palatino"/>
                <a:sym typeface="Palatino"/>
              </a:rPr>
              <a:t>Prob of Success                                                                                                                                                                       88%</a:t>
            </a:r>
            <a:endParaRPr>
              <a:solidFill>
                <a:srgbClr val="000000"/>
              </a:solidFill>
              <a:latin typeface="Palatino"/>
              <a:ea typeface="Palatino"/>
              <a:cs typeface="Palatino"/>
              <a:sym typeface="Palatino"/>
            </a:endParaRPr>
          </a:p>
          <a:p>
            <a:pPr marL="0" lvl="0" indent="0" algn="l" rtl="0">
              <a:lnSpc>
                <a:spcPct val="75000"/>
              </a:lnSpc>
              <a:spcBef>
                <a:spcPts val="0"/>
              </a:spcBef>
              <a:spcAft>
                <a:spcPts val="0"/>
              </a:spcAft>
              <a:buNone/>
            </a:pPr>
            <a:r>
              <a:rPr lang="en-US">
                <a:solidFill>
                  <a:srgbClr val="000000"/>
                </a:solidFill>
                <a:latin typeface="Palatino"/>
                <a:ea typeface="Palatino"/>
                <a:cs typeface="Palatino"/>
                <a:sym typeface="Palatino"/>
              </a:rPr>
              <a:t>Prob *NPV                                                                                                                                                               285,205,341.5</a:t>
            </a:r>
            <a:endParaRPr>
              <a:solidFill>
                <a:srgbClr val="000000"/>
              </a:solidFill>
              <a:latin typeface="Palatino"/>
              <a:ea typeface="Palatino"/>
              <a:cs typeface="Palatino"/>
              <a:sym typeface="Palatino"/>
            </a:endParaRPr>
          </a:p>
          <a:p>
            <a:pPr marL="0" lvl="0" indent="0" algn="l" rtl="0">
              <a:lnSpc>
                <a:spcPct val="75000"/>
              </a:lnSpc>
              <a:spcBef>
                <a:spcPts val="0"/>
              </a:spcBef>
              <a:spcAft>
                <a:spcPts val="0"/>
              </a:spcAft>
              <a:buNone/>
            </a:pPr>
            <a:endParaRPr>
              <a:latin typeface="Palatino"/>
              <a:ea typeface="Palatino"/>
              <a:cs typeface="Palatino"/>
              <a:sym typeface="Palatino"/>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07"/>
        <p:cNvGrpSpPr/>
        <p:nvPr/>
      </p:nvGrpSpPr>
      <p:grpSpPr>
        <a:xfrm>
          <a:off x="0" y="0"/>
          <a:ext cx="0" cy="0"/>
          <a:chOff x="0" y="0"/>
          <a:chExt cx="0" cy="0"/>
        </a:xfrm>
      </p:grpSpPr>
      <p:sp>
        <p:nvSpPr>
          <p:cNvPr id="508" name="Google Shape;508;g6bc836f9db_0_277"/>
          <p:cNvSpPr txBox="1">
            <a:spLocks noGrp="1"/>
          </p:cNvSpPr>
          <p:nvPr>
            <p:ph type="title"/>
          </p:nvPr>
        </p:nvSpPr>
        <p:spPr>
          <a:xfrm>
            <a:off x="729450" y="1318650"/>
            <a:ext cx="7688700" cy="535200"/>
          </a:xfrm>
          <a:prstGeom prst="rect">
            <a:avLst/>
          </a:prstGeom>
        </p:spPr>
        <p:txBody>
          <a:bodyPr spcFirstLastPara="1" wrap="square" lIns="93125" tIns="93125" rIns="93125" bIns="93125" anchor="t" anchorCtr="0">
            <a:noAutofit/>
          </a:bodyPr>
          <a:lstStyle/>
          <a:p>
            <a:pPr marL="0" lvl="0" indent="0" algn="l" rtl="0">
              <a:spcBef>
                <a:spcPts val="0"/>
              </a:spcBef>
              <a:spcAft>
                <a:spcPts val="0"/>
              </a:spcAft>
              <a:buNone/>
            </a:pPr>
            <a:r>
              <a:rPr lang="en-US" sz="4800">
                <a:solidFill>
                  <a:srgbClr val="FFFFFF"/>
                </a:solidFill>
                <a:latin typeface="Palatino"/>
                <a:ea typeface="Palatino"/>
                <a:cs typeface="Palatino"/>
                <a:sym typeface="Palatino"/>
              </a:rPr>
              <a:t>Recommendations </a:t>
            </a:r>
            <a:endParaRPr sz="4800">
              <a:solidFill>
                <a:srgbClr val="FFFFFF"/>
              </a:solidFill>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512"/>
        <p:cNvGrpSpPr/>
        <p:nvPr/>
      </p:nvGrpSpPr>
      <p:grpSpPr>
        <a:xfrm>
          <a:off x="0" y="0"/>
          <a:ext cx="0" cy="0"/>
          <a:chOff x="0" y="0"/>
          <a:chExt cx="0" cy="0"/>
        </a:xfrm>
      </p:grpSpPr>
      <p:sp>
        <p:nvSpPr>
          <p:cNvPr id="513" name="Google Shape;513;g7a71133d84_1_0"/>
          <p:cNvSpPr txBox="1">
            <a:spLocks noGrp="1"/>
          </p:cNvSpPr>
          <p:nvPr>
            <p:ph type="title"/>
          </p:nvPr>
        </p:nvSpPr>
        <p:spPr>
          <a:xfrm>
            <a:off x="0" y="492325"/>
            <a:ext cx="9144000" cy="686700"/>
          </a:xfrm>
          <a:prstGeom prst="rect">
            <a:avLst/>
          </a:prstGeom>
        </p:spPr>
        <p:txBody>
          <a:bodyPr spcFirstLastPara="1" wrap="square" lIns="93125" tIns="93125" rIns="93125" bIns="93125" anchor="t" anchorCtr="0">
            <a:noAutofit/>
          </a:bodyPr>
          <a:lstStyle/>
          <a:p>
            <a:pPr marL="0" lvl="0" indent="0" algn="l" rtl="0">
              <a:spcBef>
                <a:spcPts val="0"/>
              </a:spcBef>
              <a:spcAft>
                <a:spcPts val="0"/>
              </a:spcAft>
              <a:buNone/>
            </a:pPr>
            <a:r>
              <a:rPr lang="en-US"/>
              <a:t>Pros </a:t>
            </a:r>
            <a:endParaRPr/>
          </a:p>
        </p:txBody>
      </p:sp>
      <p:sp>
        <p:nvSpPr>
          <p:cNvPr id="514" name="Google Shape;514;g7a71133d84_1_0"/>
          <p:cNvSpPr txBox="1">
            <a:spLocks noGrp="1"/>
          </p:cNvSpPr>
          <p:nvPr>
            <p:ph type="body" idx="1"/>
          </p:nvPr>
        </p:nvSpPr>
        <p:spPr>
          <a:xfrm>
            <a:off x="0" y="1231975"/>
            <a:ext cx="9144000" cy="3859800"/>
          </a:xfrm>
          <a:prstGeom prst="rect">
            <a:avLst/>
          </a:prstGeom>
        </p:spPr>
        <p:txBody>
          <a:bodyPr spcFirstLastPara="1" wrap="square" lIns="93125" tIns="93125" rIns="93125" bIns="93125" anchor="t" anchorCtr="0">
            <a:noAutofit/>
          </a:bodyPr>
          <a:lstStyle/>
          <a:p>
            <a:pPr marL="0" lvl="0" indent="0" algn="l" rtl="0">
              <a:spcBef>
                <a:spcPts val="0"/>
              </a:spcBef>
              <a:spcAft>
                <a:spcPts val="0"/>
              </a:spcAft>
              <a:buNone/>
            </a:pPr>
            <a:r>
              <a:rPr lang="en-US" sz="1800" b="1"/>
              <a:t>Product Expansion</a:t>
            </a:r>
            <a:endParaRPr sz="1800" b="1"/>
          </a:p>
          <a:p>
            <a:pPr marL="457200" lvl="0" indent="-342900" algn="l" rtl="0">
              <a:spcBef>
                <a:spcPts val="1600"/>
              </a:spcBef>
              <a:spcAft>
                <a:spcPts val="0"/>
              </a:spcAft>
              <a:buSzPts val="1800"/>
              <a:buAutoNum type="arabicPeriod"/>
            </a:pPr>
            <a:r>
              <a:rPr lang="en-US" sz="1800"/>
              <a:t>Appeal to a wider range of customers</a:t>
            </a:r>
            <a:endParaRPr sz="1800"/>
          </a:p>
          <a:p>
            <a:pPr marL="457200" lvl="0" indent="-342900" algn="l" rtl="0">
              <a:spcBef>
                <a:spcPts val="0"/>
              </a:spcBef>
              <a:spcAft>
                <a:spcPts val="0"/>
              </a:spcAft>
              <a:buSzPts val="1800"/>
              <a:buAutoNum type="arabicPeriod"/>
            </a:pPr>
            <a:r>
              <a:rPr lang="en-US" sz="1800"/>
              <a:t>Seasonal products to generate buzz</a:t>
            </a:r>
            <a:endParaRPr sz="1800"/>
          </a:p>
          <a:p>
            <a:pPr marL="457200" lvl="0" indent="-342900" algn="l" rtl="0">
              <a:spcBef>
                <a:spcPts val="0"/>
              </a:spcBef>
              <a:spcAft>
                <a:spcPts val="0"/>
              </a:spcAft>
              <a:buSzPts val="1800"/>
              <a:buAutoNum type="arabicPeriod"/>
            </a:pPr>
            <a:r>
              <a:rPr lang="en-US" sz="1800">
                <a:highlight>
                  <a:srgbClr val="FFFF00"/>
                </a:highlight>
              </a:rPr>
              <a:t>Utilize natural ingredients</a:t>
            </a:r>
            <a:endParaRPr sz="1800">
              <a:highlight>
                <a:srgbClr val="FFFF00"/>
              </a:highlight>
            </a:endParaRPr>
          </a:p>
          <a:p>
            <a:pPr marL="457200" lvl="0" indent="-342900" algn="l" rtl="0">
              <a:spcBef>
                <a:spcPts val="0"/>
              </a:spcBef>
              <a:spcAft>
                <a:spcPts val="0"/>
              </a:spcAft>
              <a:buSzPts val="1800"/>
              <a:buAutoNum type="arabicPeriod"/>
            </a:pPr>
            <a:r>
              <a:rPr lang="en-US" sz="1800"/>
              <a:t>Introduce coffee flavors</a:t>
            </a:r>
            <a:endParaRPr sz="1800"/>
          </a:p>
          <a:p>
            <a:pPr marL="457200" lvl="0" indent="-342900" algn="l" rtl="0">
              <a:spcBef>
                <a:spcPts val="0"/>
              </a:spcBef>
              <a:spcAft>
                <a:spcPts val="0"/>
              </a:spcAft>
              <a:buSzPts val="1800"/>
              <a:buAutoNum type="arabicPeriod"/>
            </a:pPr>
            <a:r>
              <a:rPr lang="en-US" sz="1800"/>
              <a:t>Premium priced </a:t>
            </a:r>
            <a:endParaRPr sz="1800"/>
          </a:p>
          <a:p>
            <a:pPr marL="457200" lvl="0" indent="-342900" algn="l" rtl="0">
              <a:spcBef>
                <a:spcPts val="0"/>
              </a:spcBef>
              <a:spcAft>
                <a:spcPts val="0"/>
              </a:spcAft>
              <a:buSzPts val="1800"/>
              <a:buAutoNum type="arabicPeriod"/>
            </a:pPr>
            <a:r>
              <a:rPr lang="en-US" sz="1800"/>
              <a:t>Alternative for a hot beverage</a:t>
            </a:r>
            <a:endParaRPr sz="1800"/>
          </a:p>
          <a:p>
            <a:pPr marL="457200" lvl="0" indent="-342900" algn="l" rtl="0">
              <a:spcBef>
                <a:spcPts val="0"/>
              </a:spcBef>
              <a:spcAft>
                <a:spcPts val="0"/>
              </a:spcAft>
              <a:buSzPts val="1800"/>
              <a:buAutoNum type="arabicPeriod"/>
            </a:pPr>
            <a:r>
              <a:rPr lang="en-US" sz="1800"/>
              <a:t>Healthier dairy based product</a:t>
            </a:r>
            <a:endParaRPr sz="1800"/>
          </a:p>
        </p:txBody>
      </p:sp>
      <p:sp>
        <p:nvSpPr>
          <p:cNvPr id="515" name="Google Shape;515;g7a71133d84_1_0"/>
          <p:cNvSpPr txBox="1"/>
          <p:nvPr/>
        </p:nvSpPr>
        <p:spPr>
          <a:xfrm>
            <a:off x="5001025" y="951700"/>
            <a:ext cx="7338300" cy="1957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800" b="1">
                <a:latin typeface="Lato"/>
                <a:ea typeface="Lato"/>
                <a:cs typeface="Lato"/>
                <a:sym typeface="Lato"/>
              </a:rPr>
              <a:t>Starbucks Ice- Cream</a:t>
            </a:r>
            <a:endParaRPr sz="1800" b="1">
              <a:latin typeface="Lato"/>
              <a:ea typeface="Lato"/>
              <a:cs typeface="Lato"/>
              <a:sym typeface="Lato"/>
            </a:endParaRPr>
          </a:p>
        </p:txBody>
      </p:sp>
      <p:pic>
        <p:nvPicPr>
          <p:cNvPr id="516" name="Google Shape;516;g7a71133d84_1_0"/>
          <p:cNvPicPr preferRelativeResize="0"/>
          <p:nvPr/>
        </p:nvPicPr>
        <p:blipFill>
          <a:blip r:embed="rId3">
            <a:alphaModFix/>
          </a:blip>
          <a:stretch>
            <a:fillRect/>
          </a:stretch>
        </p:blipFill>
        <p:spPr>
          <a:xfrm>
            <a:off x="5001024" y="1544775"/>
            <a:ext cx="3240197" cy="2404122"/>
          </a:xfrm>
          <a:prstGeom prst="rect">
            <a:avLst/>
          </a:prstGeom>
          <a:noFill/>
          <a:ln>
            <a:noFill/>
          </a:ln>
        </p:spPr>
      </p:pic>
      <p:pic>
        <p:nvPicPr>
          <p:cNvPr id="517" name="Google Shape;517;g7a71133d84_1_0"/>
          <p:cNvPicPr preferRelativeResize="0"/>
          <p:nvPr/>
        </p:nvPicPr>
        <p:blipFill>
          <a:blip r:embed="rId4">
            <a:alphaModFix/>
          </a:blip>
          <a:stretch>
            <a:fillRect/>
          </a:stretch>
        </p:blipFill>
        <p:spPr>
          <a:xfrm>
            <a:off x="5595295" y="3277600"/>
            <a:ext cx="367405" cy="364125"/>
          </a:xfrm>
          <a:prstGeom prst="rect">
            <a:avLst/>
          </a:prstGeom>
          <a:noFill/>
          <a:ln>
            <a:noFill/>
          </a:ln>
        </p:spPr>
      </p:pic>
      <p:pic>
        <p:nvPicPr>
          <p:cNvPr id="518" name="Google Shape;518;g7a71133d84_1_0"/>
          <p:cNvPicPr preferRelativeResize="0"/>
          <p:nvPr/>
        </p:nvPicPr>
        <p:blipFill>
          <a:blip r:embed="rId4">
            <a:alphaModFix/>
          </a:blip>
          <a:stretch>
            <a:fillRect/>
          </a:stretch>
        </p:blipFill>
        <p:spPr>
          <a:xfrm>
            <a:off x="6346675" y="3147476"/>
            <a:ext cx="367400" cy="364124"/>
          </a:xfrm>
          <a:prstGeom prst="rect">
            <a:avLst/>
          </a:prstGeom>
          <a:noFill/>
          <a:ln>
            <a:noFill/>
          </a:ln>
        </p:spPr>
      </p:pic>
      <p:pic>
        <p:nvPicPr>
          <p:cNvPr id="519" name="Google Shape;519;g7a71133d84_1_0"/>
          <p:cNvPicPr preferRelativeResize="0"/>
          <p:nvPr/>
        </p:nvPicPr>
        <p:blipFill>
          <a:blip r:embed="rId4">
            <a:alphaModFix/>
          </a:blip>
          <a:stretch>
            <a:fillRect/>
          </a:stretch>
        </p:blipFill>
        <p:spPr>
          <a:xfrm>
            <a:off x="7005150" y="3017913"/>
            <a:ext cx="628875" cy="623250"/>
          </a:xfrm>
          <a:prstGeom prst="rect">
            <a:avLst/>
          </a:prstGeom>
          <a:noFill/>
          <a:ln>
            <a:noFill/>
          </a:ln>
        </p:spPr>
      </p:pic>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523"/>
        <p:cNvGrpSpPr/>
        <p:nvPr/>
      </p:nvGrpSpPr>
      <p:grpSpPr>
        <a:xfrm>
          <a:off x="0" y="0"/>
          <a:ext cx="0" cy="0"/>
          <a:chOff x="0" y="0"/>
          <a:chExt cx="0" cy="0"/>
        </a:xfrm>
      </p:grpSpPr>
      <p:sp>
        <p:nvSpPr>
          <p:cNvPr id="524" name="Google Shape;524;g7a71133d84_1_10"/>
          <p:cNvSpPr txBox="1">
            <a:spLocks noGrp="1"/>
          </p:cNvSpPr>
          <p:nvPr>
            <p:ph type="title"/>
          </p:nvPr>
        </p:nvSpPr>
        <p:spPr>
          <a:xfrm>
            <a:off x="0" y="543950"/>
            <a:ext cx="9144000" cy="623400"/>
          </a:xfrm>
          <a:prstGeom prst="rect">
            <a:avLst/>
          </a:prstGeom>
        </p:spPr>
        <p:txBody>
          <a:bodyPr spcFirstLastPara="1" wrap="square" lIns="93125" tIns="93125" rIns="93125" bIns="93125" anchor="t" anchorCtr="0">
            <a:noAutofit/>
          </a:bodyPr>
          <a:lstStyle/>
          <a:p>
            <a:pPr marL="0" lvl="0" indent="0" algn="l" rtl="0">
              <a:spcBef>
                <a:spcPts val="0"/>
              </a:spcBef>
              <a:spcAft>
                <a:spcPts val="0"/>
              </a:spcAft>
              <a:buNone/>
            </a:pPr>
            <a:r>
              <a:rPr lang="en-US"/>
              <a:t>Cons</a:t>
            </a:r>
            <a:endParaRPr/>
          </a:p>
        </p:txBody>
      </p:sp>
      <p:sp>
        <p:nvSpPr>
          <p:cNvPr id="525" name="Google Shape;525;g7a71133d84_1_10"/>
          <p:cNvSpPr txBox="1">
            <a:spLocks noGrp="1"/>
          </p:cNvSpPr>
          <p:nvPr>
            <p:ph type="body" idx="1"/>
          </p:nvPr>
        </p:nvSpPr>
        <p:spPr>
          <a:xfrm>
            <a:off x="0" y="1282625"/>
            <a:ext cx="9144000" cy="3861000"/>
          </a:xfrm>
          <a:prstGeom prst="rect">
            <a:avLst/>
          </a:prstGeom>
        </p:spPr>
        <p:txBody>
          <a:bodyPr spcFirstLastPara="1" wrap="square" lIns="93125" tIns="93125" rIns="93125" bIns="93125" anchor="t" anchorCtr="0">
            <a:noAutofit/>
          </a:bodyPr>
          <a:lstStyle/>
          <a:p>
            <a:pPr marL="0" lvl="0" indent="0" algn="l" rtl="0">
              <a:spcBef>
                <a:spcPts val="0"/>
              </a:spcBef>
              <a:spcAft>
                <a:spcPts val="0"/>
              </a:spcAft>
              <a:buNone/>
            </a:pPr>
            <a:r>
              <a:rPr lang="en-US" sz="1800" b="1"/>
              <a:t>Product Expansion</a:t>
            </a:r>
            <a:endParaRPr sz="1800" b="1"/>
          </a:p>
          <a:p>
            <a:pPr marL="457200" lvl="0" indent="-342900" algn="l" rtl="0">
              <a:spcBef>
                <a:spcPts val="1600"/>
              </a:spcBef>
              <a:spcAft>
                <a:spcPts val="0"/>
              </a:spcAft>
              <a:buSzPts val="1800"/>
              <a:buAutoNum type="arabicPeriod"/>
            </a:pPr>
            <a:r>
              <a:rPr lang="en-US" sz="1800"/>
              <a:t>Additional staff training</a:t>
            </a:r>
            <a:endParaRPr sz="1800"/>
          </a:p>
          <a:p>
            <a:pPr marL="457200" lvl="0" indent="-342900" algn="l" rtl="0">
              <a:spcBef>
                <a:spcPts val="0"/>
              </a:spcBef>
              <a:spcAft>
                <a:spcPts val="0"/>
              </a:spcAft>
              <a:buSzPts val="1800"/>
              <a:buAutoNum type="arabicPeriod"/>
            </a:pPr>
            <a:r>
              <a:rPr lang="en-US" sz="1800"/>
              <a:t>Distribution channels </a:t>
            </a:r>
            <a:endParaRPr sz="1800"/>
          </a:p>
          <a:p>
            <a:pPr marL="457200" lvl="0" indent="-342900" algn="l" rtl="0">
              <a:spcBef>
                <a:spcPts val="0"/>
              </a:spcBef>
              <a:spcAft>
                <a:spcPts val="0"/>
              </a:spcAft>
              <a:buSzPts val="1800"/>
              <a:buAutoNum type="arabicPeriod"/>
            </a:pPr>
            <a:r>
              <a:rPr lang="en-US" sz="1800"/>
              <a:t>Customer approval/ likeness</a:t>
            </a:r>
            <a:endParaRPr sz="1800"/>
          </a:p>
          <a:p>
            <a:pPr marL="457200" lvl="0" indent="-342900" algn="l" rtl="0">
              <a:spcBef>
                <a:spcPts val="0"/>
              </a:spcBef>
              <a:spcAft>
                <a:spcPts val="0"/>
              </a:spcAft>
              <a:buSzPts val="1800"/>
              <a:buAutoNum type="arabicPeriod"/>
            </a:pPr>
            <a:r>
              <a:rPr lang="en-US" sz="1800">
                <a:highlight>
                  <a:srgbClr val="FFFF00"/>
                </a:highlight>
              </a:rPr>
              <a:t>Offered is select regions of the U.S.</a:t>
            </a:r>
            <a:endParaRPr sz="1800">
              <a:highlight>
                <a:srgbClr val="FFFF00"/>
              </a:highlight>
            </a:endParaRPr>
          </a:p>
          <a:p>
            <a:pPr marL="457200" lvl="0" indent="-342900" algn="l" rtl="0">
              <a:spcBef>
                <a:spcPts val="0"/>
              </a:spcBef>
              <a:spcAft>
                <a:spcPts val="0"/>
              </a:spcAft>
              <a:buSzPts val="1800"/>
              <a:buAutoNum type="arabicPeriod"/>
            </a:pPr>
            <a:r>
              <a:rPr lang="en-US" sz="1800"/>
              <a:t>Competing in a new industry</a:t>
            </a:r>
            <a:endParaRPr sz="1800"/>
          </a:p>
          <a:p>
            <a:pPr marL="457200" lvl="0" indent="-342900" algn="l" rtl="0">
              <a:spcBef>
                <a:spcPts val="0"/>
              </a:spcBef>
              <a:spcAft>
                <a:spcPts val="0"/>
              </a:spcAft>
              <a:buSzPts val="1800"/>
              <a:buAutoNum type="arabicPeriod"/>
            </a:pPr>
            <a:r>
              <a:rPr lang="en-US" sz="1800"/>
              <a:t>Maintenance and additional expenses</a:t>
            </a:r>
            <a:endParaRPr sz="1800"/>
          </a:p>
          <a:p>
            <a:pPr marL="457200" lvl="0" indent="-342900" algn="l" rtl="0">
              <a:spcBef>
                <a:spcPts val="0"/>
              </a:spcBef>
              <a:spcAft>
                <a:spcPts val="0"/>
              </a:spcAft>
              <a:buSzPts val="1800"/>
              <a:buAutoNum type="arabicPeriod"/>
            </a:pPr>
            <a:r>
              <a:rPr lang="en-US" sz="1800"/>
              <a:t>Initial marketing and product awareness</a:t>
            </a:r>
            <a:endParaRPr sz="1800"/>
          </a:p>
          <a:p>
            <a:pPr marL="0" lvl="0" indent="0" algn="l" rtl="0">
              <a:spcBef>
                <a:spcPts val="1600"/>
              </a:spcBef>
              <a:spcAft>
                <a:spcPts val="0"/>
              </a:spcAft>
              <a:buNone/>
            </a:pPr>
            <a:r>
              <a:rPr lang="en-US" sz="1800"/>
              <a:t> </a:t>
            </a:r>
            <a:endParaRPr sz="1800"/>
          </a:p>
          <a:p>
            <a:pPr marL="457200" lvl="0" indent="0" algn="l" rtl="0">
              <a:spcBef>
                <a:spcPts val="1600"/>
              </a:spcBef>
              <a:spcAft>
                <a:spcPts val="0"/>
              </a:spcAft>
              <a:buNone/>
            </a:pPr>
            <a:endParaRPr/>
          </a:p>
          <a:p>
            <a:pPr marL="0" lvl="0" indent="0" algn="l" rtl="0">
              <a:spcBef>
                <a:spcPts val="1600"/>
              </a:spcBef>
              <a:spcAft>
                <a:spcPts val="0"/>
              </a:spcAft>
              <a:buNone/>
            </a:pPr>
            <a:endParaRPr/>
          </a:p>
          <a:p>
            <a:pPr marL="0" lvl="0" indent="0" algn="l" rtl="0">
              <a:spcBef>
                <a:spcPts val="1600"/>
              </a:spcBef>
              <a:spcAft>
                <a:spcPts val="1600"/>
              </a:spcAft>
              <a:buNone/>
            </a:pPr>
            <a:endParaRPr/>
          </a:p>
        </p:txBody>
      </p:sp>
      <p:pic>
        <p:nvPicPr>
          <p:cNvPr id="526" name="Google Shape;526;g7a71133d84_1_10"/>
          <p:cNvPicPr preferRelativeResize="0"/>
          <p:nvPr/>
        </p:nvPicPr>
        <p:blipFill>
          <a:blip r:embed="rId3">
            <a:alphaModFix/>
          </a:blip>
          <a:stretch>
            <a:fillRect/>
          </a:stretch>
        </p:blipFill>
        <p:spPr>
          <a:xfrm>
            <a:off x="4962099" y="1551525"/>
            <a:ext cx="3240197" cy="2404122"/>
          </a:xfrm>
          <a:prstGeom prst="rect">
            <a:avLst/>
          </a:prstGeom>
          <a:noFill/>
          <a:ln>
            <a:noFill/>
          </a:ln>
        </p:spPr>
      </p:pic>
      <p:sp>
        <p:nvSpPr>
          <p:cNvPr id="527" name="Google Shape;527;g7a71133d84_1_10"/>
          <p:cNvSpPr txBox="1"/>
          <p:nvPr/>
        </p:nvSpPr>
        <p:spPr>
          <a:xfrm>
            <a:off x="4962100" y="1085450"/>
            <a:ext cx="7338300" cy="856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800" b="1">
                <a:latin typeface="Lato"/>
                <a:ea typeface="Lato"/>
                <a:cs typeface="Lato"/>
                <a:sym typeface="Lato"/>
              </a:rPr>
              <a:t>Starbucks Ice- Cream</a:t>
            </a:r>
            <a:endParaRPr sz="1800" b="1">
              <a:latin typeface="Lato"/>
              <a:ea typeface="Lato"/>
              <a:cs typeface="Lato"/>
              <a:sym typeface="Lato"/>
            </a:endParaRPr>
          </a:p>
        </p:txBody>
      </p:sp>
      <p:pic>
        <p:nvPicPr>
          <p:cNvPr id="528" name="Google Shape;528;g7a71133d84_1_10"/>
          <p:cNvPicPr preferRelativeResize="0"/>
          <p:nvPr/>
        </p:nvPicPr>
        <p:blipFill>
          <a:blip r:embed="rId4">
            <a:alphaModFix/>
          </a:blip>
          <a:stretch>
            <a:fillRect/>
          </a:stretch>
        </p:blipFill>
        <p:spPr>
          <a:xfrm>
            <a:off x="5556420" y="3303500"/>
            <a:ext cx="367405" cy="364125"/>
          </a:xfrm>
          <a:prstGeom prst="rect">
            <a:avLst/>
          </a:prstGeom>
          <a:noFill/>
          <a:ln>
            <a:noFill/>
          </a:ln>
        </p:spPr>
      </p:pic>
      <p:pic>
        <p:nvPicPr>
          <p:cNvPr id="529" name="Google Shape;529;g7a71133d84_1_10"/>
          <p:cNvPicPr preferRelativeResize="0"/>
          <p:nvPr/>
        </p:nvPicPr>
        <p:blipFill>
          <a:blip r:embed="rId4">
            <a:alphaModFix/>
          </a:blip>
          <a:stretch>
            <a:fillRect/>
          </a:stretch>
        </p:blipFill>
        <p:spPr>
          <a:xfrm>
            <a:off x="6346675" y="3134551"/>
            <a:ext cx="367400" cy="364124"/>
          </a:xfrm>
          <a:prstGeom prst="rect">
            <a:avLst/>
          </a:prstGeom>
          <a:noFill/>
          <a:ln>
            <a:noFill/>
          </a:ln>
        </p:spPr>
      </p:pic>
      <p:pic>
        <p:nvPicPr>
          <p:cNvPr id="530" name="Google Shape;530;g7a71133d84_1_10"/>
          <p:cNvPicPr preferRelativeResize="0"/>
          <p:nvPr/>
        </p:nvPicPr>
        <p:blipFill>
          <a:blip r:embed="rId4">
            <a:alphaModFix/>
          </a:blip>
          <a:stretch>
            <a:fillRect/>
          </a:stretch>
        </p:blipFill>
        <p:spPr>
          <a:xfrm>
            <a:off x="6979225" y="3004975"/>
            <a:ext cx="628875" cy="623250"/>
          </a:xfrm>
          <a:prstGeom prst="rect">
            <a:avLst/>
          </a:prstGeom>
          <a:noFill/>
          <a:ln>
            <a:noFill/>
          </a:ln>
        </p:spPr>
      </p:pic>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534"/>
        <p:cNvGrpSpPr/>
        <p:nvPr/>
      </p:nvGrpSpPr>
      <p:grpSpPr>
        <a:xfrm>
          <a:off x="0" y="0"/>
          <a:ext cx="0" cy="0"/>
          <a:chOff x="0" y="0"/>
          <a:chExt cx="0" cy="0"/>
        </a:xfrm>
      </p:grpSpPr>
      <p:sp>
        <p:nvSpPr>
          <p:cNvPr id="535" name="Google Shape;535;g7a71133d84_1_20"/>
          <p:cNvSpPr txBox="1">
            <a:spLocks noGrp="1"/>
          </p:cNvSpPr>
          <p:nvPr>
            <p:ph type="title"/>
          </p:nvPr>
        </p:nvSpPr>
        <p:spPr>
          <a:xfrm>
            <a:off x="0" y="473700"/>
            <a:ext cx="9144000" cy="654600"/>
          </a:xfrm>
          <a:prstGeom prst="rect">
            <a:avLst/>
          </a:prstGeom>
        </p:spPr>
        <p:txBody>
          <a:bodyPr spcFirstLastPara="1" wrap="square" lIns="93125" tIns="93125" rIns="93125" bIns="93125" anchor="t" anchorCtr="0">
            <a:noAutofit/>
          </a:bodyPr>
          <a:lstStyle/>
          <a:p>
            <a:pPr marL="0" lvl="0" indent="0" algn="l" rtl="0">
              <a:spcBef>
                <a:spcPts val="0"/>
              </a:spcBef>
              <a:spcAft>
                <a:spcPts val="0"/>
              </a:spcAft>
              <a:buNone/>
            </a:pPr>
            <a:r>
              <a:rPr lang="en-US"/>
              <a:t>Pros</a:t>
            </a:r>
            <a:endParaRPr/>
          </a:p>
        </p:txBody>
      </p:sp>
      <p:sp>
        <p:nvSpPr>
          <p:cNvPr id="536" name="Google Shape;536;g7a71133d84_1_20"/>
          <p:cNvSpPr txBox="1">
            <a:spLocks noGrp="1"/>
          </p:cNvSpPr>
          <p:nvPr>
            <p:ph type="body" idx="1"/>
          </p:nvPr>
        </p:nvSpPr>
        <p:spPr>
          <a:xfrm>
            <a:off x="0" y="1367650"/>
            <a:ext cx="9144000" cy="3775800"/>
          </a:xfrm>
          <a:prstGeom prst="rect">
            <a:avLst/>
          </a:prstGeom>
        </p:spPr>
        <p:txBody>
          <a:bodyPr spcFirstLastPara="1" wrap="square" lIns="93125" tIns="93125" rIns="93125" bIns="93125" anchor="t" anchorCtr="0">
            <a:noAutofit/>
          </a:bodyPr>
          <a:lstStyle/>
          <a:p>
            <a:pPr marL="0" lvl="0" indent="0" algn="l" rtl="0">
              <a:spcBef>
                <a:spcPts val="0"/>
              </a:spcBef>
              <a:spcAft>
                <a:spcPts val="0"/>
              </a:spcAft>
              <a:buNone/>
            </a:pPr>
            <a:r>
              <a:rPr lang="en-US" sz="1800" b="1"/>
              <a:t>Acquisition of Baskin Robbins</a:t>
            </a:r>
            <a:endParaRPr sz="1800" b="1"/>
          </a:p>
          <a:p>
            <a:pPr marL="457200" lvl="0" indent="-342900" algn="l" rtl="0">
              <a:spcBef>
                <a:spcPts val="1600"/>
              </a:spcBef>
              <a:spcAft>
                <a:spcPts val="0"/>
              </a:spcAft>
              <a:buSzPts val="1800"/>
              <a:buAutoNum type="arabicPeriod"/>
            </a:pPr>
            <a:r>
              <a:rPr lang="en-US" sz="1800"/>
              <a:t>Facilities are constructed</a:t>
            </a:r>
            <a:endParaRPr sz="1800"/>
          </a:p>
          <a:p>
            <a:pPr marL="457200" lvl="0" indent="-342900" algn="l" rtl="0">
              <a:spcBef>
                <a:spcPts val="0"/>
              </a:spcBef>
              <a:spcAft>
                <a:spcPts val="0"/>
              </a:spcAft>
              <a:buSzPts val="1800"/>
              <a:buAutoNum type="arabicPeriod"/>
            </a:pPr>
            <a:r>
              <a:rPr lang="en-US" sz="1800"/>
              <a:t>Product recognition is established</a:t>
            </a:r>
            <a:endParaRPr sz="1800"/>
          </a:p>
          <a:p>
            <a:pPr marL="457200" lvl="0" indent="-342900" algn="l" rtl="0">
              <a:spcBef>
                <a:spcPts val="0"/>
              </a:spcBef>
              <a:spcAft>
                <a:spcPts val="0"/>
              </a:spcAft>
              <a:buSzPts val="1800"/>
              <a:buAutoNum type="arabicPeriod"/>
            </a:pPr>
            <a:r>
              <a:rPr lang="en-US" sz="1800"/>
              <a:t>Baskin Robbins is in the declining stage</a:t>
            </a:r>
            <a:endParaRPr sz="1800"/>
          </a:p>
          <a:p>
            <a:pPr marL="457200" lvl="0" indent="-342900" algn="l" rtl="0">
              <a:spcBef>
                <a:spcPts val="0"/>
              </a:spcBef>
              <a:spcAft>
                <a:spcPts val="0"/>
              </a:spcAft>
              <a:buSzPts val="1800"/>
              <a:buAutoNum type="arabicPeriod"/>
            </a:pPr>
            <a:r>
              <a:rPr lang="en-US" sz="1800"/>
              <a:t>Purchase over 2K location at a discount rate</a:t>
            </a:r>
            <a:endParaRPr sz="1800"/>
          </a:p>
          <a:p>
            <a:pPr marL="457200" lvl="0" indent="-342900" algn="l" rtl="0">
              <a:spcBef>
                <a:spcPts val="0"/>
              </a:spcBef>
              <a:spcAft>
                <a:spcPts val="0"/>
              </a:spcAft>
              <a:buSzPts val="1800"/>
              <a:buAutoNum type="arabicPeriod"/>
            </a:pPr>
            <a:r>
              <a:rPr lang="en-US" sz="1800"/>
              <a:t>Facilities are equipped for new product ideas</a:t>
            </a:r>
            <a:endParaRPr sz="1800"/>
          </a:p>
          <a:p>
            <a:pPr marL="457200" lvl="0" indent="-342900" algn="l" rtl="0">
              <a:spcBef>
                <a:spcPts val="0"/>
              </a:spcBef>
              <a:spcAft>
                <a:spcPts val="0"/>
              </a:spcAft>
              <a:buSzPts val="1800"/>
              <a:buAutoNum type="arabicPeriod"/>
            </a:pPr>
            <a:r>
              <a:rPr lang="en-US" sz="1800">
                <a:highlight>
                  <a:srgbClr val="FFFF00"/>
                </a:highlight>
              </a:rPr>
              <a:t>Starbucks ice-cream to replace BR inside B&amp;M grocery</a:t>
            </a:r>
            <a:endParaRPr sz="1800">
              <a:highlight>
                <a:srgbClr val="FFFF00"/>
              </a:highlight>
            </a:endParaRPr>
          </a:p>
          <a:p>
            <a:pPr marL="457200" lvl="0" indent="-342900" algn="l" rtl="0">
              <a:spcBef>
                <a:spcPts val="0"/>
              </a:spcBef>
              <a:spcAft>
                <a:spcPts val="0"/>
              </a:spcAft>
              <a:buSzPts val="1800"/>
              <a:buAutoNum type="arabicPeriod"/>
            </a:pPr>
            <a:r>
              <a:rPr lang="en-US" sz="1800"/>
              <a:t>Eliminate snack shops during winter seasons</a:t>
            </a:r>
            <a:endParaRPr sz="1800"/>
          </a:p>
          <a:p>
            <a:pPr marL="0" lvl="0" indent="0" algn="l" rtl="0">
              <a:spcBef>
                <a:spcPts val="1600"/>
              </a:spcBef>
              <a:spcAft>
                <a:spcPts val="1600"/>
              </a:spcAft>
              <a:buNone/>
            </a:pPr>
            <a:endParaRPr/>
          </a:p>
        </p:txBody>
      </p:sp>
      <p:pic>
        <p:nvPicPr>
          <p:cNvPr id="537" name="Google Shape;537;g7a71133d84_1_20"/>
          <p:cNvPicPr preferRelativeResize="0"/>
          <p:nvPr/>
        </p:nvPicPr>
        <p:blipFill>
          <a:blip r:embed="rId3">
            <a:alphaModFix/>
          </a:blip>
          <a:stretch>
            <a:fillRect/>
          </a:stretch>
        </p:blipFill>
        <p:spPr>
          <a:xfrm>
            <a:off x="6721250" y="2078875"/>
            <a:ext cx="1878599" cy="1878601"/>
          </a:xfrm>
          <a:prstGeom prst="rect">
            <a:avLst/>
          </a:prstGeom>
          <a:noFill/>
          <a:ln>
            <a:noFill/>
          </a:ln>
        </p:spPr>
      </p:pic>
      <p:pic>
        <p:nvPicPr>
          <p:cNvPr id="538" name="Google Shape;538;g7a71133d84_1_20"/>
          <p:cNvPicPr preferRelativeResize="0"/>
          <p:nvPr/>
        </p:nvPicPr>
        <p:blipFill>
          <a:blip r:embed="rId4">
            <a:alphaModFix/>
          </a:blip>
          <a:stretch>
            <a:fillRect/>
          </a:stretch>
        </p:blipFill>
        <p:spPr>
          <a:xfrm>
            <a:off x="5383800" y="843600"/>
            <a:ext cx="2133600" cy="2114550"/>
          </a:xfrm>
          <a:prstGeom prst="rect">
            <a:avLst/>
          </a:prstGeom>
          <a:noFill/>
          <a:ln>
            <a:noFill/>
          </a:ln>
        </p:spPr>
      </p:pic>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Shape 542"/>
        <p:cNvGrpSpPr/>
        <p:nvPr/>
      </p:nvGrpSpPr>
      <p:grpSpPr>
        <a:xfrm>
          <a:off x="0" y="0"/>
          <a:ext cx="0" cy="0"/>
          <a:chOff x="0" y="0"/>
          <a:chExt cx="0" cy="0"/>
        </a:xfrm>
      </p:grpSpPr>
      <p:sp>
        <p:nvSpPr>
          <p:cNvPr id="543" name="Google Shape;543;g7a71133d84_1_27"/>
          <p:cNvSpPr txBox="1">
            <a:spLocks noGrp="1"/>
          </p:cNvSpPr>
          <p:nvPr>
            <p:ph type="title"/>
          </p:nvPr>
        </p:nvSpPr>
        <p:spPr>
          <a:xfrm>
            <a:off x="0" y="518225"/>
            <a:ext cx="9144000" cy="640200"/>
          </a:xfrm>
          <a:prstGeom prst="rect">
            <a:avLst/>
          </a:prstGeom>
        </p:spPr>
        <p:txBody>
          <a:bodyPr spcFirstLastPara="1" wrap="square" lIns="93125" tIns="93125" rIns="93125" bIns="93125" anchor="t" anchorCtr="0">
            <a:noAutofit/>
          </a:bodyPr>
          <a:lstStyle/>
          <a:p>
            <a:pPr marL="0" lvl="0" indent="0" algn="l" rtl="0">
              <a:spcBef>
                <a:spcPts val="0"/>
              </a:spcBef>
              <a:spcAft>
                <a:spcPts val="0"/>
              </a:spcAft>
              <a:buNone/>
            </a:pPr>
            <a:r>
              <a:rPr lang="en-US"/>
              <a:t>Cons</a:t>
            </a:r>
            <a:endParaRPr/>
          </a:p>
        </p:txBody>
      </p:sp>
      <p:sp>
        <p:nvSpPr>
          <p:cNvPr id="544" name="Google Shape;544;g7a71133d84_1_27"/>
          <p:cNvSpPr txBox="1">
            <a:spLocks noGrp="1"/>
          </p:cNvSpPr>
          <p:nvPr>
            <p:ph type="body" idx="1"/>
          </p:nvPr>
        </p:nvSpPr>
        <p:spPr>
          <a:xfrm>
            <a:off x="0" y="1360400"/>
            <a:ext cx="9144000" cy="3783000"/>
          </a:xfrm>
          <a:prstGeom prst="rect">
            <a:avLst/>
          </a:prstGeom>
        </p:spPr>
        <p:txBody>
          <a:bodyPr spcFirstLastPara="1" wrap="square" lIns="93125" tIns="93125" rIns="93125" bIns="93125" anchor="t" anchorCtr="0">
            <a:noAutofit/>
          </a:bodyPr>
          <a:lstStyle/>
          <a:p>
            <a:pPr marL="0" lvl="0" indent="0" algn="l" rtl="0">
              <a:spcBef>
                <a:spcPts val="0"/>
              </a:spcBef>
              <a:spcAft>
                <a:spcPts val="0"/>
              </a:spcAft>
              <a:buNone/>
            </a:pPr>
            <a:r>
              <a:rPr lang="en-US" sz="1800"/>
              <a:t>Acquisition of Baskin Robbins</a:t>
            </a:r>
            <a:endParaRPr sz="1800"/>
          </a:p>
          <a:p>
            <a:pPr marL="457200" lvl="0" indent="-342900" algn="l" rtl="0">
              <a:spcBef>
                <a:spcPts val="1600"/>
              </a:spcBef>
              <a:spcAft>
                <a:spcPts val="0"/>
              </a:spcAft>
              <a:buSzPts val="1800"/>
              <a:buAutoNum type="arabicPeriod"/>
            </a:pPr>
            <a:r>
              <a:rPr lang="en-US" sz="1800">
                <a:highlight>
                  <a:srgbClr val="FFFF00"/>
                </a:highlight>
              </a:rPr>
              <a:t>Overcrowding Starbucks current market</a:t>
            </a:r>
            <a:endParaRPr sz="1800">
              <a:highlight>
                <a:srgbClr val="FFFF00"/>
              </a:highlight>
            </a:endParaRPr>
          </a:p>
          <a:p>
            <a:pPr marL="457200" lvl="0" indent="-342900" algn="l" rtl="0">
              <a:spcBef>
                <a:spcPts val="0"/>
              </a:spcBef>
              <a:spcAft>
                <a:spcPts val="0"/>
              </a:spcAft>
              <a:buSzPts val="1800"/>
              <a:buAutoNum type="arabicPeriod"/>
            </a:pPr>
            <a:r>
              <a:rPr lang="en-US" sz="1800"/>
              <a:t>B&amp;M location would be seasonal</a:t>
            </a:r>
            <a:endParaRPr sz="1800"/>
          </a:p>
          <a:p>
            <a:pPr marL="457200" lvl="0" indent="-342900" algn="l" rtl="0">
              <a:spcBef>
                <a:spcPts val="0"/>
              </a:spcBef>
              <a:spcAft>
                <a:spcPts val="0"/>
              </a:spcAft>
              <a:buSzPts val="1800"/>
              <a:buAutoNum type="arabicPeriod"/>
            </a:pPr>
            <a:r>
              <a:rPr lang="en-US" sz="1800"/>
              <a:t>Incorporating new equipment </a:t>
            </a:r>
            <a:endParaRPr sz="1800"/>
          </a:p>
          <a:p>
            <a:pPr marL="457200" lvl="0" indent="-342900" algn="l" rtl="0">
              <a:spcBef>
                <a:spcPts val="0"/>
              </a:spcBef>
              <a:spcAft>
                <a:spcPts val="0"/>
              </a:spcAft>
              <a:buSzPts val="1800"/>
              <a:buAutoNum type="arabicPeriod"/>
            </a:pPr>
            <a:r>
              <a:rPr lang="en-US" sz="1800"/>
              <a:t>Developing and training staff on new equipment</a:t>
            </a:r>
            <a:endParaRPr sz="1800"/>
          </a:p>
          <a:p>
            <a:pPr marL="457200" lvl="0" indent="-342900" algn="l" rtl="0">
              <a:spcBef>
                <a:spcPts val="0"/>
              </a:spcBef>
              <a:spcAft>
                <a:spcPts val="0"/>
              </a:spcAft>
              <a:buSzPts val="1800"/>
              <a:buAutoNum type="arabicPeriod"/>
            </a:pPr>
            <a:r>
              <a:rPr lang="en-US" sz="1800"/>
              <a:t>Risk losing customer loyalty </a:t>
            </a:r>
            <a:endParaRPr sz="1800"/>
          </a:p>
          <a:p>
            <a:pPr marL="457200" lvl="0" indent="-342900" algn="l" rtl="0">
              <a:spcBef>
                <a:spcPts val="0"/>
              </a:spcBef>
              <a:spcAft>
                <a:spcPts val="0"/>
              </a:spcAft>
              <a:buSzPts val="1800"/>
              <a:buAutoNum type="arabicPeriod"/>
            </a:pPr>
            <a:r>
              <a:rPr lang="en-US" sz="1800"/>
              <a:t>Entering as a new competitor in an unfamiliar market</a:t>
            </a:r>
            <a:endParaRPr sz="1800"/>
          </a:p>
          <a:p>
            <a:pPr marL="457200" lvl="0" indent="-342900" algn="l" rtl="0">
              <a:spcBef>
                <a:spcPts val="0"/>
              </a:spcBef>
              <a:spcAft>
                <a:spcPts val="0"/>
              </a:spcAft>
              <a:buSzPts val="1800"/>
              <a:buAutoNum type="arabicPeriod"/>
            </a:pPr>
            <a:r>
              <a:rPr lang="en-US" sz="1800"/>
              <a:t>Eliminating the unhealthy snacks myth </a:t>
            </a:r>
            <a:endParaRPr sz="1800"/>
          </a:p>
        </p:txBody>
      </p:sp>
      <p:pic>
        <p:nvPicPr>
          <p:cNvPr id="545" name="Google Shape;545;g7a71133d84_1_27"/>
          <p:cNvPicPr preferRelativeResize="0"/>
          <p:nvPr/>
        </p:nvPicPr>
        <p:blipFill>
          <a:blip r:embed="rId3">
            <a:alphaModFix/>
          </a:blip>
          <a:stretch>
            <a:fillRect/>
          </a:stretch>
        </p:blipFill>
        <p:spPr>
          <a:xfrm>
            <a:off x="6721250" y="1998050"/>
            <a:ext cx="1878599" cy="1878601"/>
          </a:xfrm>
          <a:prstGeom prst="rect">
            <a:avLst/>
          </a:prstGeom>
          <a:noFill/>
          <a:ln>
            <a:noFill/>
          </a:ln>
        </p:spPr>
      </p:pic>
      <p:pic>
        <p:nvPicPr>
          <p:cNvPr id="546" name="Google Shape;546;g7a71133d84_1_27"/>
          <p:cNvPicPr preferRelativeResize="0"/>
          <p:nvPr/>
        </p:nvPicPr>
        <p:blipFill>
          <a:blip r:embed="rId4">
            <a:alphaModFix/>
          </a:blip>
          <a:stretch>
            <a:fillRect/>
          </a:stretch>
        </p:blipFill>
        <p:spPr>
          <a:xfrm>
            <a:off x="5539325" y="623350"/>
            <a:ext cx="2133600" cy="2114550"/>
          </a:xfrm>
          <a:prstGeom prst="rect">
            <a:avLst/>
          </a:prstGeom>
          <a:noFill/>
          <a:ln>
            <a:noFill/>
          </a:ln>
        </p:spPr>
      </p:pic>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Shape 550"/>
        <p:cNvGrpSpPr/>
        <p:nvPr/>
      </p:nvGrpSpPr>
      <p:grpSpPr>
        <a:xfrm>
          <a:off x="0" y="0"/>
          <a:ext cx="0" cy="0"/>
          <a:chOff x="0" y="0"/>
          <a:chExt cx="0" cy="0"/>
        </a:xfrm>
      </p:grpSpPr>
      <p:sp>
        <p:nvSpPr>
          <p:cNvPr id="551" name="Google Shape;551;g7a71133d84_1_34"/>
          <p:cNvSpPr txBox="1">
            <a:spLocks noGrp="1"/>
          </p:cNvSpPr>
          <p:nvPr>
            <p:ph type="title"/>
          </p:nvPr>
        </p:nvSpPr>
        <p:spPr>
          <a:xfrm>
            <a:off x="0" y="518225"/>
            <a:ext cx="9144000" cy="675000"/>
          </a:xfrm>
          <a:prstGeom prst="rect">
            <a:avLst/>
          </a:prstGeom>
        </p:spPr>
        <p:txBody>
          <a:bodyPr spcFirstLastPara="1" wrap="square" lIns="93125" tIns="93125" rIns="93125" bIns="93125" anchor="t" anchorCtr="0">
            <a:noAutofit/>
          </a:bodyPr>
          <a:lstStyle/>
          <a:p>
            <a:pPr marL="0" lvl="0" indent="0" algn="l" rtl="0">
              <a:spcBef>
                <a:spcPts val="0"/>
              </a:spcBef>
              <a:spcAft>
                <a:spcPts val="0"/>
              </a:spcAft>
              <a:buNone/>
            </a:pPr>
            <a:r>
              <a:rPr lang="en-US"/>
              <a:t>Pros</a:t>
            </a:r>
            <a:endParaRPr/>
          </a:p>
          <a:p>
            <a:pPr marL="0" lvl="0" indent="0" algn="l" rtl="0">
              <a:spcBef>
                <a:spcPts val="0"/>
              </a:spcBef>
              <a:spcAft>
                <a:spcPts val="0"/>
              </a:spcAft>
              <a:buNone/>
            </a:pPr>
            <a:endParaRPr/>
          </a:p>
        </p:txBody>
      </p:sp>
      <p:sp>
        <p:nvSpPr>
          <p:cNvPr id="552" name="Google Shape;552;g7a71133d84_1_34"/>
          <p:cNvSpPr txBox="1">
            <a:spLocks noGrp="1"/>
          </p:cNvSpPr>
          <p:nvPr>
            <p:ph type="body" idx="1"/>
          </p:nvPr>
        </p:nvSpPr>
        <p:spPr>
          <a:xfrm>
            <a:off x="0" y="1308600"/>
            <a:ext cx="9144000" cy="3834900"/>
          </a:xfrm>
          <a:prstGeom prst="rect">
            <a:avLst/>
          </a:prstGeom>
        </p:spPr>
        <p:txBody>
          <a:bodyPr spcFirstLastPara="1" wrap="square" lIns="93125" tIns="93125" rIns="93125" bIns="93125" anchor="t" anchorCtr="0">
            <a:noAutofit/>
          </a:bodyPr>
          <a:lstStyle/>
          <a:p>
            <a:pPr marL="0" lvl="0" indent="0" algn="l" rtl="0">
              <a:spcBef>
                <a:spcPts val="0"/>
              </a:spcBef>
              <a:spcAft>
                <a:spcPts val="0"/>
              </a:spcAft>
              <a:buNone/>
            </a:pPr>
            <a:r>
              <a:rPr lang="en-US" sz="1800" b="1"/>
              <a:t>Merge with Lavazza Coffee</a:t>
            </a:r>
            <a:endParaRPr sz="1800" b="1"/>
          </a:p>
          <a:p>
            <a:pPr marL="457200" lvl="0" indent="-342900" algn="l" rtl="0">
              <a:spcBef>
                <a:spcPts val="1600"/>
              </a:spcBef>
              <a:spcAft>
                <a:spcPts val="0"/>
              </a:spcAft>
              <a:buSzPts val="1800"/>
              <a:buAutoNum type="arabicPeriod"/>
            </a:pPr>
            <a:r>
              <a:rPr lang="en-US" sz="1800"/>
              <a:t>Well established reputation within our target market</a:t>
            </a:r>
            <a:endParaRPr sz="1800"/>
          </a:p>
          <a:p>
            <a:pPr marL="457200" lvl="0" indent="-342900" algn="l" rtl="0">
              <a:spcBef>
                <a:spcPts val="0"/>
              </a:spcBef>
              <a:spcAft>
                <a:spcPts val="0"/>
              </a:spcAft>
              <a:buSzPts val="1800"/>
              <a:buAutoNum type="arabicPeriod"/>
            </a:pPr>
            <a:r>
              <a:rPr lang="en-US" sz="1800">
                <a:highlight>
                  <a:srgbClr val="FFFF00"/>
                </a:highlight>
              </a:rPr>
              <a:t>Increase opportunities in CAP and EMEA</a:t>
            </a:r>
            <a:endParaRPr sz="1800">
              <a:highlight>
                <a:srgbClr val="FFFF00"/>
              </a:highlight>
            </a:endParaRPr>
          </a:p>
          <a:p>
            <a:pPr marL="457200" lvl="0" indent="-342900" algn="l" rtl="0">
              <a:spcBef>
                <a:spcPts val="0"/>
              </a:spcBef>
              <a:spcAft>
                <a:spcPts val="0"/>
              </a:spcAft>
              <a:buSzPts val="1800"/>
              <a:buAutoNum type="arabicPeriod"/>
            </a:pPr>
            <a:r>
              <a:rPr lang="en-US" sz="1800"/>
              <a:t>Experience an increase of market potential by 10 fold</a:t>
            </a:r>
            <a:endParaRPr sz="1800"/>
          </a:p>
          <a:p>
            <a:pPr marL="457200" lvl="0" indent="-342900" algn="l" rtl="0">
              <a:spcBef>
                <a:spcPts val="0"/>
              </a:spcBef>
              <a:spcAft>
                <a:spcPts val="0"/>
              </a:spcAft>
              <a:buSzPts val="1800"/>
              <a:buAutoNum type="arabicPeriod"/>
            </a:pPr>
            <a:r>
              <a:rPr lang="en-US" sz="1800"/>
              <a:t>Focus on natural ingredients/ Health focused alternatives</a:t>
            </a:r>
            <a:endParaRPr/>
          </a:p>
        </p:txBody>
      </p:sp>
      <p:pic>
        <p:nvPicPr>
          <p:cNvPr id="553" name="Google Shape;553;g7a71133d84_1_34"/>
          <p:cNvPicPr preferRelativeResize="0"/>
          <p:nvPr/>
        </p:nvPicPr>
        <p:blipFill>
          <a:blip r:embed="rId3">
            <a:alphaModFix/>
          </a:blip>
          <a:stretch>
            <a:fillRect/>
          </a:stretch>
        </p:blipFill>
        <p:spPr>
          <a:xfrm>
            <a:off x="0" y="3201100"/>
            <a:ext cx="1979250" cy="1942400"/>
          </a:xfrm>
          <a:prstGeom prst="rect">
            <a:avLst/>
          </a:prstGeom>
          <a:noFill/>
          <a:ln>
            <a:noFill/>
          </a:ln>
        </p:spPr>
      </p:pic>
      <p:pic>
        <p:nvPicPr>
          <p:cNvPr id="554" name="Google Shape;554;g7a71133d84_1_34"/>
          <p:cNvPicPr preferRelativeResize="0"/>
          <p:nvPr/>
        </p:nvPicPr>
        <p:blipFill>
          <a:blip r:embed="rId4">
            <a:alphaModFix/>
          </a:blip>
          <a:stretch>
            <a:fillRect/>
          </a:stretch>
        </p:blipFill>
        <p:spPr>
          <a:xfrm>
            <a:off x="1979250" y="3201100"/>
            <a:ext cx="3333750" cy="1942400"/>
          </a:xfrm>
          <a:prstGeom prst="rect">
            <a:avLst/>
          </a:prstGeom>
          <a:noFill/>
          <a:ln>
            <a:noFill/>
          </a:ln>
        </p:spPr>
      </p:pic>
      <p:pic>
        <p:nvPicPr>
          <p:cNvPr id="555" name="Google Shape;555;g7a71133d84_1_34"/>
          <p:cNvPicPr preferRelativeResize="0"/>
          <p:nvPr/>
        </p:nvPicPr>
        <p:blipFill>
          <a:blip r:embed="rId5">
            <a:alphaModFix/>
          </a:blip>
          <a:stretch>
            <a:fillRect/>
          </a:stretch>
        </p:blipFill>
        <p:spPr>
          <a:xfrm>
            <a:off x="5313000" y="3201100"/>
            <a:ext cx="3830999" cy="1942402"/>
          </a:xfrm>
          <a:prstGeom prst="rect">
            <a:avLst/>
          </a:prstGeom>
          <a:noFill/>
          <a:ln>
            <a:noFill/>
          </a:ln>
        </p:spPr>
      </p:pic>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Shape 559"/>
        <p:cNvGrpSpPr/>
        <p:nvPr/>
      </p:nvGrpSpPr>
      <p:grpSpPr>
        <a:xfrm>
          <a:off x="0" y="0"/>
          <a:ext cx="0" cy="0"/>
          <a:chOff x="0" y="0"/>
          <a:chExt cx="0" cy="0"/>
        </a:xfrm>
      </p:grpSpPr>
      <p:sp>
        <p:nvSpPr>
          <p:cNvPr id="560" name="Google Shape;560;g7a71133d84_1_39"/>
          <p:cNvSpPr txBox="1">
            <a:spLocks noGrp="1"/>
          </p:cNvSpPr>
          <p:nvPr>
            <p:ph type="title"/>
          </p:nvPr>
        </p:nvSpPr>
        <p:spPr>
          <a:xfrm>
            <a:off x="0" y="505275"/>
            <a:ext cx="9144000" cy="700800"/>
          </a:xfrm>
          <a:prstGeom prst="rect">
            <a:avLst/>
          </a:prstGeom>
        </p:spPr>
        <p:txBody>
          <a:bodyPr spcFirstLastPara="1" wrap="square" lIns="93125" tIns="93125" rIns="93125" bIns="93125" anchor="t" anchorCtr="0">
            <a:noAutofit/>
          </a:bodyPr>
          <a:lstStyle/>
          <a:p>
            <a:pPr marL="0" lvl="0" indent="0" algn="l" rtl="0">
              <a:spcBef>
                <a:spcPts val="0"/>
              </a:spcBef>
              <a:spcAft>
                <a:spcPts val="0"/>
              </a:spcAft>
              <a:buNone/>
            </a:pPr>
            <a:r>
              <a:rPr lang="en-US"/>
              <a:t>Cons</a:t>
            </a:r>
            <a:endParaRPr/>
          </a:p>
        </p:txBody>
      </p:sp>
      <p:sp>
        <p:nvSpPr>
          <p:cNvPr id="561" name="Google Shape;561;g7a71133d84_1_39"/>
          <p:cNvSpPr txBox="1">
            <a:spLocks noGrp="1"/>
          </p:cNvSpPr>
          <p:nvPr>
            <p:ph type="body" idx="1"/>
          </p:nvPr>
        </p:nvSpPr>
        <p:spPr>
          <a:xfrm>
            <a:off x="0" y="1308550"/>
            <a:ext cx="9144000" cy="3834900"/>
          </a:xfrm>
          <a:prstGeom prst="rect">
            <a:avLst/>
          </a:prstGeom>
        </p:spPr>
        <p:txBody>
          <a:bodyPr spcFirstLastPara="1" wrap="square" lIns="93125" tIns="93125" rIns="93125" bIns="93125" anchor="t" anchorCtr="0">
            <a:noAutofit/>
          </a:bodyPr>
          <a:lstStyle/>
          <a:p>
            <a:pPr marL="0" lvl="0" indent="0" algn="l" rtl="0">
              <a:spcBef>
                <a:spcPts val="0"/>
              </a:spcBef>
              <a:spcAft>
                <a:spcPts val="0"/>
              </a:spcAft>
              <a:buNone/>
            </a:pPr>
            <a:r>
              <a:rPr lang="en-US" sz="1800" b="1"/>
              <a:t>Merge with Lavazza Coffee</a:t>
            </a:r>
            <a:endParaRPr sz="1800" b="1"/>
          </a:p>
          <a:p>
            <a:pPr marL="457200" lvl="0" indent="-342900" algn="l" rtl="0">
              <a:spcBef>
                <a:spcPts val="1600"/>
              </a:spcBef>
              <a:spcAft>
                <a:spcPts val="0"/>
              </a:spcAft>
              <a:buSzPts val="1800"/>
              <a:buAutoNum type="arabicPeriod"/>
            </a:pPr>
            <a:r>
              <a:rPr lang="en-US" sz="1800"/>
              <a:t>Accommodating a wide range of diverse cultures; executing necessary adjustments</a:t>
            </a:r>
            <a:endParaRPr sz="1800"/>
          </a:p>
          <a:p>
            <a:pPr marL="457200" lvl="0" indent="-342900" algn="l" rtl="0">
              <a:spcBef>
                <a:spcPts val="0"/>
              </a:spcBef>
              <a:spcAft>
                <a:spcPts val="0"/>
              </a:spcAft>
              <a:buSzPts val="1800"/>
              <a:buAutoNum type="arabicPeriod"/>
            </a:pPr>
            <a:r>
              <a:rPr lang="en-US" sz="1800"/>
              <a:t> Overcoming language barriers within the organization</a:t>
            </a:r>
            <a:endParaRPr sz="1800"/>
          </a:p>
          <a:p>
            <a:pPr marL="457200" lvl="0" indent="-342900" algn="l" rtl="0">
              <a:spcBef>
                <a:spcPts val="0"/>
              </a:spcBef>
              <a:spcAft>
                <a:spcPts val="0"/>
              </a:spcAft>
              <a:buSzPts val="1800"/>
              <a:buAutoNum type="arabicPeriod"/>
            </a:pPr>
            <a:r>
              <a:rPr lang="en-US" sz="1800">
                <a:highlight>
                  <a:srgbClr val="FFFF00"/>
                </a:highlight>
              </a:rPr>
              <a:t>Building effective relationship with global business partners and government</a:t>
            </a:r>
            <a:endParaRPr sz="1800">
              <a:highlight>
                <a:srgbClr val="FFFF00"/>
              </a:highlight>
            </a:endParaRPr>
          </a:p>
          <a:p>
            <a:pPr marL="457200" lvl="0" indent="-342900" algn="l" rtl="0">
              <a:spcBef>
                <a:spcPts val="0"/>
              </a:spcBef>
              <a:spcAft>
                <a:spcPts val="0"/>
              </a:spcAft>
              <a:buSzPts val="1800"/>
              <a:buAutoNum type="arabicPeriod"/>
            </a:pPr>
            <a:r>
              <a:rPr lang="en-US" sz="1800"/>
              <a:t> Managing a large  area of operation; ensuring everyone in maximizing time and resources</a:t>
            </a:r>
            <a:endParaRPr sz="1800"/>
          </a:p>
          <a:p>
            <a:pPr marL="457200" lvl="0" indent="-342900" algn="l" rtl="0">
              <a:spcBef>
                <a:spcPts val="0"/>
              </a:spcBef>
              <a:spcAft>
                <a:spcPts val="0"/>
              </a:spcAft>
              <a:buSzPts val="1800"/>
              <a:buAutoNum type="arabicPeriod"/>
            </a:pPr>
            <a:r>
              <a:rPr lang="en-US" sz="1800"/>
              <a:t>Meeting all required government laws, tax rules, regulation, policies and procedures</a:t>
            </a:r>
            <a:endParaRPr sz="1800"/>
          </a:p>
          <a:p>
            <a:pPr marL="457200" lvl="0" indent="-342900" algn="l" rtl="0">
              <a:spcBef>
                <a:spcPts val="0"/>
              </a:spcBef>
              <a:spcAft>
                <a:spcPts val="0"/>
              </a:spcAft>
              <a:buSzPts val="1800"/>
              <a:buAutoNum type="arabicPeriod"/>
            </a:pPr>
            <a:r>
              <a:rPr lang="en-US" sz="1800"/>
              <a:t>Increased cost for all fines, damages, liabilities, and  regulatory compliance</a:t>
            </a:r>
            <a:endParaRPr sz="1800"/>
          </a:p>
          <a:p>
            <a:pPr marL="457200" lvl="0" indent="-342900" algn="l" rtl="0">
              <a:spcBef>
                <a:spcPts val="0"/>
              </a:spcBef>
              <a:spcAft>
                <a:spcPts val="0"/>
              </a:spcAft>
              <a:buSzPts val="1800"/>
              <a:buAutoNum type="arabicPeriod"/>
            </a:pPr>
            <a:r>
              <a:rPr lang="en-US" sz="1800"/>
              <a:t>Discriminatory bias against an American brand for political objections</a:t>
            </a:r>
            <a:endParaRPr sz="1800"/>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Shape 565"/>
        <p:cNvGrpSpPr/>
        <p:nvPr/>
      </p:nvGrpSpPr>
      <p:grpSpPr>
        <a:xfrm>
          <a:off x="0" y="0"/>
          <a:ext cx="0" cy="0"/>
          <a:chOff x="0" y="0"/>
          <a:chExt cx="0" cy="0"/>
        </a:xfrm>
      </p:grpSpPr>
      <p:sp>
        <p:nvSpPr>
          <p:cNvPr id="566" name="Google Shape;566;g75bd9a8557_0_5"/>
          <p:cNvSpPr txBox="1">
            <a:spLocks noGrp="1"/>
          </p:cNvSpPr>
          <p:nvPr>
            <p:ph type="title"/>
          </p:nvPr>
        </p:nvSpPr>
        <p:spPr>
          <a:xfrm>
            <a:off x="0" y="0"/>
            <a:ext cx="9144000" cy="623100"/>
          </a:xfrm>
          <a:prstGeom prst="rect">
            <a:avLst/>
          </a:prstGeom>
        </p:spPr>
        <p:txBody>
          <a:bodyPr spcFirstLastPara="1" wrap="square" lIns="93125" tIns="93125" rIns="93125" bIns="93125" anchor="t" anchorCtr="0">
            <a:noAutofit/>
          </a:bodyPr>
          <a:lstStyle/>
          <a:p>
            <a:pPr marL="0" lvl="0" indent="0" algn="ctr" rtl="0">
              <a:spcBef>
                <a:spcPts val="0"/>
              </a:spcBef>
              <a:spcAft>
                <a:spcPts val="0"/>
              </a:spcAft>
              <a:buNone/>
            </a:pPr>
            <a:r>
              <a:rPr lang="en-US" sz="2400">
                <a:solidFill>
                  <a:schemeClr val="accent1"/>
                </a:solidFill>
                <a:latin typeface="Palatino"/>
                <a:ea typeface="Palatino"/>
                <a:cs typeface="Palatino"/>
                <a:sym typeface="Palatino"/>
              </a:rPr>
              <a:t>Financial Fit Best Choice</a:t>
            </a:r>
            <a:endParaRPr sz="2400">
              <a:latin typeface="Palatino"/>
              <a:ea typeface="Palatino"/>
              <a:cs typeface="Palatino"/>
              <a:sym typeface="Palatino"/>
            </a:endParaRPr>
          </a:p>
        </p:txBody>
      </p:sp>
      <p:sp>
        <p:nvSpPr>
          <p:cNvPr id="567" name="Google Shape;567;g75bd9a8557_0_5"/>
          <p:cNvSpPr txBox="1">
            <a:spLocks noGrp="1"/>
          </p:cNvSpPr>
          <p:nvPr>
            <p:ph type="body" idx="1"/>
          </p:nvPr>
        </p:nvSpPr>
        <p:spPr>
          <a:xfrm>
            <a:off x="829750" y="1193475"/>
            <a:ext cx="7320600" cy="1730400"/>
          </a:xfrm>
          <a:prstGeom prst="rect">
            <a:avLst/>
          </a:prstGeom>
          <a:ln w="9525" cap="flat" cmpd="sng">
            <a:solidFill>
              <a:srgbClr val="000000"/>
            </a:solidFill>
            <a:prstDash val="solid"/>
            <a:round/>
            <a:headEnd type="none" w="sm" len="sm"/>
            <a:tailEnd type="none" w="sm" len="sm"/>
          </a:ln>
        </p:spPr>
        <p:txBody>
          <a:bodyPr spcFirstLastPara="1" wrap="square" lIns="93125" tIns="93125" rIns="93125" bIns="93125" anchor="t" anchorCtr="0">
            <a:noAutofit/>
          </a:bodyPr>
          <a:lstStyle/>
          <a:p>
            <a:pPr marL="0" lvl="0" indent="0" algn="l" rtl="0">
              <a:spcBef>
                <a:spcPts val="0"/>
              </a:spcBef>
              <a:spcAft>
                <a:spcPts val="0"/>
              </a:spcAft>
              <a:buNone/>
            </a:pPr>
            <a:r>
              <a:rPr lang="en-US"/>
              <a:t>	                              </a:t>
            </a:r>
            <a:r>
              <a:rPr lang="en-US" b="1" u="sng"/>
              <a:t>NPV</a:t>
            </a:r>
            <a:r>
              <a:rPr lang="en-US" b="1"/>
              <a:t>	  </a:t>
            </a:r>
            <a:r>
              <a:rPr lang="en-US" b="1" u="sng"/>
              <a:t> IRR</a:t>
            </a:r>
            <a:r>
              <a:rPr lang="en-US" b="1"/>
              <a:t>	        </a:t>
            </a:r>
            <a:r>
              <a:rPr lang="en-US" b="1" u="sng"/>
              <a:t>  PI</a:t>
            </a:r>
            <a:r>
              <a:rPr lang="en-US" b="1"/>
              <a:t>          </a:t>
            </a:r>
            <a:r>
              <a:rPr lang="en-US" b="1" u="sng"/>
              <a:t>PP</a:t>
            </a:r>
            <a:r>
              <a:rPr lang="en-US" b="1"/>
              <a:t>	       </a:t>
            </a:r>
            <a:r>
              <a:rPr lang="en-US" b="1" u="sng"/>
              <a:t>Prob.</a:t>
            </a:r>
            <a:r>
              <a:rPr lang="en-US" b="1"/>
              <a:t>	       </a:t>
            </a:r>
            <a:r>
              <a:rPr lang="en-US" b="1" u="sng"/>
              <a:t>Prob*NPV</a:t>
            </a:r>
            <a:r>
              <a:rPr lang="en-US" b="1"/>
              <a:t>	 </a:t>
            </a:r>
            <a:r>
              <a:rPr lang="en-US" b="1" u="sng"/>
              <a:t> Choice</a:t>
            </a:r>
            <a:endParaRPr b="1" u="sng"/>
          </a:p>
          <a:p>
            <a:pPr marL="0" lvl="0" indent="0" algn="l" rtl="0">
              <a:spcBef>
                <a:spcPts val="1600"/>
              </a:spcBef>
              <a:spcAft>
                <a:spcPts val="0"/>
              </a:spcAft>
              <a:buNone/>
            </a:pPr>
            <a:r>
              <a:rPr lang="en-US"/>
              <a:t>New Product	   $59M	26%	           1	3	         65%	          38.8M	                     2</a:t>
            </a:r>
            <a:endParaRPr/>
          </a:p>
          <a:p>
            <a:pPr marL="0" lvl="0" indent="0" algn="l" rtl="0">
              <a:spcBef>
                <a:spcPts val="1600"/>
              </a:spcBef>
              <a:spcAft>
                <a:spcPts val="0"/>
              </a:spcAft>
              <a:buNone/>
            </a:pPr>
            <a:r>
              <a:rPr lang="en-US"/>
              <a:t>Acquisition                 $-133M	-6%	           1	7	         75%	       - 80M	                    3</a:t>
            </a:r>
            <a:endParaRPr/>
          </a:p>
          <a:p>
            <a:pPr marL="0" lvl="0" indent="0" algn="l" rtl="0">
              <a:spcBef>
                <a:spcPts val="1600"/>
              </a:spcBef>
              <a:spcAft>
                <a:spcPts val="0"/>
              </a:spcAft>
              <a:buNone/>
            </a:pPr>
            <a:r>
              <a:rPr lang="en-US">
                <a:highlight>
                  <a:srgbClr val="FFFF00"/>
                </a:highlight>
              </a:rPr>
              <a:t>Merger	                $3.24 B	14%              1           3.4	         88%	        285.2 M	       1</a:t>
            </a:r>
            <a:endParaRPr>
              <a:highlight>
                <a:srgbClr val="FFFF00"/>
              </a:highlight>
            </a:endParaRPr>
          </a:p>
          <a:p>
            <a:pPr marL="0" lvl="0" indent="0" algn="l" rtl="0">
              <a:spcBef>
                <a:spcPts val="1600"/>
              </a:spcBef>
              <a:spcAft>
                <a:spcPts val="1600"/>
              </a:spcAft>
              <a:buNone/>
            </a:pPr>
            <a:endParaRPr/>
          </a:p>
        </p:txBody>
      </p:sp>
      <p:pic>
        <p:nvPicPr>
          <p:cNvPr id="568" name="Google Shape;568;g75bd9a8557_0_5"/>
          <p:cNvPicPr preferRelativeResize="0"/>
          <p:nvPr/>
        </p:nvPicPr>
        <p:blipFill>
          <a:blip r:embed="rId3">
            <a:alphaModFix/>
          </a:blip>
          <a:stretch>
            <a:fillRect/>
          </a:stretch>
        </p:blipFill>
        <p:spPr>
          <a:xfrm flipH="1">
            <a:off x="5320604" y="3254000"/>
            <a:ext cx="1551825" cy="1551825"/>
          </a:xfrm>
          <a:prstGeom prst="rect">
            <a:avLst/>
          </a:prstGeom>
          <a:noFill/>
          <a:ln>
            <a:noFill/>
          </a:ln>
        </p:spPr>
      </p:pic>
      <p:pic>
        <p:nvPicPr>
          <p:cNvPr id="569" name="Google Shape;569;g75bd9a8557_0_5"/>
          <p:cNvPicPr preferRelativeResize="0"/>
          <p:nvPr/>
        </p:nvPicPr>
        <p:blipFill>
          <a:blip r:embed="rId4">
            <a:alphaModFix/>
          </a:blip>
          <a:stretch>
            <a:fillRect/>
          </a:stretch>
        </p:blipFill>
        <p:spPr>
          <a:xfrm>
            <a:off x="2252725" y="3117700"/>
            <a:ext cx="2942200" cy="1884725"/>
          </a:xfrm>
          <a:prstGeom prst="rect">
            <a:avLst/>
          </a:prstGeom>
          <a:noFill/>
          <a:ln>
            <a:noFill/>
          </a:ln>
        </p:spPr>
      </p:pic>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Shape 573"/>
        <p:cNvGrpSpPr/>
        <p:nvPr/>
      </p:nvGrpSpPr>
      <p:grpSpPr>
        <a:xfrm>
          <a:off x="0" y="0"/>
          <a:ext cx="0" cy="0"/>
          <a:chOff x="0" y="0"/>
          <a:chExt cx="0" cy="0"/>
        </a:xfrm>
      </p:grpSpPr>
      <p:sp>
        <p:nvSpPr>
          <p:cNvPr id="574" name="Google Shape;574;g7a71133d84_1_59"/>
          <p:cNvSpPr txBox="1">
            <a:spLocks noGrp="1"/>
          </p:cNvSpPr>
          <p:nvPr>
            <p:ph type="title"/>
          </p:nvPr>
        </p:nvSpPr>
        <p:spPr>
          <a:xfrm>
            <a:off x="0" y="0"/>
            <a:ext cx="9144000" cy="558300"/>
          </a:xfrm>
          <a:prstGeom prst="rect">
            <a:avLst/>
          </a:prstGeom>
        </p:spPr>
        <p:txBody>
          <a:bodyPr spcFirstLastPara="1" wrap="square" lIns="93125" tIns="93125" rIns="93125" bIns="93125" anchor="t" anchorCtr="0">
            <a:noAutofit/>
          </a:bodyPr>
          <a:lstStyle/>
          <a:p>
            <a:pPr marL="0" lvl="0" indent="0" algn="ctr" rtl="0">
              <a:spcBef>
                <a:spcPts val="0"/>
              </a:spcBef>
              <a:spcAft>
                <a:spcPts val="0"/>
              </a:spcAft>
              <a:buNone/>
            </a:pPr>
            <a:r>
              <a:rPr lang="en-US" sz="2400">
                <a:latin typeface="Palatino"/>
                <a:ea typeface="Palatino"/>
                <a:cs typeface="Palatino"/>
                <a:sym typeface="Palatino"/>
              </a:rPr>
              <a:t>Five Year Annual Financial Objective</a:t>
            </a:r>
            <a:endParaRPr sz="2400">
              <a:latin typeface="Palatino"/>
              <a:ea typeface="Palatino"/>
              <a:cs typeface="Palatino"/>
              <a:sym typeface="Palatino"/>
            </a:endParaRPr>
          </a:p>
        </p:txBody>
      </p:sp>
      <p:sp>
        <p:nvSpPr>
          <p:cNvPr id="575" name="Google Shape;575;g7a71133d84_1_59"/>
          <p:cNvSpPr txBox="1">
            <a:spLocks noGrp="1"/>
          </p:cNvSpPr>
          <p:nvPr>
            <p:ph type="body" idx="1"/>
          </p:nvPr>
        </p:nvSpPr>
        <p:spPr>
          <a:xfrm>
            <a:off x="729450" y="2078875"/>
            <a:ext cx="7688700" cy="2948100"/>
          </a:xfrm>
          <a:prstGeom prst="rect">
            <a:avLst/>
          </a:prstGeom>
        </p:spPr>
        <p:txBody>
          <a:bodyPr spcFirstLastPara="1" wrap="square" lIns="93125" tIns="93125" rIns="93125" bIns="93125" anchor="t" anchorCtr="0">
            <a:noAutofit/>
          </a:bodyPr>
          <a:lstStyle/>
          <a:p>
            <a:pPr marL="0" lvl="0" indent="0" algn="l" rtl="0">
              <a:spcBef>
                <a:spcPts val="0"/>
              </a:spcBef>
              <a:spcAft>
                <a:spcPts val="0"/>
              </a:spcAft>
              <a:buNone/>
            </a:pPr>
            <a:endParaRPr/>
          </a:p>
          <a:p>
            <a:pPr marL="0" lvl="0" indent="0" algn="l" rtl="0">
              <a:spcBef>
                <a:spcPts val="1600"/>
              </a:spcBef>
              <a:spcAft>
                <a:spcPts val="1600"/>
              </a:spcAft>
              <a:buNone/>
            </a:pPr>
            <a:endParaRPr/>
          </a:p>
        </p:txBody>
      </p:sp>
      <p:graphicFrame>
        <p:nvGraphicFramePr>
          <p:cNvPr id="576" name="Google Shape;576;g7a71133d84_1_59"/>
          <p:cNvGraphicFramePr/>
          <p:nvPr/>
        </p:nvGraphicFramePr>
        <p:xfrm>
          <a:off x="78025" y="558300"/>
          <a:ext cx="3000000" cy="3000000"/>
        </p:xfrm>
        <a:graphic>
          <a:graphicData uri="http://schemas.openxmlformats.org/drawingml/2006/table">
            <a:tbl>
              <a:tblPr>
                <a:noFill/>
                <a:tableStyleId>{217E68F8-457D-4DA2-A1A4-632FD87B6D1E}</a:tableStyleId>
              </a:tblPr>
              <a:tblGrid>
                <a:gridCol w="1450250">
                  <a:extLst>
                    <a:ext uri="{9D8B030D-6E8A-4147-A177-3AD203B41FA5}">
                      <a16:colId xmlns:a16="http://schemas.microsoft.com/office/drawing/2014/main" val="20000"/>
                    </a:ext>
                  </a:extLst>
                </a:gridCol>
                <a:gridCol w="1885325">
                  <a:extLst>
                    <a:ext uri="{9D8B030D-6E8A-4147-A177-3AD203B41FA5}">
                      <a16:colId xmlns:a16="http://schemas.microsoft.com/office/drawing/2014/main" val="20001"/>
                    </a:ext>
                  </a:extLst>
                </a:gridCol>
                <a:gridCol w="1885325">
                  <a:extLst>
                    <a:ext uri="{9D8B030D-6E8A-4147-A177-3AD203B41FA5}">
                      <a16:colId xmlns:a16="http://schemas.microsoft.com/office/drawing/2014/main" val="20002"/>
                    </a:ext>
                  </a:extLst>
                </a:gridCol>
                <a:gridCol w="1885325">
                  <a:extLst>
                    <a:ext uri="{9D8B030D-6E8A-4147-A177-3AD203B41FA5}">
                      <a16:colId xmlns:a16="http://schemas.microsoft.com/office/drawing/2014/main" val="20003"/>
                    </a:ext>
                  </a:extLst>
                </a:gridCol>
                <a:gridCol w="1885325">
                  <a:extLst>
                    <a:ext uri="{9D8B030D-6E8A-4147-A177-3AD203B41FA5}">
                      <a16:colId xmlns:a16="http://schemas.microsoft.com/office/drawing/2014/main" val="20004"/>
                    </a:ext>
                  </a:extLst>
                </a:gridCol>
              </a:tblGrid>
              <a:tr h="954200">
                <a:tc>
                  <a:txBody>
                    <a:bodyPr/>
                    <a:lstStyle/>
                    <a:p>
                      <a:pPr marL="0" lvl="0" indent="0" algn="l" rtl="0">
                        <a:lnSpc>
                          <a:spcPct val="75000"/>
                        </a:lnSpc>
                        <a:spcBef>
                          <a:spcPts val="0"/>
                        </a:spcBef>
                        <a:spcAft>
                          <a:spcPts val="0"/>
                        </a:spcAft>
                        <a:buNone/>
                      </a:pPr>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a:latin typeface="Palatino"/>
                          <a:ea typeface="Palatino"/>
                          <a:cs typeface="Palatino"/>
                          <a:sym typeface="Palatino"/>
                        </a:rPr>
                        <a:t>Gross Revenue With Strategy Implementation</a:t>
                      </a:r>
                      <a:endParaRPr>
                        <a:latin typeface="Palatino"/>
                        <a:ea typeface="Palatino"/>
                        <a:cs typeface="Palatino"/>
                        <a:sym typeface="Palatino"/>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a:latin typeface="Palatino"/>
                          <a:ea typeface="Palatino"/>
                          <a:cs typeface="Palatino"/>
                          <a:sym typeface="Palatino"/>
                        </a:rPr>
                        <a:t>Current Gross Revenue Run Rate</a:t>
                      </a:r>
                      <a:endParaRPr>
                        <a:latin typeface="Palatino"/>
                        <a:ea typeface="Palatino"/>
                        <a:cs typeface="Palatino"/>
                        <a:sym typeface="Palatino"/>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a:latin typeface="Palatino"/>
                          <a:ea typeface="Palatino"/>
                          <a:cs typeface="Palatino"/>
                          <a:sym typeface="Palatino"/>
                        </a:rPr>
                        <a:t>Net Profit With Strategy Implementation</a:t>
                      </a:r>
                      <a:endParaRPr>
                        <a:latin typeface="Palatino"/>
                        <a:ea typeface="Palatino"/>
                        <a:cs typeface="Palatino"/>
                        <a:sym typeface="Palatino"/>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a:latin typeface="Palatino"/>
                          <a:ea typeface="Palatino"/>
                          <a:cs typeface="Palatino"/>
                          <a:sym typeface="Palatino"/>
                        </a:rPr>
                        <a:t>Current Run Rate Net Profit</a:t>
                      </a:r>
                      <a:endParaRPr>
                        <a:latin typeface="Palatino"/>
                        <a:ea typeface="Palatino"/>
                        <a:cs typeface="Palatino"/>
                        <a:sym typeface="Palatino"/>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0"/>
                  </a:ext>
                </a:extLst>
              </a:tr>
              <a:tr h="338200">
                <a:tc>
                  <a:txBody>
                    <a:bodyPr/>
                    <a:lstStyle/>
                    <a:p>
                      <a:pPr marL="0" lvl="0" indent="0" algn="ctr" rtl="0">
                        <a:lnSpc>
                          <a:spcPct val="115000"/>
                        </a:lnSpc>
                        <a:spcBef>
                          <a:spcPts val="0"/>
                        </a:spcBef>
                        <a:spcAft>
                          <a:spcPts val="0"/>
                        </a:spcAft>
                        <a:buNone/>
                      </a:pPr>
                      <a:r>
                        <a:rPr lang="en-US">
                          <a:latin typeface="Palatino"/>
                          <a:ea typeface="Palatino"/>
                          <a:cs typeface="Palatino"/>
                          <a:sym typeface="Palatino"/>
                        </a:rPr>
                        <a:t>2018 Actual </a:t>
                      </a:r>
                      <a:endParaRPr>
                        <a:latin typeface="Palatino"/>
                        <a:ea typeface="Palatino"/>
                        <a:cs typeface="Palatino"/>
                        <a:sym typeface="Palatino"/>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a:latin typeface="Palatino"/>
                          <a:ea typeface="Palatino"/>
                          <a:cs typeface="Palatino"/>
                          <a:sym typeface="Palatino"/>
                        </a:rPr>
                        <a:t> </a:t>
                      </a:r>
                      <a:endParaRPr>
                        <a:highlight>
                          <a:srgbClr val="CCCCCC"/>
                        </a:highlight>
                        <a:latin typeface="Palatino"/>
                        <a:ea typeface="Palatino"/>
                        <a:cs typeface="Palatino"/>
                        <a:sym typeface="Palatino"/>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a:latin typeface="Palatino"/>
                          <a:ea typeface="Palatino"/>
                          <a:cs typeface="Palatino"/>
                          <a:sym typeface="Palatino"/>
                        </a:rPr>
                        <a:t>25.2 B</a:t>
                      </a:r>
                      <a:endParaRPr>
                        <a:latin typeface="Palatino"/>
                        <a:ea typeface="Palatino"/>
                        <a:cs typeface="Palatino"/>
                        <a:sym typeface="Palatino"/>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a:latin typeface="Palatino"/>
                          <a:ea typeface="Palatino"/>
                          <a:cs typeface="Palatino"/>
                          <a:sym typeface="Palatino"/>
                        </a:rPr>
                        <a:t> </a:t>
                      </a:r>
                      <a:endParaRPr>
                        <a:latin typeface="Palatino"/>
                        <a:ea typeface="Palatino"/>
                        <a:cs typeface="Palatino"/>
                        <a:sym typeface="Palatino"/>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a:latin typeface="Palatino"/>
                          <a:ea typeface="Palatino"/>
                          <a:cs typeface="Palatino"/>
                          <a:sym typeface="Palatino"/>
                        </a:rPr>
                        <a:t>17.09 B</a:t>
                      </a:r>
                      <a:endParaRPr>
                        <a:latin typeface="Palatino"/>
                        <a:ea typeface="Palatino"/>
                        <a:cs typeface="Palatino"/>
                        <a:sym typeface="Palatino"/>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1"/>
                  </a:ext>
                </a:extLst>
              </a:tr>
              <a:tr h="338200">
                <a:tc>
                  <a:txBody>
                    <a:bodyPr/>
                    <a:lstStyle/>
                    <a:p>
                      <a:pPr marL="0" lvl="0" indent="0" algn="ctr" rtl="0">
                        <a:lnSpc>
                          <a:spcPct val="115000"/>
                        </a:lnSpc>
                        <a:spcBef>
                          <a:spcPts val="0"/>
                        </a:spcBef>
                        <a:spcAft>
                          <a:spcPts val="0"/>
                        </a:spcAft>
                        <a:buNone/>
                      </a:pPr>
                      <a:r>
                        <a:rPr lang="en-US">
                          <a:latin typeface="Palatino"/>
                          <a:ea typeface="Palatino"/>
                          <a:cs typeface="Palatino"/>
                          <a:sym typeface="Palatino"/>
                        </a:rPr>
                        <a:t>2019 Actual</a:t>
                      </a:r>
                      <a:endParaRPr>
                        <a:latin typeface="Palatino"/>
                        <a:ea typeface="Palatino"/>
                        <a:cs typeface="Palatino"/>
                        <a:sym typeface="Palatino"/>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a:latin typeface="Palatino"/>
                          <a:ea typeface="Palatino"/>
                          <a:cs typeface="Palatino"/>
                          <a:sym typeface="Palatino"/>
                        </a:rPr>
                        <a:t> </a:t>
                      </a:r>
                      <a:endParaRPr>
                        <a:latin typeface="Palatino"/>
                        <a:ea typeface="Palatino"/>
                        <a:cs typeface="Palatino"/>
                        <a:sym typeface="Palatino"/>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a:latin typeface="Palatino"/>
                          <a:ea typeface="Palatino"/>
                          <a:cs typeface="Palatino"/>
                          <a:sym typeface="Palatino"/>
                        </a:rPr>
                        <a:t>26.5 B</a:t>
                      </a:r>
                      <a:endParaRPr>
                        <a:latin typeface="Palatino"/>
                        <a:ea typeface="Palatino"/>
                        <a:cs typeface="Palatino"/>
                        <a:sym typeface="Palatino"/>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a:latin typeface="Palatino"/>
                          <a:ea typeface="Palatino"/>
                          <a:cs typeface="Palatino"/>
                          <a:sym typeface="Palatino"/>
                        </a:rPr>
                        <a:t> </a:t>
                      </a:r>
                      <a:endParaRPr>
                        <a:latin typeface="Palatino"/>
                        <a:ea typeface="Palatino"/>
                        <a:cs typeface="Palatino"/>
                        <a:sym typeface="Palatino"/>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a:latin typeface="Palatino"/>
                          <a:ea typeface="Palatino"/>
                          <a:cs typeface="Palatino"/>
                          <a:sym typeface="Palatino"/>
                        </a:rPr>
                        <a:t>17.98 B</a:t>
                      </a:r>
                      <a:endParaRPr>
                        <a:latin typeface="Palatino"/>
                        <a:ea typeface="Palatino"/>
                        <a:cs typeface="Palatino"/>
                        <a:sym typeface="Palatino"/>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2"/>
                  </a:ext>
                </a:extLst>
              </a:tr>
              <a:tr h="461400">
                <a:tc>
                  <a:txBody>
                    <a:bodyPr/>
                    <a:lstStyle/>
                    <a:p>
                      <a:pPr marL="0" lvl="0" indent="0" algn="ctr" rtl="0">
                        <a:lnSpc>
                          <a:spcPct val="115000"/>
                        </a:lnSpc>
                        <a:spcBef>
                          <a:spcPts val="0"/>
                        </a:spcBef>
                        <a:spcAft>
                          <a:spcPts val="0"/>
                        </a:spcAft>
                        <a:buNone/>
                      </a:pPr>
                      <a:r>
                        <a:rPr lang="en-US">
                          <a:latin typeface="Palatino"/>
                          <a:ea typeface="Palatino"/>
                          <a:cs typeface="Palatino"/>
                          <a:sym typeface="Palatino"/>
                        </a:rPr>
                        <a:t>2020 Projection</a:t>
                      </a:r>
                      <a:endParaRPr>
                        <a:latin typeface="Palatino"/>
                        <a:ea typeface="Palatino"/>
                        <a:cs typeface="Palatino"/>
                        <a:sym typeface="Palatino"/>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a:latin typeface="Palatino"/>
                          <a:ea typeface="Palatino"/>
                          <a:cs typeface="Palatino"/>
                          <a:sym typeface="Palatino"/>
                        </a:rPr>
                        <a:t>29.4 B</a:t>
                      </a:r>
                      <a:endParaRPr>
                        <a:latin typeface="Palatino"/>
                        <a:ea typeface="Palatino"/>
                        <a:cs typeface="Palatino"/>
                        <a:sym typeface="Palatino"/>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a:latin typeface="Palatino"/>
                          <a:ea typeface="Palatino"/>
                          <a:cs typeface="Palatino"/>
                          <a:sym typeface="Palatino"/>
                        </a:rPr>
                        <a:t>27.8 B</a:t>
                      </a:r>
                      <a:endParaRPr>
                        <a:latin typeface="Palatino"/>
                        <a:ea typeface="Palatino"/>
                        <a:cs typeface="Palatino"/>
                        <a:sym typeface="Palatino"/>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a:latin typeface="Palatino"/>
                          <a:ea typeface="Palatino"/>
                          <a:cs typeface="Palatino"/>
                          <a:sym typeface="Palatino"/>
                        </a:rPr>
                        <a:t>20.24 B</a:t>
                      </a:r>
                      <a:endParaRPr>
                        <a:latin typeface="Palatino"/>
                        <a:ea typeface="Palatino"/>
                        <a:cs typeface="Palatino"/>
                        <a:sym typeface="Palatino"/>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a:latin typeface="Palatino"/>
                          <a:ea typeface="Palatino"/>
                          <a:cs typeface="Palatino"/>
                          <a:sym typeface="Palatino"/>
                        </a:rPr>
                        <a:t>18.8 B</a:t>
                      </a:r>
                      <a:endParaRPr>
                        <a:latin typeface="Palatino"/>
                        <a:ea typeface="Palatino"/>
                        <a:cs typeface="Palatino"/>
                        <a:sym typeface="Palatino"/>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3"/>
                  </a:ext>
                </a:extLst>
              </a:tr>
              <a:tr h="461400">
                <a:tc>
                  <a:txBody>
                    <a:bodyPr/>
                    <a:lstStyle/>
                    <a:p>
                      <a:pPr marL="0" lvl="0" indent="0" algn="ctr" rtl="0">
                        <a:lnSpc>
                          <a:spcPct val="115000"/>
                        </a:lnSpc>
                        <a:spcBef>
                          <a:spcPts val="0"/>
                        </a:spcBef>
                        <a:spcAft>
                          <a:spcPts val="0"/>
                        </a:spcAft>
                        <a:buNone/>
                      </a:pPr>
                      <a:r>
                        <a:rPr lang="en-US">
                          <a:latin typeface="Palatino"/>
                          <a:ea typeface="Palatino"/>
                          <a:cs typeface="Palatino"/>
                          <a:sym typeface="Palatino"/>
                        </a:rPr>
                        <a:t>2021 Projection</a:t>
                      </a:r>
                      <a:endParaRPr>
                        <a:latin typeface="Palatino"/>
                        <a:ea typeface="Palatino"/>
                        <a:cs typeface="Palatino"/>
                        <a:sym typeface="Palatino"/>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a:latin typeface="Palatino"/>
                          <a:ea typeface="Palatino"/>
                          <a:cs typeface="Palatino"/>
                          <a:sym typeface="Palatino"/>
                        </a:rPr>
                        <a:t>36.4 B</a:t>
                      </a:r>
                      <a:endParaRPr>
                        <a:latin typeface="Palatino"/>
                        <a:ea typeface="Palatino"/>
                        <a:cs typeface="Palatino"/>
                        <a:sym typeface="Palatino"/>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a:latin typeface="Palatino"/>
                          <a:ea typeface="Palatino"/>
                          <a:cs typeface="Palatino"/>
                          <a:sym typeface="Palatino"/>
                        </a:rPr>
                        <a:t>29.1 B</a:t>
                      </a:r>
                      <a:endParaRPr>
                        <a:latin typeface="Palatino"/>
                        <a:ea typeface="Palatino"/>
                        <a:cs typeface="Palatino"/>
                        <a:sym typeface="Palatino"/>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a:latin typeface="Palatino"/>
                          <a:ea typeface="Palatino"/>
                          <a:cs typeface="Palatino"/>
                          <a:sym typeface="Palatino"/>
                        </a:rPr>
                        <a:t>26.40 B</a:t>
                      </a:r>
                      <a:endParaRPr>
                        <a:latin typeface="Palatino"/>
                        <a:ea typeface="Palatino"/>
                        <a:cs typeface="Palatino"/>
                        <a:sym typeface="Palatino"/>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a:latin typeface="Palatino"/>
                          <a:ea typeface="Palatino"/>
                          <a:cs typeface="Palatino"/>
                          <a:sym typeface="Palatino"/>
                        </a:rPr>
                        <a:t>19.70 B</a:t>
                      </a:r>
                      <a:endParaRPr>
                        <a:latin typeface="Palatino"/>
                        <a:ea typeface="Palatino"/>
                        <a:cs typeface="Palatino"/>
                        <a:sym typeface="Palatino"/>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4"/>
                  </a:ext>
                </a:extLst>
              </a:tr>
              <a:tr h="461400">
                <a:tc>
                  <a:txBody>
                    <a:bodyPr/>
                    <a:lstStyle/>
                    <a:p>
                      <a:pPr marL="0" lvl="0" indent="0" algn="ctr" rtl="0">
                        <a:lnSpc>
                          <a:spcPct val="115000"/>
                        </a:lnSpc>
                        <a:spcBef>
                          <a:spcPts val="0"/>
                        </a:spcBef>
                        <a:spcAft>
                          <a:spcPts val="0"/>
                        </a:spcAft>
                        <a:buNone/>
                      </a:pPr>
                      <a:r>
                        <a:rPr lang="en-US">
                          <a:latin typeface="Palatino"/>
                          <a:ea typeface="Palatino"/>
                          <a:cs typeface="Palatino"/>
                          <a:sym typeface="Palatino"/>
                        </a:rPr>
                        <a:t>2022 Projection</a:t>
                      </a:r>
                      <a:endParaRPr>
                        <a:latin typeface="Palatino"/>
                        <a:ea typeface="Palatino"/>
                        <a:cs typeface="Palatino"/>
                        <a:sym typeface="Palatino"/>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a:latin typeface="Palatino"/>
                          <a:ea typeface="Palatino"/>
                          <a:cs typeface="Palatino"/>
                          <a:sym typeface="Palatino"/>
                        </a:rPr>
                        <a:t>43.7 B</a:t>
                      </a:r>
                      <a:endParaRPr>
                        <a:latin typeface="Palatino"/>
                        <a:ea typeface="Palatino"/>
                        <a:cs typeface="Palatino"/>
                        <a:sym typeface="Palatino"/>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a:latin typeface="Palatino"/>
                          <a:ea typeface="Palatino"/>
                          <a:cs typeface="Palatino"/>
                          <a:sym typeface="Palatino"/>
                        </a:rPr>
                        <a:t>30.4 B</a:t>
                      </a:r>
                      <a:endParaRPr>
                        <a:latin typeface="Palatino"/>
                        <a:ea typeface="Palatino"/>
                        <a:cs typeface="Palatino"/>
                        <a:sym typeface="Palatino"/>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a:latin typeface="Palatino"/>
                          <a:ea typeface="Palatino"/>
                          <a:cs typeface="Palatino"/>
                          <a:sym typeface="Palatino"/>
                        </a:rPr>
                        <a:t>33.65 B</a:t>
                      </a:r>
                      <a:endParaRPr>
                        <a:latin typeface="Palatino"/>
                        <a:ea typeface="Palatino"/>
                        <a:cs typeface="Palatino"/>
                        <a:sym typeface="Palatino"/>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a:latin typeface="Palatino"/>
                          <a:ea typeface="Palatino"/>
                          <a:cs typeface="Palatino"/>
                          <a:sym typeface="Palatino"/>
                        </a:rPr>
                        <a:t>20.60 B</a:t>
                      </a:r>
                      <a:endParaRPr>
                        <a:latin typeface="Palatino"/>
                        <a:ea typeface="Palatino"/>
                        <a:cs typeface="Palatino"/>
                        <a:sym typeface="Palatino"/>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5"/>
                  </a:ext>
                </a:extLst>
              </a:tr>
              <a:tr h="461400">
                <a:tc>
                  <a:txBody>
                    <a:bodyPr/>
                    <a:lstStyle/>
                    <a:p>
                      <a:pPr marL="0" lvl="0" indent="0" algn="ctr" rtl="0">
                        <a:lnSpc>
                          <a:spcPct val="115000"/>
                        </a:lnSpc>
                        <a:spcBef>
                          <a:spcPts val="0"/>
                        </a:spcBef>
                        <a:spcAft>
                          <a:spcPts val="0"/>
                        </a:spcAft>
                        <a:buNone/>
                      </a:pPr>
                      <a:r>
                        <a:rPr lang="en-US">
                          <a:latin typeface="Palatino"/>
                          <a:ea typeface="Palatino"/>
                          <a:cs typeface="Palatino"/>
                          <a:sym typeface="Palatino"/>
                        </a:rPr>
                        <a:t>2023 Projection</a:t>
                      </a:r>
                      <a:endParaRPr>
                        <a:latin typeface="Palatino"/>
                        <a:ea typeface="Palatino"/>
                        <a:cs typeface="Palatino"/>
                        <a:sym typeface="Palatino"/>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a:latin typeface="Palatino"/>
                          <a:ea typeface="Palatino"/>
                          <a:cs typeface="Palatino"/>
                          <a:sym typeface="Palatino"/>
                        </a:rPr>
                        <a:t>56.0 B</a:t>
                      </a:r>
                      <a:endParaRPr>
                        <a:latin typeface="Palatino"/>
                        <a:ea typeface="Palatino"/>
                        <a:cs typeface="Palatino"/>
                        <a:sym typeface="Palatino"/>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a:latin typeface="Palatino"/>
                          <a:ea typeface="Palatino"/>
                          <a:cs typeface="Palatino"/>
                          <a:sym typeface="Palatino"/>
                        </a:rPr>
                        <a:t>31.7 B</a:t>
                      </a:r>
                      <a:endParaRPr>
                        <a:latin typeface="Palatino"/>
                        <a:ea typeface="Palatino"/>
                        <a:cs typeface="Palatino"/>
                        <a:sym typeface="Palatino"/>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a:latin typeface="Palatino"/>
                          <a:ea typeface="Palatino"/>
                          <a:cs typeface="Palatino"/>
                          <a:sym typeface="Palatino"/>
                        </a:rPr>
                        <a:t>45.75 B</a:t>
                      </a:r>
                      <a:endParaRPr>
                        <a:latin typeface="Palatino"/>
                        <a:ea typeface="Palatino"/>
                        <a:cs typeface="Palatino"/>
                        <a:sym typeface="Palatino"/>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a:latin typeface="Palatino"/>
                          <a:ea typeface="Palatino"/>
                          <a:cs typeface="Palatino"/>
                          <a:sym typeface="Palatino"/>
                        </a:rPr>
                        <a:t>21.50 B</a:t>
                      </a:r>
                      <a:endParaRPr>
                        <a:latin typeface="Palatino"/>
                        <a:ea typeface="Palatino"/>
                        <a:cs typeface="Palatino"/>
                        <a:sym typeface="Palatino"/>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6"/>
                  </a:ext>
                </a:extLst>
              </a:tr>
              <a:tr h="461400">
                <a:tc>
                  <a:txBody>
                    <a:bodyPr/>
                    <a:lstStyle/>
                    <a:p>
                      <a:pPr marL="0" lvl="0" indent="0" algn="ctr" rtl="0">
                        <a:lnSpc>
                          <a:spcPct val="115000"/>
                        </a:lnSpc>
                        <a:spcBef>
                          <a:spcPts val="0"/>
                        </a:spcBef>
                        <a:spcAft>
                          <a:spcPts val="0"/>
                        </a:spcAft>
                        <a:buNone/>
                      </a:pPr>
                      <a:r>
                        <a:rPr lang="en-US">
                          <a:latin typeface="Palatino"/>
                          <a:ea typeface="Palatino"/>
                          <a:cs typeface="Palatino"/>
                          <a:sym typeface="Palatino"/>
                        </a:rPr>
                        <a:t>2024 Projection</a:t>
                      </a:r>
                      <a:endParaRPr>
                        <a:latin typeface="Palatino"/>
                        <a:ea typeface="Palatino"/>
                        <a:cs typeface="Palatino"/>
                        <a:sym typeface="Palatino"/>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a:latin typeface="Palatino"/>
                          <a:ea typeface="Palatino"/>
                          <a:cs typeface="Palatino"/>
                          <a:sym typeface="Palatino"/>
                        </a:rPr>
                        <a:t>69.0 B</a:t>
                      </a:r>
                      <a:endParaRPr>
                        <a:latin typeface="Palatino"/>
                        <a:ea typeface="Palatino"/>
                        <a:cs typeface="Palatino"/>
                        <a:sym typeface="Palatino"/>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a:latin typeface="Palatino"/>
                          <a:ea typeface="Palatino"/>
                          <a:cs typeface="Palatino"/>
                          <a:sym typeface="Palatino"/>
                        </a:rPr>
                        <a:t>32.0 B</a:t>
                      </a:r>
                      <a:endParaRPr>
                        <a:latin typeface="Palatino"/>
                        <a:ea typeface="Palatino"/>
                        <a:cs typeface="Palatino"/>
                        <a:sym typeface="Palatino"/>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a:latin typeface="Palatino"/>
                          <a:ea typeface="Palatino"/>
                          <a:cs typeface="Palatino"/>
                          <a:sym typeface="Palatino"/>
                        </a:rPr>
                        <a:t>58.25 B</a:t>
                      </a:r>
                      <a:endParaRPr>
                        <a:latin typeface="Palatino"/>
                        <a:ea typeface="Palatino"/>
                        <a:cs typeface="Palatino"/>
                        <a:sym typeface="Palatino"/>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a:latin typeface="Palatino"/>
                          <a:ea typeface="Palatino"/>
                          <a:cs typeface="Palatino"/>
                          <a:sym typeface="Palatino"/>
                        </a:rPr>
                        <a:t>22.40 B</a:t>
                      </a:r>
                      <a:endParaRPr>
                        <a:latin typeface="Palatino"/>
                        <a:ea typeface="Palatino"/>
                        <a:cs typeface="Palatino"/>
                        <a:sym typeface="Palatino"/>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7"/>
                  </a:ext>
                </a:extLst>
              </a:tr>
            </a:tbl>
          </a:graphicData>
        </a:graphic>
      </p:graphicFrame>
      <p:pic>
        <p:nvPicPr>
          <p:cNvPr id="577" name="Google Shape;577;g7a71133d84_1_59"/>
          <p:cNvPicPr preferRelativeResize="0"/>
          <p:nvPr/>
        </p:nvPicPr>
        <p:blipFill>
          <a:blip r:embed="rId3">
            <a:alphaModFix/>
          </a:blip>
          <a:stretch>
            <a:fillRect/>
          </a:stretch>
        </p:blipFill>
        <p:spPr>
          <a:xfrm>
            <a:off x="8281777" y="4339975"/>
            <a:ext cx="738650" cy="738650"/>
          </a:xfrm>
          <a:prstGeom prst="rect">
            <a:avLst/>
          </a:prstGeom>
          <a:noFill/>
          <a:ln>
            <a:noFill/>
          </a:ln>
        </p:spPr>
      </p:pic>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Shape 581"/>
        <p:cNvGrpSpPr/>
        <p:nvPr/>
      </p:nvGrpSpPr>
      <p:grpSpPr>
        <a:xfrm>
          <a:off x="0" y="0"/>
          <a:ext cx="0" cy="0"/>
          <a:chOff x="0" y="0"/>
          <a:chExt cx="0" cy="0"/>
        </a:xfrm>
      </p:grpSpPr>
      <p:sp>
        <p:nvSpPr>
          <p:cNvPr id="582" name="Google Shape;582;g7a71133d84_6_17"/>
          <p:cNvSpPr txBox="1">
            <a:spLocks noGrp="1"/>
          </p:cNvSpPr>
          <p:nvPr>
            <p:ph type="title"/>
          </p:nvPr>
        </p:nvSpPr>
        <p:spPr>
          <a:xfrm>
            <a:off x="159400" y="567225"/>
            <a:ext cx="7688700" cy="535200"/>
          </a:xfrm>
          <a:prstGeom prst="rect">
            <a:avLst/>
          </a:prstGeom>
        </p:spPr>
        <p:txBody>
          <a:bodyPr spcFirstLastPara="1" wrap="square" lIns="93125" tIns="93125" rIns="93125" bIns="93125" anchor="t" anchorCtr="0">
            <a:noAutofit/>
          </a:bodyPr>
          <a:lstStyle/>
          <a:p>
            <a:pPr marL="0" lvl="0" indent="0" algn="l" rtl="0">
              <a:spcBef>
                <a:spcPts val="0"/>
              </a:spcBef>
              <a:spcAft>
                <a:spcPts val="0"/>
              </a:spcAft>
              <a:buNone/>
            </a:pPr>
            <a:r>
              <a:rPr lang="en-US"/>
              <a:t>Implementation Plan</a:t>
            </a:r>
            <a:endParaRPr/>
          </a:p>
        </p:txBody>
      </p:sp>
      <p:sp>
        <p:nvSpPr>
          <p:cNvPr id="583" name="Google Shape;583;g7a71133d84_6_17"/>
          <p:cNvSpPr txBox="1">
            <a:spLocks noGrp="1"/>
          </p:cNvSpPr>
          <p:nvPr>
            <p:ph type="body" idx="1"/>
          </p:nvPr>
        </p:nvSpPr>
        <p:spPr>
          <a:xfrm>
            <a:off x="0" y="1419475"/>
            <a:ext cx="9144000" cy="3659100"/>
          </a:xfrm>
          <a:prstGeom prst="rect">
            <a:avLst/>
          </a:prstGeom>
        </p:spPr>
        <p:txBody>
          <a:bodyPr spcFirstLastPara="1" wrap="square" lIns="93125" tIns="93125" rIns="93125" bIns="93125" anchor="t" anchorCtr="0">
            <a:noAutofit/>
          </a:bodyPr>
          <a:lstStyle/>
          <a:p>
            <a:pPr marL="457200" lvl="0" indent="-317500" algn="l" rtl="0">
              <a:spcBef>
                <a:spcPts val="0"/>
              </a:spcBef>
              <a:spcAft>
                <a:spcPts val="0"/>
              </a:spcAft>
              <a:buSzPts val="1400"/>
              <a:buChar char="➢"/>
            </a:pPr>
            <a:r>
              <a:rPr lang="en-US"/>
              <a:t>Consult with U.S., European, Middle Eastern, Asian and African finance advisors; expert advice for the merger </a:t>
            </a:r>
            <a:endParaRPr/>
          </a:p>
          <a:p>
            <a:pPr marL="457200" lvl="0" indent="-317500" algn="l" rtl="0">
              <a:spcBef>
                <a:spcPts val="0"/>
              </a:spcBef>
              <a:spcAft>
                <a:spcPts val="0"/>
              </a:spcAft>
              <a:buSzPts val="1400"/>
              <a:buChar char="➢"/>
            </a:pPr>
            <a:r>
              <a:rPr lang="en-US"/>
              <a:t>Conduct negotiation options with the leaders of Lavazza; solidify all new products and ingredients</a:t>
            </a:r>
            <a:endParaRPr/>
          </a:p>
          <a:p>
            <a:pPr marL="457200" lvl="0" indent="-317500" algn="l" rtl="0">
              <a:spcBef>
                <a:spcPts val="0"/>
              </a:spcBef>
              <a:spcAft>
                <a:spcPts val="0"/>
              </a:spcAft>
              <a:buSzPts val="1400"/>
              <a:buChar char="➢"/>
            </a:pPr>
            <a:r>
              <a:rPr lang="en-US"/>
              <a:t>Address the possible hurdles we may encounter with the merger such as regulatory guidelines, etc. </a:t>
            </a:r>
            <a:endParaRPr/>
          </a:p>
          <a:p>
            <a:pPr marL="457200" lvl="0" indent="-317500" algn="l" rtl="0">
              <a:spcBef>
                <a:spcPts val="0"/>
              </a:spcBef>
              <a:spcAft>
                <a:spcPts val="0"/>
              </a:spcAft>
              <a:buSzPts val="1400"/>
              <a:buChar char="➢"/>
            </a:pPr>
            <a:r>
              <a:rPr lang="en-US"/>
              <a:t>Finalize all financial and contractual procedures; licenses, insurance, etc.</a:t>
            </a:r>
            <a:endParaRPr/>
          </a:p>
          <a:p>
            <a:pPr marL="457200" lvl="0" indent="-317500" algn="l" rtl="0">
              <a:spcBef>
                <a:spcPts val="0"/>
              </a:spcBef>
              <a:spcAft>
                <a:spcPts val="0"/>
              </a:spcAft>
              <a:buSzPts val="1400"/>
              <a:buChar char="➢"/>
            </a:pPr>
            <a:r>
              <a:rPr lang="en-US"/>
              <a:t>Place all focus, financial and resources, into each region individually</a:t>
            </a:r>
            <a:endParaRPr/>
          </a:p>
          <a:p>
            <a:pPr marL="457200" lvl="0" indent="-317500" algn="l" rtl="0">
              <a:spcBef>
                <a:spcPts val="0"/>
              </a:spcBef>
              <a:spcAft>
                <a:spcPts val="0"/>
              </a:spcAft>
              <a:buSzPts val="1400"/>
              <a:buChar char="➢"/>
            </a:pPr>
            <a:r>
              <a:rPr lang="en-US"/>
              <a:t>Maximize all marketing resources, social media, poster and billboards, ads,  and digital </a:t>
            </a:r>
            <a:endParaRPr/>
          </a:p>
          <a:p>
            <a:pPr marL="457200" lvl="0" indent="-317500" algn="l" rtl="0">
              <a:spcBef>
                <a:spcPts val="0"/>
              </a:spcBef>
              <a:spcAft>
                <a:spcPts val="0"/>
              </a:spcAft>
              <a:buSzPts val="1400"/>
              <a:buChar char="➢"/>
            </a:pPr>
            <a:r>
              <a:rPr lang="en-US"/>
              <a:t>Conduct a grand opening with sample serving, promotional giveaways, and half priced specials for a limited time</a:t>
            </a:r>
            <a:endParaRPr/>
          </a:p>
          <a:p>
            <a:pPr marL="457200" lvl="0" indent="-317500" algn="l" rtl="0">
              <a:spcBef>
                <a:spcPts val="0"/>
              </a:spcBef>
              <a:spcAft>
                <a:spcPts val="0"/>
              </a:spcAft>
              <a:buSzPts val="1400"/>
              <a:buChar char="➢"/>
            </a:pPr>
            <a:r>
              <a:rPr lang="en-US"/>
              <a:t>Complete the integration process; combined Starbucks with Lavazza</a:t>
            </a:r>
            <a:endParaRPr/>
          </a:p>
          <a:p>
            <a:pPr marL="457200" lvl="0" indent="-317500" algn="l" rtl="0">
              <a:spcBef>
                <a:spcPts val="0"/>
              </a:spcBef>
              <a:spcAft>
                <a:spcPts val="0"/>
              </a:spcAft>
              <a:buSzPts val="1400"/>
              <a:buChar char="➢"/>
            </a:pPr>
            <a:r>
              <a:rPr lang="en-US"/>
              <a:t>Continue to monitor and evaluate our performance as needed </a:t>
            </a:r>
            <a:endParaRPr/>
          </a:p>
        </p:txBody>
      </p:sp>
      <p:pic>
        <p:nvPicPr>
          <p:cNvPr id="584" name="Google Shape;584;g7a71133d84_6_17"/>
          <p:cNvPicPr preferRelativeResize="0"/>
          <p:nvPr/>
        </p:nvPicPr>
        <p:blipFill>
          <a:blip r:embed="rId3">
            <a:alphaModFix/>
          </a:blip>
          <a:stretch>
            <a:fillRect/>
          </a:stretch>
        </p:blipFill>
        <p:spPr>
          <a:xfrm>
            <a:off x="8281777" y="4339975"/>
            <a:ext cx="738650" cy="738650"/>
          </a:xfrm>
          <a:prstGeom prst="rect">
            <a:avLst/>
          </a:prstGeom>
          <a:noFill/>
          <a:ln>
            <a:noFill/>
          </a:ln>
        </p:spPr>
      </p:pic>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Shape 588"/>
        <p:cNvGrpSpPr/>
        <p:nvPr/>
      </p:nvGrpSpPr>
      <p:grpSpPr>
        <a:xfrm>
          <a:off x="0" y="0"/>
          <a:ext cx="0" cy="0"/>
          <a:chOff x="0" y="0"/>
          <a:chExt cx="0" cy="0"/>
        </a:xfrm>
      </p:grpSpPr>
      <p:sp>
        <p:nvSpPr>
          <p:cNvPr id="589" name="Google Shape;589;g7a71133d84_6_7"/>
          <p:cNvSpPr txBox="1">
            <a:spLocks noGrp="1"/>
          </p:cNvSpPr>
          <p:nvPr>
            <p:ph type="title"/>
          </p:nvPr>
        </p:nvSpPr>
        <p:spPr>
          <a:xfrm>
            <a:off x="1650" y="518225"/>
            <a:ext cx="9144000" cy="636000"/>
          </a:xfrm>
          <a:prstGeom prst="rect">
            <a:avLst/>
          </a:prstGeom>
        </p:spPr>
        <p:txBody>
          <a:bodyPr spcFirstLastPara="1" wrap="square" lIns="93125" tIns="93125" rIns="93125" bIns="93125" anchor="t" anchorCtr="0">
            <a:noAutofit/>
          </a:bodyPr>
          <a:lstStyle/>
          <a:p>
            <a:pPr marL="0" lvl="0" indent="0" algn="l" rtl="0">
              <a:spcBef>
                <a:spcPts val="0"/>
              </a:spcBef>
              <a:spcAft>
                <a:spcPts val="0"/>
              </a:spcAft>
              <a:buNone/>
            </a:pPr>
            <a:r>
              <a:rPr lang="en-US"/>
              <a:t>Mission Statement</a:t>
            </a:r>
            <a:endParaRPr/>
          </a:p>
        </p:txBody>
      </p:sp>
      <p:sp>
        <p:nvSpPr>
          <p:cNvPr id="590" name="Google Shape;590;g7a71133d84_6_7"/>
          <p:cNvSpPr txBox="1">
            <a:spLocks noGrp="1"/>
          </p:cNvSpPr>
          <p:nvPr>
            <p:ph type="body" idx="1"/>
          </p:nvPr>
        </p:nvSpPr>
        <p:spPr>
          <a:xfrm>
            <a:off x="729450" y="2078875"/>
            <a:ext cx="8414700" cy="3064500"/>
          </a:xfrm>
          <a:prstGeom prst="rect">
            <a:avLst/>
          </a:prstGeom>
        </p:spPr>
        <p:txBody>
          <a:bodyPr spcFirstLastPara="1" wrap="square" lIns="93125" tIns="93125" rIns="93125" bIns="93125" anchor="t" anchorCtr="0">
            <a:noAutofit/>
          </a:bodyPr>
          <a:lstStyle/>
          <a:p>
            <a:pPr marL="0" lvl="0" indent="0" algn="ctr" rtl="0">
              <a:spcBef>
                <a:spcPts val="0"/>
              </a:spcBef>
              <a:spcAft>
                <a:spcPts val="0"/>
              </a:spcAft>
              <a:buNone/>
            </a:pPr>
            <a:r>
              <a:rPr lang="en-US" sz="2400"/>
              <a:t>We are not in the coffee business to serve people;</a:t>
            </a:r>
            <a:endParaRPr sz="2400"/>
          </a:p>
          <a:p>
            <a:pPr marL="0" lvl="0" indent="0" algn="ctr" rtl="0">
              <a:spcBef>
                <a:spcPts val="1600"/>
              </a:spcBef>
              <a:spcAft>
                <a:spcPts val="1600"/>
              </a:spcAft>
              <a:buNone/>
            </a:pPr>
            <a:r>
              <a:rPr lang="en-US" sz="2400"/>
              <a:t>We are in the people business to serve coffee</a:t>
            </a:r>
            <a:endParaRPr sz="2400"/>
          </a:p>
        </p:txBody>
      </p:sp>
      <p:pic>
        <p:nvPicPr>
          <p:cNvPr id="591" name="Google Shape;591;g7a71133d84_6_7"/>
          <p:cNvPicPr preferRelativeResize="0"/>
          <p:nvPr/>
        </p:nvPicPr>
        <p:blipFill>
          <a:blip r:embed="rId3">
            <a:alphaModFix/>
          </a:blip>
          <a:stretch>
            <a:fillRect/>
          </a:stretch>
        </p:blipFill>
        <p:spPr>
          <a:xfrm>
            <a:off x="8281777" y="4339975"/>
            <a:ext cx="738650" cy="738650"/>
          </a:xfrm>
          <a:prstGeom prst="rect">
            <a:avLst/>
          </a:prstGeom>
          <a:noFill/>
          <a:ln>
            <a:noFill/>
          </a:ln>
        </p:spPr>
      </p:pic>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Shape 595"/>
        <p:cNvGrpSpPr/>
        <p:nvPr/>
      </p:nvGrpSpPr>
      <p:grpSpPr>
        <a:xfrm>
          <a:off x="0" y="0"/>
          <a:ext cx="0" cy="0"/>
          <a:chOff x="0" y="0"/>
          <a:chExt cx="0" cy="0"/>
        </a:xfrm>
      </p:grpSpPr>
      <p:sp>
        <p:nvSpPr>
          <p:cNvPr id="596" name="Google Shape;596;g7a71133d84_6_12"/>
          <p:cNvSpPr txBox="1">
            <a:spLocks noGrp="1"/>
          </p:cNvSpPr>
          <p:nvPr>
            <p:ph type="title"/>
          </p:nvPr>
        </p:nvSpPr>
        <p:spPr>
          <a:xfrm>
            <a:off x="0" y="499625"/>
            <a:ext cx="9144000" cy="673800"/>
          </a:xfrm>
          <a:prstGeom prst="rect">
            <a:avLst/>
          </a:prstGeom>
        </p:spPr>
        <p:txBody>
          <a:bodyPr spcFirstLastPara="1" wrap="square" lIns="93125" tIns="93125" rIns="93125" bIns="93125" anchor="t" anchorCtr="0">
            <a:noAutofit/>
          </a:bodyPr>
          <a:lstStyle/>
          <a:p>
            <a:pPr marL="0" lvl="0" indent="0" algn="l" rtl="0">
              <a:spcBef>
                <a:spcPts val="0"/>
              </a:spcBef>
              <a:spcAft>
                <a:spcPts val="0"/>
              </a:spcAft>
              <a:buNone/>
            </a:pPr>
            <a:r>
              <a:rPr lang="en-US"/>
              <a:t>Plans and Triggers</a:t>
            </a:r>
            <a:endParaRPr/>
          </a:p>
        </p:txBody>
      </p:sp>
      <p:pic>
        <p:nvPicPr>
          <p:cNvPr id="597" name="Google Shape;597;g7a71133d84_6_12"/>
          <p:cNvPicPr preferRelativeResize="0"/>
          <p:nvPr/>
        </p:nvPicPr>
        <p:blipFill>
          <a:blip r:embed="rId3">
            <a:alphaModFix/>
          </a:blip>
          <a:stretch>
            <a:fillRect/>
          </a:stretch>
        </p:blipFill>
        <p:spPr>
          <a:xfrm>
            <a:off x="8281777" y="4339975"/>
            <a:ext cx="738650" cy="738650"/>
          </a:xfrm>
          <a:prstGeom prst="rect">
            <a:avLst/>
          </a:prstGeom>
          <a:noFill/>
          <a:ln>
            <a:noFill/>
          </a:ln>
        </p:spPr>
      </p:pic>
      <p:graphicFrame>
        <p:nvGraphicFramePr>
          <p:cNvPr id="598" name="Google Shape;598;g7a71133d84_6_12"/>
          <p:cNvGraphicFramePr/>
          <p:nvPr/>
        </p:nvGraphicFramePr>
        <p:xfrm>
          <a:off x="876300" y="1339275"/>
          <a:ext cx="3000000" cy="3000000"/>
        </p:xfrm>
        <a:graphic>
          <a:graphicData uri="http://schemas.openxmlformats.org/drawingml/2006/table">
            <a:tbl>
              <a:tblPr>
                <a:noFill/>
                <a:tableStyleId>{E47524D7-2335-4AB9-8CF1-0D968FAC3876}</a:tableStyleId>
              </a:tblPr>
              <a:tblGrid>
                <a:gridCol w="3377275">
                  <a:extLst>
                    <a:ext uri="{9D8B030D-6E8A-4147-A177-3AD203B41FA5}">
                      <a16:colId xmlns:a16="http://schemas.microsoft.com/office/drawing/2014/main" val="20000"/>
                    </a:ext>
                  </a:extLst>
                </a:gridCol>
                <a:gridCol w="705075">
                  <a:extLst>
                    <a:ext uri="{9D8B030D-6E8A-4147-A177-3AD203B41FA5}">
                      <a16:colId xmlns:a16="http://schemas.microsoft.com/office/drawing/2014/main" val="20001"/>
                    </a:ext>
                  </a:extLst>
                </a:gridCol>
                <a:gridCol w="3156650">
                  <a:extLst>
                    <a:ext uri="{9D8B030D-6E8A-4147-A177-3AD203B41FA5}">
                      <a16:colId xmlns:a16="http://schemas.microsoft.com/office/drawing/2014/main" val="20002"/>
                    </a:ext>
                  </a:extLst>
                </a:gridCol>
              </a:tblGrid>
              <a:tr h="3728025">
                <a:tc>
                  <a:txBody>
                    <a:bodyPr/>
                    <a:lstStyle/>
                    <a:p>
                      <a:pPr marL="0" lvl="0" indent="0" algn="l" rtl="0">
                        <a:spcBef>
                          <a:spcPts val="0"/>
                        </a:spcBef>
                        <a:spcAft>
                          <a:spcPts val="0"/>
                        </a:spcAft>
                        <a:buNone/>
                      </a:pPr>
                      <a:r>
                        <a:rPr lang="en-US"/>
                        <a:t>If we fail to complete the merger with a global company</a:t>
                      </a:r>
                      <a:endParaRPr/>
                    </a:p>
                    <a:p>
                      <a:pPr marL="0" lvl="0" indent="0" algn="l" rtl="0">
                        <a:spcBef>
                          <a:spcPts val="0"/>
                        </a:spcBef>
                        <a:spcAft>
                          <a:spcPts val="0"/>
                        </a:spcAft>
                        <a:buNone/>
                      </a:pPr>
                      <a:endParaRPr/>
                    </a:p>
                    <a:p>
                      <a:pPr marL="0" lvl="0" indent="0" algn="l" rtl="0">
                        <a:spcBef>
                          <a:spcPts val="0"/>
                        </a:spcBef>
                        <a:spcAft>
                          <a:spcPts val="0"/>
                        </a:spcAft>
                        <a:buNone/>
                      </a:pPr>
                      <a:r>
                        <a:rPr lang="en-US"/>
                        <a:t>If we do not achieve a 25% profit within the first 3 years</a:t>
                      </a:r>
                      <a:endParaRPr/>
                    </a:p>
                    <a:p>
                      <a:pPr marL="0" lvl="0" indent="0" algn="l" rtl="0">
                        <a:spcBef>
                          <a:spcPts val="0"/>
                        </a:spcBef>
                        <a:spcAft>
                          <a:spcPts val="0"/>
                        </a:spcAft>
                        <a:buNone/>
                      </a:pPr>
                      <a:endParaRPr/>
                    </a:p>
                    <a:p>
                      <a:pPr marL="0" lvl="0" indent="0" algn="l" rtl="0">
                        <a:spcBef>
                          <a:spcPts val="0"/>
                        </a:spcBef>
                        <a:spcAft>
                          <a:spcPts val="0"/>
                        </a:spcAft>
                        <a:buNone/>
                      </a:pPr>
                      <a:r>
                        <a:rPr lang="en-US"/>
                        <a:t>If we encounter a significant restriction with laws, regulations and procedures</a:t>
                      </a:r>
                      <a:endParaRPr/>
                    </a:p>
                    <a:p>
                      <a:pPr marL="0" lvl="0" indent="0" algn="l" rtl="0">
                        <a:spcBef>
                          <a:spcPts val="0"/>
                        </a:spcBef>
                        <a:spcAft>
                          <a:spcPts val="0"/>
                        </a:spcAft>
                        <a:buNone/>
                      </a:pPr>
                      <a:endParaRPr/>
                    </a:p>
                    <a:p>
                      <a:pPr marL="0" lvl="0" indent="0" algn="l" rtl="0">
                        <a:spcBef>
                          <a:spcPts val="0"/>
                        </a:spcBef>
                        <a:spcAft>
                          <a:spcPts val="0"/>
                        </a:spcAft>
                        <a:buNone/>
                      </a:pPr>
                      <a:r>
                        <a:rPr lang="en-US"/>
                        <a:t>If we do not accomplish our brand awareness goals</a:t>
                      </a:r>
                      <a:endParaRPr/>
                    </a:p>
                    <a:p>
                      <a:pPr marL="0" lvl="0" indent="0" algn="l" rtl="0">
                        <a:spcBef>
                          <a:spcPts val="0"/>
                        </a:spcBef>
                        <a:spcAft>
                          <a:spcPts val="0"/>
                        </a:spcAft>
                        <a:buNone/>
                      </a:pPr>
                      <a:endParaRPr/>
                    </a:p>
                    <a:p>
                      <a:pPr marL="0" lvl="0" indent="0" algn="l" rtl="0">
                        <a:spcBef>
                          <a:spcPts val="0"/>
                        </a:spcBef>
                        <a:spcAft>
                          <a:spcPts val="0"/>
                        </a:spcAft>
                        <a:buNone/>
                      </a:pPr>
                      <a:r>
                        <a:rPr lang="en-US"/>
                        <a:t>If new products innovation exceed our our identified cost</a:t>
                      </a:r>
                      <a:endParaRPr/>
                    </a:p>
                  </a:txBody>
                  <a:tcPr marL="91425" marR="91425" marT="91425" marB="91425"/>
                </a:tc>
                <a:tc>
                  <a:txBody>
                    <a:bodyPr/>
                    <a:lstStyle/>
                    <a:p>
                      <a:pPr marL="0" lvl="0" indent="0" algn="l" rtl="0">
                        <a:spcBef>
                          <a:spcPts val="0"/>
                        </a:spcBef>
                        <a:spcAft>
                          <a:spcPts val="0"/>
                        </a:spcAft>
                        <a:buNone/>
                      </a:pPr>
                      <a:r>
                        <a:rPr lang="en-US"/>
                        <a:t>Then</a:t>
                      </a: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r>
                        <a:rPr lang="en-US"/>
                        <a:t>Then</a:t>
                      </a: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r>
                        <a:rPr lang="en-US"/>
                        <a:t>Then</a:t>
                      </a: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r>
                        <a:rPr lang="en-US"/>
                        <a:t>Then</a:t>
                      </a: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r>
                        <a:rPr lang="en-US"/>
                        <a:t>Then</a:t>
                      </a:r>
                      <a:endParaRPr/>
                    </a:p>
                    <a:p>
                      <a:pPr marL="0" lvl="0" indent="0" algn="l" rtl="0">
                        <a:spcBef>
                          <a:spcPts val="0"/>
                        </a:spcBef>
                        <a:spcAft>
                          <a:spcPts val="0"/>
                        </a:spcAft>
                        <a:buNone/>
                      </a:pPr>
                      <a:endParaRPr/>
                    </a:p>
                  </a:txBody>
                  <a:tcPr marL="91425" marR="91425" marT="91425" marB="91425"/>
                </a:tc>
                <a:tc>
                  <a:txBody>
                    <a:bodyPr/>
                    <a:lstStyle/>
                    <a:p>
                      <a:pPr marL="0" lvl="0" indent="0" algn="l" rtl="0">
                        <a:spcBef>
                          <a:spcPts val="0"/>
                        </a:spcBef>
                        <a:spcAft>
                          <a:spcPts val="0"/>
                        </a:spcAft>
                        <a:buNone/>
                      </a:pPr>
                      <a:r>
                        <a:rPr lang="en-US"/>
                        <a:t>We will focus on a company within the United States</a:t>
                      </a:r>
                      <a:endParaRPr/>
                    </a:p>
                    <a:p>
                      <a:pPr marL="0" lvl="0" indent="0" algn="l" rtl="0">
                        <a:spcBef>
                          <a:spcPts val="0"/>
                        </a:spcBef>
                        <a:spcAft>
                          <a:spcPts val="0"/>
                        </a:spcAft>
                        <a:buNone/>
                      </a:pPr>
                      <a:endParaRPr/>
                    </a:p>
                    <a:p>
                      <a:pPr marL="0" lvl="0" indent="0" algn="l" rtl="0">
                        <a:spcBef>
                          <a:spcPts val="0"/>
                        </a:spcBef>
                        <a:spcAft>
                          <a:spcPts val="0"/>
                        </a:spcAft>
                        <a:buNone/>
                      </a:pPr>
                      <a:r>
                        <a:rPr lang="en-US"/>
                        <a:t>We will delay the expansion into additional division globally</a:t>
                      </a:r>
                      <a:endParaRPr/>
                    </a:p>
                    <a:p>
                      <a:pPr marL="0" lvl="0" indent="0" algn="l" rtl="0">
                        <a:spcBef>
                          <a:spcPts val="0"/>
                        </a:spcBef>
                        <a:spcAft>
                          <a:spcPts val="0"/>
                        </a:spcAft>
                        <a:buNone/>
                      </a:pPr>
                      <a:endParaRPr/>
                    </a:p>
                    <a:p>
                      <a:pPr marL="0" lvl="0" indent="0" algn="l" rtl="0">
                        <a:spcBef>
                          <a:spcPts val="0"/>
                        </a:spcBef>
                        <a:spcAft>
                          <a:spcPts val="0"/>
                        </a:spcAft>
                        <a:buNone/>
                      </a:pPr>
                      <a:r>
                        <a:rPr lang="en-US"/>
                        <a:t>We will implement upto 90 day recovery period until all regs are met</a:t>
                      </a:r>
                      <a:endParaRPr/>
                    </a:p>
                    <a:p>
                      <a:pPr marL="0" lvl="0" indent="0" algn="l" rtl="0">
                        <a:spcBef>
                          <a:spcPts val="0"/>
                        </a:spcBef>
                        <a:spcAft>
                          <a:spcPts val="0"/>
                        </a:spcAft>
                        <a:buNone/>
                      </a:pPr>
                      <a:endParaRPr/>
                    </a:p>
                    <a:p>
                      <a:pPr marL="0" lvl="0" indent="0" algn="l" rtl="0">
                        <a:spcBef>
                          <a:spcPts val="0"/>
                        </a:spcBef>
                        <a:spcAft>
                          <a:spcPts val="0"/>
                        </a:spcAft>
                        <a:buNone/>
                      </a:pPr>
                      <a:r>
                        <a:rPr lang="en-US"/>
                        <a:t>We will invest a maximum of 15% additional funding cap</a:t>
                      </a:r>
                      <a:endParaRPr/>
                    </a:p>
                    <a:p>
                      <a:pPr marL="0" lvl="0" indent="0" algn="l" rtl="0">
                        <a:spcBef>
                          <a:spcPts val="0"/>
                        </a:spcBef>
                        <a:spcAft>
                          <a:spcPts val="0"/>
                        </a:spcAft>
                        <a:buNone/>
                      </a:pPr>
                      <a:endParaRPr/>
                    </a:p>
                    <a:p>
                      <a:pPr marL="0" lvl="0" indent="0" algn="l" rtl="0">
                        <a:spcBef>
                          <a:spcPts val="0"/>
                        </a:spcBef>
                        <a:spcAft>
                          <a:spcPts val="0"/>
                        </a:spcAft>
                        <a:buNone/>
                      </a:pPr>
                      <a:r>
                        <a:rPr lang="en-US"/>
                        <a:t>We will attempt to reduce overhead cost/ expenses to remain within our budget/ Or limit the number of new products </a:t>
                      </a:r>
                      <a:endParaRPr/>
                    </a:p>
                  </a:txBody>
                  <a:tcPr marL="91425" marR="91425" marT="91425" marB="91425"/>
                </a:tc>
                <a:extLst>
                  <a:ext uri="{0D108BD9-81ED-4DB2-BD59-A6C34878D82A}">
                    <a16:rowId xmlns:a16="http://schemas.microsoft.com/office/drawing/2014/main" val="10000"/>
                  </a:ext>
                </a:extLst>
              </a:tr>
            </a:tbl>
          </a:graphicData>
        </a:graphic>
      </p:graphicFrame>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Shape 602"/>
        <p:cNvGrpSpPr/>
        <p:nvPr/>
      </p:nvGrpSpPr>
      <p:grpSpPr>
        <a:xfrm>
          <a:off x="0" y="0"/>
          <a:ext cx="0" cy="0"/>
          <a:chOff x="0" y="0"/>
          <a:chExt cx="0" cy="0"/>
        </a:xfrm>
      </p:grpSpPr>
      <p:pic>
        <p:nvPicPr>
          <p:cNvPr id="603" name="Google Shape;603;g7a71133d84_6_1"/>
          <p:cNvPicPr preferRelativeResize="0"/>
          <p:nvPr/>
        </p:nvPicPr>
        <p:blipFill rotWithShape="1">
          <a:blip r:embed="rId3">
            <a:alphaModFix/>
          </a:blip>
          <a:srcRect/>
          <a:stretch/>
        </p:blipFill>
        <p:spPr>
          <a:xfrm>
            <a:off x="3701675" y="21425"/>
            <a:ext cx="1668124" cy="1240925"/>
          </a:xfrm>
          <a:prstGeom prst="rect">
            <a:avLst/>
          </a:prstGeom>
          <a:noFill/>
          <a:ln>
            <a:noFill/>
          </a:ln>
        </p:spPr>
      </p:pic>
      <p:pic>
        <p:nvPicPr>
          <p:cNvPr id="604" name="Google Shape;604;g7a71133d84_6_1"/>
          <p:cNvPicPr preferRelativeResize="0"/>
          <p:nvPr/>
        </p:nvPicPr>
        <p:blipFill>
          <a:blip r:embed="rId4">
            <a:alphaModFix/>
          </a:blip>
          <a:stretch>
            <a:fillRect/>
          </a:stretch>
        </p:blipFill>
        <p:spPr>
          <a:xfrm>
            <a:off x="2610025" y="1366100"/>
            <a:ext cx="3701775" cy="3713452"/>
          </a:xfrm>
          <a:prstGeom prst="rect">
            <a:avLst/>
          </a:prstGeom>
          <a:noFill/>
          <a:ln>
            <a:noFill/>
          </a:ln>
        </p:spPr>
      </p:pic>
      <p:pic>
        <p:nvPicPr>
          <p:cNvPr id="605" name="Google Shape;605;g7a71133d84_6_1"/>
          <p:cNvPicPr preferRelativeResize="0"/>
          <p:nvPr/>
        </p:nvPicPr>
        <p:blipFill>
          <a:blip r:embed="rId5">
            <a:alphaModFix/>
          </a:blip>
          <a:stretch>
            <a:fillRect/>
          </a:stretch>
        </p:blipFill>
        <p:spPr>
          <a:xfrm>
            <a:off x="5607825" y="3728000"/>
            <a:ext cx="471500" cy="383150"/>
          </a:xfrm>
          <a:prstGeom prst="rect">
            <a:avLst/>
          </a:prstGeom>
          <a:noFill/>
          <a:ln>
            <a:noFill/>
          </a:ln>
        </p:spPr>
      </p:pic>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Shape 609"/>
        <p:cNvGrpSpPr/>
        <p:nvPr/>
      </p:nvGrpSpPr>
      <p:grpSpPr>
        <a:xfrm>
          <a:off x="0" y="0"/>
          <a:ext cx="0" cy="0"/>
          <a:chOff x="0" y="0"/>
          <a:chExt cx="0" cy="0"/>
        </a:xfrm>
      </p:grpSpPr>
      <p:sp>
        <p:nvSpPr>
          <p:cNvPr id="610" name="Google Shape;610;g6bc836f9db_0_5"/>
          <p:cNvSpPr txBox="1">
            <a:spLocks noGrp="1"/>
          </p:cNvSpPr>
          <p:nvPr>
            <p:ph type="title"/>
          </p:nvPr>
        </p:nvSpPr>
        <p:spPr>
          <a:xfrm>
            <a:off x="729450" y="480450"/>
            <a:ext cx="7688700" cy="535200"/>
          </a:xfrm>
          <a:prstGeom prst="rect">
            <a:avLst/>
          </a:prstGeom>
        </p:spPr>
        <p:txBody>
          <a:bodyPr spcFirstLastPara="1" wrap="square" lIns="93125" tIns="93125" rIns="93125" bIns="93125" anchor="t" anchorCtr="0">
            <a:noAutofit/>
          </a:bodyPr>
          <a:lstStyle/>
          <a:p>
            <a:pPr marL="0" lvl="0" indent="0" algn="ctr" rtl="0">
              <a:spcBef>
                <a:spcPts val="0"/>
              </a:spcBef>
              <a:spcAft>
                <a:spcPts val="0"/>
              </a:spcAft>
              <a:buNone/>
            </a:pPr>
            <a:r>
              <a:rPr lang="en-US" sz="1400">
                <a:latin typeface="Palatino"/>
                <a:ea typeface="Palatino"/>
                <a:cs typeface="Palatino"/>
                <a:sym typeface="Palatino"/>
              </a:rPr>
              <a:t>References</a:t>
            </a:r>
            <a:endParaRPr sz="1400">
              <a:latin typeface="Palatino"/>
              <a:ea typeface="Palatino"/>
              <a:cs typeface="Palatino"/>
              <a:sym typeface="Palatino"/>
            </a:endParaRPr>
          </a:p>
        </p:txBody>
      </p:sp>
      <p:sp>
        <p:nvSpPr>
          <p:cNvPr id="611" name="Google Shape;611;g6bc836f9db_0_5"/>
          <p:cNvSpPr txBox="1">
            <a:spLocks noGrp="1"/>
          </p:cNvSpPr>
          <p:nvPr>
            <p:ph type="body" idx="1"/>
          </p:nvPr>
        </p:nvSpPr>
        <p:spPr>
          <a:xfrm>
            <a:off x="729450" y="1164475"/>
            <a:ext cx="7688700" cy="3909900"/>
          </a:xfrm>
          <a:prstGeom prst="rect">
            <a:avLst/>
          </a:prstGeom>
        </p:spPr>
        <p:txBody>
          <a:bodyPr spcFirstLastPara="1" wrap="square" lIns="93125" tIns="93125" rIns="93125" bIns="93125" anchor="t" anchorCtr="0">
            <a:noAutofit/>
          </a:bodyPr>
          <a:lstStyle/>
          <a:p>
            <a:pPr marL="0" lvl="0" indent="0" algn="l" rtl="0">
              <a:spcBef>
                <a:spcPts val="0"/>
              </a:spcBef>
              <a:spcAft>
                <a:spcPts val="0"/>
              </a:spcAft>
              <a:buNone/>
            </a:pPr>
            <a:r>
              <a:rPr lang="en-US" sz="1200" u="sng">
                <a:solidFill>
                  <a:schemeClr val="hlink"/>
                </a:solidFill>
                <a:latin typeface="Palatino"/>
                <a:ea typeface="Palatino"/>
                <a:cs typeface="Palatino"/>
                <a:sym typeface="Palatino"/>
                <a:hlinkClick r:id="rId3"/>
              </a:rPr>
              <a:t>https://www.investopedia.com/articles/markets/021316/how-starbucks-makes-money-sbux.asp</a:t>
            </a:r>
            <a:endParaRPr sz="1200">
              <a:latin typeface="Palatino"/>
              <a:ea typeface="Palatino"/>
              <a:cs typeface="Palatino"/>
              <a:sym typeface="Palatino"/>
            </a:endParaRPr>
          </a:p>
          <a:p>
            <a:pPr marL="0" lvl="0" indent="0" algn="l" rtl="0">
              <a:spcBef>
                <a:spcPts val="1600"/>
              </a:spcBef>
              <a:spcAft>
                <a:spcPts val="0"/>
              </a:spcAft>
              <a:buNone/>
            </a:pPr>
            <a:r>
              <a:rPr lang="en-US" sz="1200" u="sng">
                <a:solidFill>
                  <a:schemeClr val="hlink"/>
                </a:solidFill>
                <a:latin typeface="Palatino"/>
                <a:ea typeface="Palatino"/>
                <a:cs typeface="Palatino"/>
                <a:sym typeface="Palatino"/>
                <a:hlinkClick r:id="rId4"/>
              </a:rPr>
              <a:t>http://panmore.com/starbucks-coffee-company-organizational-structure</a:t>
            </a:r>
            <a:endParaRPr sz="1200">
              <a:latin typeface="Palatino"/>
              <a:ea typeface="Palatino"/>
              <a:cs typeface="Palatino"/>
              <a:sym typeface="Palatino"/>
            </a:endParaRPr>
          </a:p>
          <a:p>
            <a:pPr marL="0" lvl="0" indent="0" algn="l" rtl="0">
              <a:spcBef>
                <a:spcPts val="1600"/>
              </a:spcBef>
              <a:spcAft>
                <a:spcPts val="0"/>
              </a:spcAft>
              <a:buNone/>
            </a:pPr>
            <a:r>
              <a:rPr lang="en-US" sz="1100" u="sng">
                <a:solidFill>
                  <a:schemeClr val="hlink"/>
                </a:solidFill>
                <a:latin typeface="Arial"/>
                <a:ea typeface="Arial"/>
                <a:cs typeface="Arial"/>
                <a:sym typeface="Arial"/>
                <a:hlinkClick r:id="rId5"/>
              </a:rPr>
              <a:t>https://www.sec.gov/cgi-bin/browse-edgar?CIK=SBUX&amp;Find=Search&amp;owner=exclude&amp;action=getcompany</a:t>
            </a:r>
            <a:endParaRPr sz="1200">
              <a:latin typeface="Palatino"/>
              <a:ea typeface="Palatino"/>
              <a:cs typeface="Palatino"/>
              <a:sym typeface="Palatino"/>
            </a:endParaRPr>
          </a:p>
          <a:p>
            <a:pPr marL="0" lvl="0" indent="0" algn="l" rtl="0">
              <a:spcBef>
                <a:spcPts val="1600"/>
              </a:spcBef>
              <a:spcAft>
                <a:spcPts val="0"/>
              </a:spcAft>
              <a:buNone/>
            </a:pPr>
            <a:r>
              <a:rPr lang="en-US" sz="1100" u="sng">
                <a:solidFill>
                  <a:schemeClr val="hlink"/>
                </a:solidFill>
                <a:latin typeface="Arial"/>
                <a:ea typeface="Arial"/>
                <a:cs typeface="Arial"/>
                <a:sym typeface="Arial"/>
                <a:hlinkClick r:id="rId6"/>
              </a:rPr>
              <a:t>https://www.lavazza.com/en/about-us/media-centre/financial-statements-2018.html</a:t>
            </a:r>
            <a:endParaRPr sz="1200">
              <a:latin typeface="Palatino"/>
              <a:ea typeface="Palatino"/>
              <a:cs typeface="Palatino"/>
              <a:sym typeface="Palatino"/>
            </a:endParaRPr>
          </a:p>
          <a:p>
            <a:pPr marL="0" lvl="0" indent="0" algn="l" rtl="0">
              <a:spcBef>
                <a:spcPts val="1600"/>
              </a:spcBef>
              <a:spcAft>
                <a:spcPts val="0"/>
              </a:spcAft>
              <a:buNone/>
            </a:pPr>
            <a:r>
              <a:rPr lang="en-US" sz="1200" u="sng">
                <a:solidFill>
                  <a:schemeClr val="hlink"/>
                </a:solidFill>
                <a:latin typeface="Palatino"/>
                <a:ea typeface="Palatino"/>
                <a:cs typeface="Palatino"/>
                <a:sym typeface="Palatino"/>
                <a:hlinkClick r:id="rId7"/>
              </a:rPr>
              <a:t>https://quotes.wsj.com/SBUX/financials</a:t>
            </a:r>
            <a:endParaRPr sz="1200">
              <a:latin typeface="Palatino"/>
              <a:ea typeface="Palatino"/>
              <a:cs typeface="Palatino"/>
              <a:sym typeface="Palatino"/>
            </a:endParaRPr>
          </a:p>
          <a:p>
            <a:pPr marL="0" lvl="0" indent="0" algn="l" rtl="0">
              <a:spcBef>
                <a:spcPts val="1600"/>
              </a:spcBef>
              <a:spcAft>
                <a:spcPts val="0"/>
              </a:spcAft>
              <a:buNone/>
            </a:pPr>
            <a:r>
              <a:rPr lang="en-US" sz="1200" u="sng">
                <a:solidFill>
                  <a:schemeClr val="hlink"/>
                </a:solidFill>
                <a:latin typeface="Palatino"/>
                <a:ea typeface="Palatino"/>
                <a:cs typeface="Palatino"/>
                <a:sym typeface="Palatino"/>
                <a:hlinkClick r:id="rId8"/>
              </a:rPr>
              <a:t>https://library.morningstar.com/v2/quote?id=0P00000546&amp;typeid=ST</a:t>
            </a:r>
            <a:endParaRPr sz="1200">
              <a:latin typeface="Palatino"/>
              <a:ea typeface="Palatino"/>
              <a:cs typeface="Palatino"/>
              <a:sym typeface="Palatino"/>
            </a:endParaRPr>
          </a:p>
          <a:p>
            <a:pPr marL="0" lvl="0" indent="0" algn="l" rtl="0">
              <a:spcBef>
                <a:spcPts val="1600"/>
              </a:spcBef>
              <a:spcAft>
                <a:spcPts val="0"/>
              </a:spcAft>
              <a:buNone/>
            </a:pPr>
            <a:r>
              <a:rPr lang="en-US" sz="1200" u="sng">
                <a:solidFill>
                  <a:schemeClr val="hlink"/>
                </a:solidFill>
                <a:latin typeface="Palatino"/>
                <a:ea typeface="Palatino"/>
                <a:cs typeface="Palatino"/>
                <a:sym typeface="Palatino"/>
                <a:hlinkClick r:id="rId9"/>
              </a:rPr>
              <a:t>https://www.statista.com/statistics/1032200/coffee-shop-industry-market-size-us/</a:t>
            </a:r>
            <a:endParaRPr sz="1200">
              <a:latin typeface="Palatino"/>
              <a:ea typeface="Palatino"/>
              <a:cs typeface="Palatino"/>
              <a:sym typeface="Palatino"/>
            </a:endParaRPr>
          </a:p>
          <a:p>
            <a:pPr marL="0" lvl="0" indent="0" algn="l" rtl="0">
              <a:spcBef>
                <a:spcPts val="1600"/>
              </a:spcBef>
              <a:spcAft>
                <a:spcPts val="0"/>
              </a:spcAft>
              <a:buNone/>
            </a:pPr>
            <a:r>
              <a:rPr lang="en-US" sz="1200" u="sng">
                <a:solidFill>
                  <a:schemeClr val="hlink"/>
                </a:solidFill>
                <a:latin typeface="Palatino"/>
                <a:ea typeface="Palatino"/>
                <a:cs typeface="Palatino"/>
                <a:sym typeface="Palatino"/>
                <a:hlinkClick r:id="rId10"/>
              </a:rPr>
              <a:t>http://panmore.com/starbucks-coffee-five-forces-analysis-porters-model</a:t>
            </a:r>
            <a:endParaRPr sz="1200">
              <a:latin typeface="Palatino"/>
              <a:ea typeface="Palatino"/>
              <a:cs typeface="Palatino"/>
              <a:sym typeface="Palatino"/>
            </a:endParaRPr>
          </a:p>
          <a:p>
            <a:pPr marL="0" lvl="0" indent="0" algn="l" rtl="0">
              <a:spcBef>
                <a:spcPts val="1600"/>
              </a:spcBef>
              <a:spcAft>
                <a:spcPts val="0"/>
              </a:spcAft>
              <a:buNone/>
            </a:pPr>
            <a:r>
              <a:rPr lang="en-US" sz="1200" u="sng">
                <a:solidFill>
                  <a:schemeClr val="hlink"/>
                </a:solidFill>
                <a:latin typeface="Palatino"/>
                <a:ea typeface="Palatino"/>
                <a:cs typeface="Palatino"/>
                <a:sym typeface="Palatino"/>
                <a:hlinkClick r:id="rId11"/>
              </a:rPr>
              <a:t>https://smallbusiness.chron.com/key-success-factors-coffee-business-68398.html</a:t>
            </a:r>
            <a:endParaRPr sz="1200">
              <a:latin typeface="Palatino"/>
              <a:ea typeface="Palatino"/>
              <a:cs typeface="Palatino"/>
              <a:sym typeface="Palatino"/>
            </a:endParaRPr>
          </a:p>
          <a:p>
            <a:pPr marL="0" lvl="0" indent="0" algn="l" rtl="0">
              <a:spcBef>
                <a:spcPts val="1600"/>
              </a:spcBef>
              <a:spcAft>
                <a:spcPts val="0"/>
              </a:spcAft>
              <a:buNone/>
            </a:pPr>
            <a:endParaRPr sz="1200">
              <a:latin typeface="Palatino"/>
              <a:ea typeface="Palatino"/>
              <a:cs typeface="Palatino"/>
              <a:sym typeface="Palatino"/>
            </a:endParaRPr>
          </a:p>
          <a:p>
            <a:pPr marL="0" lvl="0" indent="0" algn="l" rtl="0">
              <a:spcBef>
                <a:spcPts val="1600"/>
              </a:spcBef>
              <a:spcAft>
                <a:spcPts val="0"/>
              </a:spcAft>
              <a:buNone/>
            </a:pPr>
            <a:endParaRPr sz="1200">
              <a:latin typeface="Palatino"/>
              <a:ea typeface="Palatino"/>
              <a:cs typeface="Palatino"/>
              <a:sym typeface="Palatino"/>
            </a:endParaRPr>
          </a:p>
          <a:p>
            <a:pPr marL="0" lvl="0" indent="0" algn="l" rtl="0">
              <a:spcBef>
                <a:spcPts val="1600"/>
              </a:spcBef>
              <a:spcAft>
                <a:spcPts val="0"/>
              </a:spcAft>
              <a:buNone/>
            </a:pPr>
            <a:endParaRPr sz="1200">
              <a:latin typeface="Palatino"/>
              <a:ea typeface="Palatino"/>
              <a:cs typeface="Palatino"/>
              <a:sym typeface="Palatino"/>
            </a:endParaRPr>
          </a:p>
          <a:p>
            <a:pPr marL="0" lvl="0" indent="0" algn="l" rtl="0">
              <a:spcBef>
                <a:spcPts val="1600"/>
              </a:spcBef>
              <a:spcAft>
                <a:spcPts val="0"/>
              </a:spcAft>
              <a:buNone/>
            </a:pPr>
            <a:endParaRPr sz="1200">
              <a:latin typeface="Palatino"/>
              <a:ea typeface="Palatino"/>
              <a:cs typeface="Palatino"/>
              <a:sym typeface="Palatino"/>
            </a:endParaRPr>
          </a:p>
          <a:p>
            <a:pPr marL="0" lvl="0" indent="0" algn="l" rtl="0">
              <a:spcBef>
                <a:spcPts val="1600"/>
              </a:spcBef>
              <a:spcAft>
                <a:spcPts val="0"/>
              </a:spcAft>
              <a:buNone/>
            </a:pPr>
            <a:endParaRPr sz="1200">
              <a:latin typeface="Palatino"/>
              <a:ea typeface="Palatino"/>
              <a:cs typeface="Palatino"/>
              <a:sym typeface="Palatino"/>
            </a:endParaRPr>
          </a:p>
          <a:p>
            <a:pPr marL="0" lvl="0" indent="0" algn="l" rtl="0">
              <a:spcBef>
                <a:spcPts val="1600"/>
              </a:spcBef>
              <a:spcAft>
                <a:spcPts val="1600"/>
              </a:spcAft>
              <a:buNone/>
            </a:pPr>
            <a:endParaRPr sz="1200">
              <a:latin typeface="Palatino"/>
              <a:ea typeface="Palatino"/>
              <a:cs typeface="Palatino"/>
              <a:sym typeface="Palatino"/>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Shape 615"/>
        <p:cNvGrpSpPr/>
        <p:nvPr/>
      </p:nvGrpSpPr>
      <p:grpSpPr>
        <a:xfrm>
          <a:off x="0" y="0"/>
          <a:ext cx="0" cy="0"/>
          <a:chOff x="0" y="0"/>
          <a:chExt cx="0" cy="0"/>
        </a:xfrm>
      </p:grpSpPr>
      <p:sp>
        <p:nvSpPr>
          <p:cNvPr id="616" name="Google Shape;616;g75bd9a8557_1_79"/>
          <p:cNvSpPr txBox="1">
            <a:spLocks noGrp="1"/>
          </p:cNvSpPr>
          <p:nvPr>
            <p:ph type="title"/>
          </p:nvPr>
        </p:nvSpPr>
        <p:spPr>
          <a:xfrm>
            <a:off x="729450" y="480450"/>
            <a:ext cx="7688700" cy="535200"/>
          </a:xfrm>
          <a:prstGeom prst="rect">
            <a:avLst/>
          </a:prstGeom>
        </p:spPr>
        <p:txBody>
          <a:bodyPr spcFirstLastPara="1" wrap="square" lIns="93125" tIns="93125" rIns="93125" bIns="93125" anchor="t" anchorCtr="0">
            <a:noAutofit/>
          </a:bodyPr>
          <a:lstStyle/>
          <a:p>
            <a:pPr marL="0" lvl="0" indent="0" algn="ctr" rtl="0">
              <a:spcBef>
                <a:spcPts val="0"/>
              </a:spcBef>
              <a:spcAft>
                <a:spcPts val="0"/>
              </a:spcAft>
              <a:buNone/>
            </a:pPr>
            <a:r>
              <a:rPr lang="en-US" sz="1400">
                <a:latin typeface="Palatino"/>
                <a:ea typeface="Palatino"/>
                <a:cs typeface="Palatino"/>
                <a:sym typeface="Palatino"/>
              </a:rPr>
              <a:t>References</a:t>
            </a:r>
            <a:endParaRPr sz="1400">
              <a:latin typeface="Palatino"/>
              <a:ea typeface="Palatino"/>
              <a:cs typeface="Palatino"/>
              <a:sym typeface="Palatino"/>
            </a:endParaRPr>
          </a:p>
        </p:txBody>
      </p:sp>
      <p:sp>
        <p:nvSpPr>
          <p:cNvPr id="617" name="Google Shape;617;g75bd9a8557_1_79"/>
          <p:cNvSpPr txBox="1">
            <a:spLocks noGrp="1"/>
          </p:cNvSpPr>
          <p:nvPr>
            <p:ph type="body" idx="1"/>
          </p:nvPr>
        </p:nvSpPr>
        <p:spPr>
          <a:xfrm>
            <a:off x="729450" y="1164475"/>
            <a:ext cx="7688700" cy="3909900"/>
          </a:xfrm>
          <a:prstGeom prst="rect">
            <a:avLst/>
          </a:prstGeom>
        </p:spPr>
        <p:txBody>
          <a:bodyPr spcFirstLastPara="1" wrap="square" lIns="93125" tIns="93125" rIns="93125" bIns="93125" anchor="t" anchorCtr="0">
            <a:noAutofit/>
          </a:bodyPr>
          <a:lstStyle/>
          <a:p>
            <a:pPr marL="0" lvl="0" indent="0" algn="l" rtl="0">
              <a:spcBef>
                <a:spcPts val="0"/>
              </a:spcBef>
              <a:spcAft>
                <a:spcPts val="0"/>
              </a:spcAft>
              <a:buNone/>
            </a:pPr>
            <a:r>
              <a:rPr lang="en-US" sz="1200" u="sng">
                <a:solidFill>
                  <a:schemeClr val="hlink"/>
                </a:solidFill>
                <a:latin typeface="Palatino"/>
                <a:ea typeface="Palatino"/>
                <a:cs typeface="Palatino"/>
                <a:sym typeface="Palatino"/>
                <a:hlinkClick r:id="rId3"/>
              </a:rPr>
              <a:t>https://www.investopedia.com/articles/markets/101415/top-6-companies-owned-starbucks.asp</a:t>
            </a:r>
            <a:endParaRPr sz="1200">
              <a:latin typeface="Palatino"/>
              <a:ea typeface="Palatino"/>
              <a:cs typeface="Palatino"/>
              <a:sym typeface="Palatino"/>
            </a:endParaRPr>
          </a:p>
          <a:p>
            <a:pPr marL="0" lvl="0" indent="0" algn="l" rtl="0">
              <a:spcBef>
                <a:spcPts val="1600"/>
              </a:spcBef>
              <a:spcAft>
                <a:spcPts val="0"/>
              </a:spcAft>
              <a:buNone/>
            </a:pPr>
            <a:endParaRPr sz="1200">
              <a:latin typeface="Palatino"/>
              <a:ea typeface="Palatino"/>
              <a:cs typeface="Palatino"/>
              <a:sym typeface="Palatino"/>
            </a:endParaRPr>
          </a:p>
          <a:p>
            <a:pPr marL="0" lvl="0" indent="0" algn="l" rtl="0">
              <a:spcBef>
                <a:spcPts val="1600"/>
              </a:spcBef>
              <a:spcAft>
                <a:spcPts val="0"/>
              </a:spcAft>
              <a:buNone/>
            </a:pPr>
            <a:endParaRPr sz="1200">
              <a:latin typeface="Palatino"/>
              <a:ea typeface="Palatino"/>
              <a:cs typeface="Palatino"/>
              <a:sym typeface="Palatino"/>
            </a:endParaRPr>
          </a:p>
          <a:p>
            <a:pPr marL="0" lvl="0" indent="0" algn="l" rtl="0">
              <a:spcBef>
                <a:spcPts val="1600"/>
              </a:spcBef>
              <a:spcAft>
                <a:spcPts val="0"/>
              </a:spcAft>
              <a:buNone/>
            </a:pPr>
            <a:endParaRPr sz="1200">
              <a:latin typeface="Palatino"/>
              <a:ea typeface="Palatino"/>
              <a:cs typeface="Palatino"/>
              <a:sym typeface="Palatino"/>
            </a:endParaRPr>
          </a:p>
          <a:p>
            <a:pPr marL="0" lvl="0" indent="0" algn="l" rtl="0">
              <a:spcBef>
                <a:spcPts val="1600"/>
              </a:spcBef>
              <a:spcAft>
                <a:spcPts val="0"/>
              </a:spcAft>
              <a:buNone/>
            </a:pPr>
            <a:endParaRPr sz="1200">
              <a:latin typeface="Palatino"/>
              <a:ea typeface="Palatino"/>
              <a:cs typeface="Palatino"/>
              <a:sym typeface="Palatino"/>
            </a:endParaRPr>
          </a:p>
          <a:p>
            <a:pPr marL="0" lvl="0" indent="0" algn="l" rtl="0">
              <a:spcBef>
                <a:spcPts val="1600"/>
              </a:spcBef>
              <a:spcAft>
                <a:spcPts val="0"/>
              </a:spcAft>
              <a:buNone/>
            </a:pPr>
            <a:endParaRPr sz="1200">
              <a:latin typeface="Palatino"/>
              <a:ea typeface="Palatino"/>
              <a:cs typeface="Palatino"/>
              <a:sym typeface="Palatino"/>
            </a:endParaRPr>
          </a:p>
          <a:p>
            <a:pPr marL="0" lvl="0" indent="0" algn="l" rtl="0">
              <a:spcBef>
                <a:spcPts val="1600"/>
              </a:spcBef>
              <a:spcAft>
                <a:spcPts val="0"/>
              </a:spcAft>
              <a:buNone/>
            </a:pPr>
            <a:endParaRPr sz="1200">
              <a:latin typeface="Palatino"/>
              <a:ea typeface="Palatino"/>
              <a:cs typeface="Palatino"/>
              <a:sym typeface="Palatino"/>
            </a:endParaRPr>
          </a:p>
          <a:p>
            <a:pPr marL="0" lvl="0" indent="0" algn="l" rtl="0">
              <a:spcBef>
                <a:spcPts val="1600"/>
              </a:spcBef>
              <a:spcAft>
                <a:spcPts val="1600"/>
              </a:spcAft>
              <a:buNone/>
            </a:pPr>
            <a:endParaRPr sz="1200">
              <a:latin typeface="Palatino"/>
              <a:ea typeface="Palatino"/>
              <a:cs typeface="Palatino"/>
              <a:sym typeface="Palatino"/>
            </a:endParaRPr>
          </a:p>
        </p:txBody>
      </p:sp>
    </p:spTree>
  </p:cSld>
  <p:clrMapOvr>
    <a:masterClrMapping/>
  </p:clrMapOvr>
</p:sld>
</file>

<file path=ppt/theme/theme1.xml><?xml version="1.0" encoding="utf-8"?>
<a:theme xmlns:a="http://schemas.openxmlformats.org/drawingml/2006/main" name="Streamline">
  <a:themeElements>
    <a:clrScheme name="Streamline">
      <a:dk1>
        <a:srgbClr val="1A9988"/>
      </a:dk1>
      <a:lt1>
        <a:srgbClr val="FFFFFF"/>
      </a:lt1>
      <a:dk2>
        <a:srgbClr val="1A1A1A"/>
      </a:dk2>
      <a:lt2>
        <a:srgbClr val="E9EDEE"/>
      </a:lt2>
      <a:accent1>
        <a:srgbClr val="595959"/>
      </a:accent1>
      <a:accent2>
        <a:srgbClr val="6AA4C8"/>
      </a:accent2>
      <a:accent3>
        <a:srgbClr val="EB5600"/>
      </a:accent3>
      <a:accent4>
        <a:srgbClr val="A2FFE8"/>
      </a:accent4>
      <a:accent5>
        <a:srgbClr val="1C3678"/>
      </a:accent5>
      <a:accent6>
        <a:srgbClr val="FFB8A2"/>
      </a:accent6>
      <a:hlink>
        <a:srgbClr val="1C3678"/>
      </a:hlink>
      <a:folHlink>
        <a:srgbClr val="1C367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BrushedCanvas">
  <a:themeElements>
    <a:clrScheme name="BrushedCanvas">
      <a:dk1>
        <a:srgbClr val="000000"/>
      </a:dk1>
      <a:lt1>
        <a:srgbClr val="FFFFFF"/>
      </a:lt1>
      <a:dk2>
        <a:srgbClr val="61615E"/>
      </a:dk2>
      <a:lt2>
        <a:srgbClr val="CECECA"/>
      </a:lt2>
      <a:accent1>
        <a:srgbClr val="648FC7"/>
      </a:accent1>
      <a:accent2>
        <a:srgbClr val="77B06D"/>
      </a:accent2>
      <a:accent3>
        <a:srgbClr val="E0BC59"/>
      </a:accent3>
      <a:accent4>
        <a:srgbClr val="EB925B"/>
      </a:accent4>
      <a:accent5>
        <a:srgbClr val="C56667"/>
      </a:accent5>
      <a:accent6>
        <a:srgbClr val="927AB0"/>
      </a:accent6>
      <a:hlink>
        <a:srgbClr val="0000FF"/>
      </a:hlink>
      <a:folHlink>
        <a:srgbClr val="FF00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26</TotalTime>
  <Words>7029</Words>
  <Application>Microsoft Office PowerPoint</Application>
  <PresentationFormat>On-screen Show (16:9)</PresentationFormat>
  <Paragraphs>1330</Paragraphs>
  <Slides>80</Slides>
  <Notes>80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80</vt:i4>
      </vt:variant>
    </vt:vector>
  </HeadingPairs>
  <TitlesOfParts>
    <vt:vector size="88" baseType="lpstr">
      <vt:lpstr>Arial</vt:lpstr>
      <vt:lpstr>Times New Roman</vt:lpstr>
      <vt:lpstr>Lato</vt:lpstr>
      <vt:lpstr>Roboto</vt:lpstr>
      <vt:lpstr>Raleway</vt:lpstr>
      <vt:lpstr>Helvetica Neue</vt:lpstr>
      <vt:lpstr>Palatino</vt:lpstr>
      <vt:lpstr>Streamline</vt:lpstr>
      <vt:lpstr>Starbucks </vt:lpstr>
      <vt:lpstr>Introduction </vt:lpstr>
      <vt:lpstr>Current CEO of Starbucks  </vt:lpstr>
      <vt:lpstr>External Analysis </vt:lpstr>
      <vt:lpstr>Overview of the Industry</vt:lpstr>
      <vt:lpstr>Industry Map of Ready to Drink Coffee Retails   </vt:lpstr>
      <vt:lpstr>Porter’s 5 Forces - Threat of Entry </vt:lpstr>
      <vt:lpstr>Porter’s 5 Forces - Threat of Substitute </vt:lpstr>
      <vt:lpstr>Porter’s 5 Forces - Power of Buyers </vt:lpstr>
      <vt:lpstr>Porter’s 5 Forces - Power of Suppliers (Weak Force) </vt:lpstr>
      <vt:lpstr>Porter’s 5 Forces - Intensity of Rivalry (Strong Force) </vt:lpstr>
      <vt:lpstr>PEST Analysis: Political </vt:lpstr>
      <vt:lpstr>PEST Analysis: Economy </vt:lpstr>
      <vt:lpstr>PEST Analysis: Social </vt:lpstr>
      <vt:lpstr>PEST Analysis: Technological </vt:lpstr>
      <vt:lpstr>Market Analysis</vt:lpstr>
      <vt:lpstr>Benchmark Analysis - Finance </vt:lpstr>
      <vt:lpstr>Benchmark Analysis - Employees  </vt:lpstr>
      <vt:lpstr>Benchmark Analysis - Sales  </vt:lpstr>
      <vt:lpstr>Benchmark Analysis - Growth  </vt:lpstr>
      <vt:lpstr>Benchmark Analysis - Products  </vt:lpstr>
      <vt:lpstr>CEO Book Questions (External) </vt:lpstr>
      <vt:lpstr>CEO Book Questions (External) </vt:lpstr>
      <vt:lpstr>PowerPoint Presentation</vt:lpstr>
      <vt:lpstr>PowerPoint Presentation</vt:lpstr>
      <vt:lpstr>Internal Analysis </vt:lpstr>
      <vt:lpstr>Five Year Financial Analysis-Liquidity </vt:lpstr>
      <vt:lpstr>PowerPoint Presentation</vt:lpstr>
      <vt:lpstr>Five Year Financial Analysis-Leverage </vt:lpstr>
      <vt:lpstr>Five Year Financial Analysis-Leverage </vt:lpstr>
      <vt:lpstr>Five Year Financial Analysis-Activity </vt:lpstr>
      <vt:lpstr>Five Year Financial Analysis-Activity </vt:lpstr>
      <vt:lpstr>Five Year Financial Analysis-Profitability </vt:lpstr>
      <vt:lpstr>Five Year Financial Analysis-Profitability </vt:lpstr>
      <vt:lpstr>Five Year Financial Analysis-Growth </vt:lpstr>
      <vt:lpstr>Five Year Financial Analysis-Valuation </vt:lpstr>
      <vt:lpstr>CEO Book Questions - Internal </vt:lpstr>
      <vt:lpstr>CEO Book Questions - Internal </vt:lpstr>
      <vt:lpstr>Current Mission Statement </vt:lpstr>
      <vt:lpstr>Vision Statement</vt:lpstr>
      <vt:lpstr>Current Strategy</vt:lpstr>
      <vt:lpstr>BCG Matrix</vt:lpstr>
      <vt:lpstr>GE Matrix</vt:lpstr>
      <vt:lpstr>Company Life Cycle</vt:lpstr>
      <vt:lpstr>Corporate Culture Analysis </vt:lpstr>
      <vt:lpstr>PowerPoint Presentation</vt:lpstr>
      <vt:lpstr>PowerPoint Presentation</vt:lpstr>
      <vt:lpstr>PowerPoint Presentation</vt:lpstr>
      <vt:lpstr>Directional Indicators </vt:lpstr>
      <vt:lpstr>I/E Matrix</vt:lpstr>
      <vt:lpstr>SPACE Matrix</vt:lpstr>
      <vt:lpstr>SPACE Matrix</vt:lpstr>
      <vt:lpstr>Grand Strategy Matrix</vt:lpstr>
      <vt:lpstr>Strategic Alternatives  </vt:lpstr>
      <vt:lpstr>Ansoff Matrix</vt:lpstr>
      <vt:lpstr>TOWS Strategy Development </vt:lpstr>
      <vt:lpstr>PowerPoint Presentation</vt:lpstr>
      <vt:lpstr>PowerPoint Presentation</vt:lpstr>
      <vt:lpstr>PowerPoint Presentation</vt:lpstr>
      <vt:lpstr>Analysis of Alternatives  </vt:lpstr>
      <vt:lpstr>Strategy Fit; QSPM Matrix </vt:lpstr>
      <vt:lpstr>Financial Fit  </vt:lpstr>
      <vt:lpstr>Strategy 1</vt:lpstr>
      <vt:lpstr>Strategy 2</vt:lpstr>
      <vt:lpstr>Strategy 3</vt:lpstr>
      <vt:lpstr>Recommendations </vt:lpstr>
      <vt:lpstr>Pros </vt:lpstr>
      <vt:lpstr>Cons</vt:lpstr>
      <vt:lpstr>Pros</vt:lpstr>
      <vt:lpstr>Cons</vt:lpstr>
      <vt:lpstr>Pros </vt:lpstr>
      <vt:lpstr>Cons</vt:lpstr>
      <vt:lpstr>Financial Fit Best Choice</vt:lpstr>
      <vt:lpstr>Five Year Annual Financial Objective</vt:lpstr>
      <vt:lpstr>Implementation Plan</vt:lpstr>
      <vt:lpstr>Mission Statement</vt:lpstr>
      <vt:lpstr>Plans and Triggers</vt:lpstr>
      <vt:lpstr>PowerPoint Presentation</vt:lpstr>
      <vt:lpstr>References</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Starbucks </dc:title>
  <cp:lastModifiedBy>أحمد الصلبي</cp:lastModifiedBy>
  <cp:revision>3</cp:revision>
  <dcterms:modified xsi:type="dcterms:W3CDTF">2019-12-03T06:50:22Z</dcterms:modified>
</cp:coreProperties>
</file>